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8.xml" ContentType="application/vnd.openxmlformats-officedocument.presentationml.notesSlide+xml"/>
  <Override PartName="/ppt/tags/tag124.xml" ContentType="application/vnd.openxmlformats-officedocument.presentationml.tags+xml"/>
  <Override PartName="/ppt/notesSlides/notesSlide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690" r:id="rId3"/>
    <p:sldMasterId id="2147483678" r:id="rId4"/>
  </p:sldMasterIdLst>
  <p:notesMasterIdLst>
    <p:notesMasterId r:id="rId199"/>
  </p:notesMasterIdLst>
  <p:sldIdLst>
    <p:sldId id="260" r:id="rId5"/>
    <p:sldId id="261" r:id="rId6"/>
    <p:sldId id="262" r:id="rId7"/>
    <p:sldId id="263" r:id="rId8"/>
    <p:sldId id="259"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478" r:id="rId22"/>
    <p:sldId id="479" r:id="rId23"/>
    <p:sldId id="477" r:id="rId24"/>
    <p:sldId id="379" r:id="rId25"/>
    <p:sldId id="380" r:id="rId26"/>
    <p:sldId id="381" r:id="rId27"/>
    <p:sldId id="494" r:id="rId28"/>
    <p:sldId id="481" r:id="rId29"/>
    <p:sldId id="482" r:id="rId30"/>
    <p:sldId id="483" r:id="rId31"/>
    <p:sldId id="484" r:id="rId32"/>
    <p:sldId id="485" r:id="rId33"/>
    <p:sldId id="487" r:id="rId34"/>
    <p:sldId id="382" r:id="rId35"/>
    <p:sldId id="488" r:id="rId36"/>
    <p:sldId id="383" r:id="rId37"/>
    <p:sldId id="489" r:id="rId38"/>
    <p:sldId id="384" r:id="rId39"/>
    <p:sldId id="385" r:id="rId40"/>
    <p:sldId id="486" r:id="rId41"/>
    <p:sldId id="388" r:id="rId42"/>
    <p:sldId id="387" r:id="rId43"/>
    <p:sldId id="490" r:id="rId44"/>
    <p:sldId id="386" r:id="rId45"/>
    <p:sldId id="491" r:id="rId46"/>
    <p:sldId id="378" r:id="rId47"/>
    <p:sldId id="492" r:id="rId48"/>
    <p:sldId id="493" r:id="rId49"/>
    <p:sldId id="400" r:id="rId50"/>
    <p:sldId id="401" r:id="rId51"/>
    <p:sldId id="402" r:id="rId52"/>
    <p:sldId id="403" r:id="rId53"/>
    <p:sldId id="404" r:id="rId54"/>
    <p:sldId id="405" r:id="rId55"/>
    <p:sldId id="406" r:id="rId56"/>
    <p:sldId id="407" r:id="rId57"/>
    <p:sldId id="470" r:id="rId58"/>
    <p:sldId id="390" r:id="rId59"/>
    <p:sldId id="392" r:id="rId60"/>
    <p:sldId id="393" r:id="rId61"/>
    <p:sldId id="394" r:id="rId62"/>
    <p:sldId id="395" r:id="rId63"/>
    <p:sldId id="396" r:id="rId64"/>
    <p:sldId id="469" r:id="rId65"/>
    <p:sldId id="409" r:id="rId66"/>
    <p:sldId id="410" r:id="rId67"/>
    <p:sldId id="411" r:id="rId68"/>
    <p:sldId id="412" r:id="rId69"/>
    <p:sldId id="389" r:id="rId70"/>
    <p:sldId id="413" r:id="rId71"/>
    <p:sldId id="414" r:id="rId72"/>
    <p:sldId id="415" r:id="rId73"/>
    <p:sldId id="416" r:id="rId74"/>
    <p:sldId id="417" r:id="rId75"/>
    <p:sldId id="473" r:id="rId76"/>
    <p:sldId id="468" r:id="rId77"/>
    <p:sldId id="418" r:id="rId78"/>
    <p:sldId id="419" r:id="rId79"/>
    <p:sldId id="474" r:id="rId80"/>
    <p:sldId id="420" r:id="rId81"/>
    <p:sldId id="421" r:id="rId82"/>
    <p:sldId id="422" r:id="rId83"/>
    <p:sldId id="423" r:id="rId84"/>
    <p:sldId id="424" r:id="rId85"/>
    <p:sldId id="425" r:id="rId86"/>
    <p:sldId id="426" r:id="rId87"/>
    <p:sldId id="466" r:id="rId88"/>
    <p:sldId id="467" r:id="rId89"/>
    <p:sldId id="427" r:id="rId90"/>
    <p:sldId id="428" r:id="rId91"/>
    <p:sldId id="429" r:id="rId92"/>
    <p:sldId id="430" r:id="rId93"/>
    <p:sldId id="431" r:id="rId94"/>
    <p:sldId id="432" r:id="rId95"/>
    <p:sldId id="433" r:id="rId96"/>
    <p:sldId id="465" r:id="rId97"/>
    <p:sldId id="434" r:id="rId98"/>
    <p:sldId id="435" r:id="rId99"/>
    <p:sldId id="436" r:id="rId100"/>
    <p:sldId id="437" r:id="rId101"/>
    <p:sldId id="438" r:id="rId102"/>
    <p:sldId id="439" r:id="rId103"/>
    <p:sldId id="440" r:id="rId104"/>
    <p:sldId id="462" r:id="rId105"/>
    <p:sldId id="441" r:id="rId106"/>
    <p:sldId id="442" r:id="rId107"/>
    <p:sldId id="443" r:id="rId108"/>
    <p:sldId id="444" r:id="rId109"/>
    <p:sldId id="461" r:id="rId110"/>
    <p:sldId id="445" r:id="rId111"/>
    <p:sldId id="446" r:id="rId112"/>
    <p:sldId id="447" r:id="rId113"/>
    <p:sldId id="448" r:id="rId114"/>
    <p:sldId id="449" r:id="rId115"/>
    <p:sldId id="450" r:id="rId116"/>
    <p:sldId id="451" r:id="rId117"/>
    <p:sldId id="452" r:id="rId118"/>
    <p:sldId id="463" r:id="rId119"/>
    <p:sldId id="464" r:id="rId120"/>
    <p:sldId id="453" r:id="rId121"/>
    <p:sldId id="454" r:id="rId122"/>
    <p:sldId id="455" r:id="rId123"/>
    <p:sldId id="456" r:id="rId124"/>
    <p:sldId id="457" r:id="rId125"/>
    <p:sldId id="458" r:id="rId126"/>
    <p:sldId id="459" r:id="rId127"/>
    <p:sldId id="460" r:id="rId128"/>
    <p:sldId id="279" r:id="rId129"/>
    <p:sldId id="280" r:id="rId130"/>
    <p:sldId id="281" r:id="rId131"/>
    <p:sldId id="282" r:id="rId132"/>
    <p:sldId id="283" r:id="rId133"/>
    <p:sldId id="284" r:id="rId134"/>
    <p:sldId id="285" r:id="rId135"/>
    <p:sldId id="286" r:id="rId136"/>
    <p:sldId id="287" r:id="rId137"/>
    <p:sldId id="301" r:id="rId138"/>
    <p:sldId id="302" r:id="rId139"/>
    <p:sldId id="303" r:id="rId140"/>
    <p:sldId id="312" r:id="rId141"/>
    <p:sldId id="313" r:id="rId142"/>
    <p:sldId id="495" r:id="rId143"/>
    <p:sldId id="314" r:id="rId144"/>
    <p:sldId id="496" r:id="rId145"/>
    <p:sldId id="497" r:id="rId146"/>
    <p:sldId id="498" r:id="rId147"/>
    <p:sldId id="315" r:id="rId148"/>
    <p:sldId id="316" r:id="rId149"/>
    <p:sldId id="317" r:id="rId150"/>
    <p:sldId id="318" r:id="rId151"/>
    <p:sldId id="319" r:id="rId152"/>
    <p:sldId id="320" r:id="rId153"/>
    <p:sldId id="321" r:id="rId154"/>
    <p:sldId id="322" r:id="rId155"/>
    <p:sldId id="499" r:id="rId156"/>
    <p:sldId id="323" r:id="rId157"/>
    <p:sldId id="324" r:id="rId158"/>
    <p:sldId id="325" r:id="rId159"/>
    <p:sldId id="366" r:id="rId160"/>
    <p:sldId id="367" r:id="rId161"/>
    <p:sldId id="368" r:id="rId162"/>
    <p:sldId id="369" r:id="rId163"/>
    <p:sldId id="370" r:id="rId164"/>
    <p:sldId id="372" r:id="rId165"/>
    <p:sldId id="373" r:id="rId166"/>
    <p:sldId id="374" r:id="rId167"/>
    <p:sldId id="375" r:id="rId168"/>
    <p:sldId id="376" r:id="rId169"/>
    <p:sldId id="377" r:id="rId170"/>
    <p:sldId id="326" r:id="rId171"/>
    <p:sldId id="327" r:id="rId172"/>
    <p:sldId id="328" r:id="rId173"/>
    <p:sldId id="329" r:id="rId174"/>
    <p:sldId id="334" r:id="rId175"/>
    <p:sldId id="335" r:id="rId176"/>
    <p:sldId id="339" r:id="rId177"/>
    <p:sldId id="345" r:id="rId178"/>
    <p:sldId id="346" r:id="rId179"/>
    <p:sldId id="347" r:id="rId180"/>
    <p:sldId id="348" r:id="rId181"/>
    <p:sldId id="349" r:id="rId182"/>
    <p:sldId id="350" r:id="rId183"/>
    <p:sldId id="351" r:id="rId184"/>
    <p:sldId id="352" r:id="rId185"/>
    <p:sldId id="353" r:id="rId186"/>
    <p:sldId id="354" r:id="rId187"/>
    <p:sldId id="355" r:id="rId188"/>
    <p:sldId id="356" r:id="rId189"/>
    <p:sldId id="357" r:id="rId190"/>
    <p:sldId id="358" r:id="rId191"/>
    <p:sldId id="359" r:id="rId192"/>
    <p:sldId id="360" r:id="rId193"/>
    <p:sldId id="361" r:id="rId194"/>
    <p:sldId id="362" r:id="rId195"/>
    <p:sldId id="363" r:id="rId196"/>
    <p:sldId id="364" r:id="rId197"/>
    <p:sldId id="365" r:id="rId198"/>
  </p:sldIdLst>
  <p:sldSz cx="9144000" cy="6858000" type="screen4x3"/>
  <p:notesSz cx="6858000" cy="9144000"/>
  <p:custDataLst>
    <p:tags r:id="rId200"/>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p:cViewPr varScale="1">
        <p:scale>
          <a:sx n="108" d="100"/>
          <a:sy n="108" d="100"/>
        </p:scale>
        <p:origin x="19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96" Type="http://schemas.openxmlformats.org/officeDocument/2006/relationships/slide" Target="slides/slide192.xml"/><Relationship Id="rId200"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1"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8E90F-94E5-474C-97A1-E6AE7B20E96D}" type="datetimeFigureOut">
              <a:rPr lang="en-US" smtClean="0"/>
              <a:t>3/10/2023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B8300-2F08-4A0F-AEE9-4DCDE44DB558}" type="slidenum">
              <a:rPr lang="en-US" smtClean="0"/>
              <a:t>‹#›</a:t>
            </a:fld>
            <a:endParaRPr lang="en-US"/>
          </a:p>
        </p:txBody>
      </p:sp>
    </p:spTree>
    <p:extLst>
      <p:ext uri="{BB962C8B-B14F-4D97-AF65-F5344CB8AC3E}">
        <p14:creationId xmlns:p14="http://schemas.microsoft.com/office/powerpoint/2010/main" val="70859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009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577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359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6057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49</a:t>
            </a:fld>
            <a:endParaRPr lang="en-US"/>
          </a:p>
        </p:txBody>
      </p:sp>
    </p:spTree>
    <p:extLst>
      <p:ext uri="{BB962C8B-B14F-4D97-AF65-F5344CB8AC3E}">
        <p14:creationId xmlns:p14="http://schemas.microsoft.com/office/powerpoint/2010/main" val="361058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101</a:t>
            </a:fld>
            <a:endParaRPr lang="en-US"/>
          </a:p>
        </p:txBody>
      </p:sp>
    </p:spTree>
    <p:extLst>
      <p:ext uri="{BB962C8B-B14F-4D97-AF65-F5344CB8AC3E}">
        <p14:creationId xmlns:p14="http://schemas.microsoft.com/office/powerpoint/2010/main" val="28847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106</a:t>
            </a:fld>
            <a:endParaRPr lang="en-US"/>
          </a:p>
        </p:txBody>
      </p:sp>
    </p:spTree>
    <p:extLst>
      <p:ext uri="{BB962C8B-B14F-4D97-AF65-F5344CB8AC3E}">
        <p14:creationId xmlns:p14="http://schemas.microsoft.com/office/powerpoint/2010/main" val="156405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123</a:t>
            </a:fld>
            <a:endParaRPr lang="en-US"/>
          </a:p>
        </p:txBody>
      </p:sp>
    </p:spTree>
    <p:extLst>
      <p:ext uri="{BB962C8B-B14F-4D97-AF65-F5344CB8AC3E}">
        <p14:creationId xmlns:p14="http://schemas.microsoft.com/office/powerpoint/2010/main" val="255406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124</a:t>
            </a:fld>
            <a:endParaRPr lang="en-US"/>
          </a:p>
        </p:txBody>
      </p:sp>
    </p:spTree>
    <p:extLst>
      <p:ext uri="{BB962C8B-B14F-4D97-AF65-F5344CB8AC3E}">
        <p14:creationId xmlns:p14="http://schemas.microsoft.com/office/powerpoint/2010/main" val="32624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2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181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44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04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3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40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3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076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5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19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814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7898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5605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F5922B-A528-4119-B95C-C7E3686869C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58802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062358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5922B-A528-4119-B95C-C7E3686869C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95729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5922B-A528-4119-B95C-C7E3686869C3}"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01376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5922B-A528-4119-B95C-C7E3686869C3}"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262824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5922B-A528-4119-B95C-C7E3686869C3}"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678177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5922B-A528-4119-B95C-C7E3686869C3}"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352663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922B-A528-4119-B95C-C7E3686869C3}"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43782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922B-A528-4119-B95C-C7E3686869C3}"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769892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611776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3152365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5614CE-F911-467A-B5BB-CF6CD8551148}"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873509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348395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614CE-F911-467A-B5BB-CF6CD8551148}"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9695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5614CE-F911-467A-B5BB-CF6CD8551148}"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4253602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5614CE-F911-467A-B5BB-CF6CD8551148}"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19233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5614CE-F911-467A-B5BB-CF6CD8551148}"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365636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614CE-F911-467A-B5BB-CF6CD8551148}"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03207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614CE-F911-467A-B5BB-CF6CD8551148}"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17759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614CE-F911-467A-B5BB-CF6CD8551148}"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525512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760404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77973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206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922B-A528-4119-B95C-C7E3686869C3}" type="datetimeFigureOut">
              <a:rPr lang="en-US" smtClean="0"/>
              <a:t>3/10/2023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633D5-E59A-4C37-B60C-D2CAF8804EAE}" type="slidenum">
              <a:rPr lang="en-US" smtClean="0"/>
              <a:t>‹#›</a:t>
            </a:fld>
            <a:endParaRPr lang="en-US"/>
          </a:p>
        </p:txBody>
      </p:sp>
    </p:spTree>
    <p:extLst>
      <p:ext uri="{BB962C8B-B14F-4D97-AF65-F5344CB8AC3E}">
        <p14:creationId xmlns:p14="http://schemas.microsoft.com/office/powerpoint/2010/main" val="41668652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614CE-F911-467A-B5BB-CF6CD8551148}" type="datetimeFigureOut">
              <a:rPr lang="en-US" smtClean="0"/>
              <a:t>3/10/2023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4B82B-730C-4D96-ABA8-3845C7CA0AC3}" type="slidenum">
              <a:rPr lang="en-US" smtClean="0"/>
              <a:t>‹#›</a:t>
            </a:fld>
            <a:endParaRPr lang="en-US"/>
          </a:p>
        </p:txBody>
      </p:sp>
    </p:spTree>
    <p:extLst>
      <p:ext uri="{BB962C8B-B14F-4D97-AF65-F5344CB8AC3E}">
        <p14:creationId xmlns:p14="http://schemas.microsoft.com/office/powerpoint/2010/main" val="31068214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hyperlink" Target="https://www.rapidtables.com/electric/kW.html" TargetMode="External"/><Relationship Id="rId2" Type="http://schemas.openxmlformats.org/officeDocument/2006/relationships/hyperlink" Target="https://www.rapidtables.com/electric/electric_power.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hyperlink" Target="https://www.rapidtables.com/electric/kW.html" TargetMode="External"/><Relationship Id="rId2" Type="http://schemas.openxmlformats.org/officeDocument/2006/relationships/hyperlink" Target="https://www.rapidtables.com/electric/electric_power.html"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gif"/><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gif"/></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114552" y="3714751"/>
            <a:ext cx="4857751" cy="514350"/>
          </a:xfrm>
          <a:prstGeom prst="roundRect">
            <a:avLst/>
          </a:prstGeom>
          <a:gradFill>
            <a:gsLst>
              <a:gs pos="57000">
                <a:schemeClr val="bg1">
                  <a:lumMod val="75000"/>
                </a:schemeClr>
              </a:gs>
              <a:gs pos="1000">
                <a:schemeClr val="bg1">
                  <a:lumMod val="50000"/>
                </a:schemeClr>
              </a:gs>
              <a:gs pos="100000">
                <a:schemeClr val="bg1">
                  <a:lumMod val="7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spc="38" dirty="0">
                <a:ln w="13500">
                  <a:solidFill>
                    <a:srgbClr val="5B9BD5">
                      <a:shade val="2500"/>
                      <a:alpha val="6500"/>
                    </a:srgbClr>
                  </a:solidFill>
                  <a:prstDash val="solid"/>
                </a:ln>
                <a:solidFill>
                  <a:srgbClr val="4472C4">
                    <a:lumMod val="75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July 2023</a:t>
            </a:r>
          </a:p>
        </p:txBody>
      </p:sp>
      <p:grpSp>
        <p:nvGrpSpPr>
          <p:cNvPr id="5" name="Group 4"/>
          <p:cNvGrpSpPr/>
          <p:nvPr/>
        </p:nvGrpSpPr>
        <p:grpSpPr>
          <a:xfrm>
            <a:off x="1740346" y="1728812"/>
            <a:ext cx="6057901" cy="971550"/>
            <a:chOff x="761997" y="1409700"/>
            <a:chExt cx="8077201" cy="1295400"/>
          </a:xfrm>
        </p:grpSpPr>
        <p:sp>
          <p:nvSpPr>
            <p:cNvPr id="16" name="Rectangle 15"/>
            <p:cNvSpPr/>
            <p:nvPr/>
          </p:nvSpPr>
          <p:spPr>
            <a:xfrm>
              <a:off x="761997" y="1409700"/>
              <a:ext cx="8077201" cy="129540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PRE-EXAM CODE CLASS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54" y="1657350"/>
              <a:ext cx="674159" cy="742950"/>
            </a:xfrm>
            <a:prstGeom prst="rect">
              <a:avLst/>
            </a:prstGeom>
          </p:spPr>
        </p:pic>
      </p:grpSp>
    </p:spTree>
    <p:custDataLst>
      <p:tags r:id="rId1"/>
    </p:custDataLst>
    <p:extLst>
      <p:ext uri="{BB962C8B-B14F-4D97-AF65-F5344CB8AC3E}">
        <p14:creationId xmlns:p14="http://schemas.microsoft.com/office/powerpoint/2010/main" val="2253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36193" y="1772817"/>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55576" y="0"/>
            <a:ext cx="7776864" cy="1402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RATIO OF APPRENTICE TO LICENSED ELECTRICIAN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992" y="1858949"/>
            <a:ext cx="2596801" cy="2285184"/>
          </a:xfrm>
          <a:prstGeom prst="rect">
            <a:avLst/>
          </a:prstGeom>
        </p:spPr>
      </p:pic>
      <p:sp>
        <p:nvSpPr>
          <p:cNvPr id="24" name="Rectangle 23"/>
          <p:cNvSpPr/>
          <p:nvPr/>
        </p:nvSpPr>
        <p:spPr>
          <a:xfrm>
            <a:off x="827584" y="4869160"/>
            <a:ext cx="7632848" cy="1224136"/>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81-2113 * The licensee may employ or supervise apprentice electricians at a ratio not to exceed   </a:t>
            </a:r>
            <a:r>
              <a:rPr lang="en-US" sz="3000" b="1" spc="38" dirty="0">
                <a:ln w="13500">
                  <a:solidFill>
                    <a:srgbClr val="5B9BD5">
                      <a:shade val="2500"/>
                      <a:alpha val="6500"/>
                    </a:srgbClr>
                  </a:solidFill>
                  <a:prstDash val="solid"/>
                </a:ln>
                <a:solidFill>
                  <a:srgbClr val="FDE6BC">
                    <a:lumMod val="75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a:t>
            </a:r>
            <a:r>
              <a:rPr lang="en-US" sz="3000" b="1" spc="38" dirty="0">
                <a:ln w="13500">
                  <a:solidFill>
                    <a:srgbClr val="5B9BD5">
                      <a:shade val="2500"/>
                      <a:alpha val="6500"/>
                    </a:srgbClr>
                  </a:solidFill>
                  <a:prstDash val="solid"/>
                </a:ln>
                <a:solidFill>
                  <a:srgbClr val="5B9BD5">
                    <a:lumMod val="50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apprentice electricians to one licensee… </a:t>
            </a:r>
          </a:p>
        </p:txBody>
      </p:sp>
    </p:spTree>
    <p:custDataLst>
      <p:tags r:id="rId1"/>
    </p:custDataLst>
    <p:extLst>
      <p:ext uri="{BB962C8B-B14F-4D97-AF65-F5344CB8AC3E}">
        <p14:creationId xmlns:p14="http://schemas.microsoft.com/office/powerpoint/2010/main" val="2667528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conductor ampacity for a 460-volt,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feeder supplying one 10-horsepower squirrel-cage induction motor, one 20-horsepower wound-rotor induction motor, and one 30-horsepower wound-rotor induction motor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81 amperes</a:t>
            </a:r>
          </a:p>
          <a:p>
            <a:pPr marL="342900" indent="-342900">
              <a:buAutoNum type="alphaUcPeriod"/>
            </a:pPr>
            <a:r>
              <a:rPr lang="en-US" dirty="0"/>
              <a:t>91 amperes</a:t>
            </a:r>
          </a:p>
          <a:p>
            <a:pPr marL="342900" indent="-342900">
              <a:buAutoNum type="alphaUcPeriod"/>
            </a:pPr>
            <a:r>
              <a:rPr lang="en-US" dirty="0"/>
              <a:t>101 amperes</a:t>
            </a:r>
          </a:p>
          <a:p>
            <a:pPr marL="342900" indent="-342900">
              <a:buAutoNum type="alphaUcPeriod"/>
            </a:pPr>
            <a:r>
              <a:rPr lang="en-US" dirty="0"/>
              <a:t>177 amperes</a:t>
            </a:r>
          </a:p>
        </p:txBody>
      </p:sp>
      <p:sp>
        <p:nvSpPr>
          <p:cNvPr id="3" name="TextBox 2"/>
          <p:cNvSpPr txBox="1"/>
          <p:nvPr/>
        </p:nvSpPr>
        <p:spPr>
          <a:xfrm>
            <a:off x="153731" y="3248657"/>
            <a:ext cx="8833503" cy="646331"/>
          </a:xfrm>
          <a:prstGeom prst="rect">
            <a:avLst/>
          </a:prstGeom>
          <a:noFill/>
        </p:spPr>
        <p:txBody>
          <a:bodyPr wrap="square" rtlCol="0">
            <a:spAutoFit/>
          </a:bodyPr>
          <a:lstStyle/>
          <a:p>
            <a:r>
              <a:rPr lang="en-US" dirty="0"/>
              <a:t>Table 430.250 lists the applicable full-load currents for 3-phase motors. Perform calculation </a:t>
            </a:r>
          </a:p>
          <a:p>
            <a:r>
              <a:rPr lang="en-US" dirty="0"/>
              <a:t>as follows:</a:t>
            </a:r>
          </a:p>
        </p:txBody>
      </p:sp>
      <p:sp>
        <p:nvSpPr>
          <p:cNvPr id="8" name="TextBox 7"/>
          <p:cNvSpPr txBox="1"/>
          <p:nvPr/>
        </p:nvSpPr>
        <p:spPr>
          <a:xfrm>
            <a:off x="194622" y="3980081"/>
            <a:ext cx="8954694" cy="1477328"/>
          </a:xfrm>
          <a:prstGeom prst="rect">
            <a:avLst/>
          </a:prstGeom>
          <a:noFill/>
        </p:spPr>
        <p:txBody>
          <a:bodyPr wrap="square" rtlCol="0">
            <a:spAutoFit/>
          </a:bodyPr>
          <a:lstStyle/>
          <a:p>
            <a:pPr lvl="1"/>
            <a:r>
              <a:rPr lang="en-US" dirty="0"/>
              <a:t>FLC for 10-hp squirrel-cage motor		= 14 amperes</a:t>
            </a:r>
          </a:p>
          <a:p>
            <a:pPr lvl="1"/>
            <a:r>
              <a:rPr lang="en-US" dirty="0"/>
              <a:t>FLC for 20-hp wound-rotor motor		= 27 amperes</a:t>
            </a:r>
          </a:p>
          <a:p>
            <a:pPr lvl="1"/>
            <a:r>
              <a:rPr lang="en-US" dirty="0"/>
              <a:t>FLC for 30-hp wound-rotor motor		= 40 amperes</a:t>
            </a:r>
          </a:p>
          <a:p>
            <a:pPr lvl="1"/>
            <a:r>
              <a:rPr lang="en-US" dirty="0"/>
              <a:t>25% of 30-hp FLC (430.24)		=</a:t>
            </a:r>
            <a:r>
              <a:rPr lang="en-US" u="sng" dirty="0"/>
              <a:t> 10 amperes .</a:t>
            </a:r>
            <a:endParaRPr lang="en-US" dirty="0"/>
          </a:p>
          <a:p>
            <a:pPr lvl="1"/>
            <a:r>
              <a:rPr lang="en-US" dirty="0"/>
              <a:t>Minimum feeder ampacity		= 91 amperes</a:t>
            </a:r>
          </a:p>
        </p:txBody>
      </p:sp>
      <p:sp>
        <p:nvSpPr>
          <p:cNvPr id="4" name="TextBox 3"/>
          <p:cNvSpPr txBox="1"/>
          <p:nvPr/>
        </p:nvSpPr>
        <p:spPr>
          <a:xfrm>
            <a:off x="1331640" y="6102253"/>
            <a:ext cx="9036477" cy="369332"/>
          </a:xfrm>
          <a:prstGeom prst="rect">
            <a:avLst/>
          </a:prstGeom>
          <a:noFill/>
        </p:spPr>
        <p:txBody>
          <a:bodyPr wrap="square" rtlCol="0">
            <a:spAutoFit/>
          </a:bodyPr>
          <a:lstStyle/>
          <a:p>
            <a:r>
              <a:rPr lang="en-US" dirty="0"/>
              <a:t>The correct answer is B, 91 amperes</a:t>
            </a:r>
          </a:p>
        </p:txBody>
      </p:sp>
    </p:spTree>
    <p:custDataLst>
      <p:tags r:id="rId1"/>
    </p:custDataLst>
    <p:extLst>
      <p:ext uri="{BB962C8B-B14F-4D97-AF65-F5344CB8AC3E}">
        <p14:creationId xmlns:p14="http://schemas.microsoft.com/office/powerpoint/2010/main" val="225860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Class II, Division 2 location may exist due to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presence of which one of the following conditions?</a:t>
            </a:r>
          </a:p>
        </p:txBody>
      </p:sp>
      <p:sp>
        <p:nvSpPr>
          <p:cNvPr id="5" name="TextBox 4"/>
          <p:cNvSpPr txBox="1"/>
          <p:nvPr/>
        </p:nvSpPr>
        <p:spPr>
          <a:xfrm>
            <a:off x="683568" y="1785658"/>
            <a:ext cx="8136904" cy="2031325"/>
          </a:xfrm>
          <a:prstGeom prst="rect">
            <a:avLst/>
          </a:prstGeom>
          <a:noFill/>
        </p:spPr>
        <p:txBody>
          <a:bodyPr wrap="square" rtlCol="0">
            <a:spAutoFit/>
          </a:bodyPr>
          <a:lstStyle/>
          <a:p>
            <a:pPr marL="342900" indent="-342900">
              <a:buAutoNum type="alphaUcPeriod"/>
            </a:pPr>
            <a:r>
              <a:rPr lang="en-US" dirty="0"/>
              <a:t>Accumulated combustible dust sufficient to interfere with normal operation of     electric equipment is found</a:t>
            </a:r>
          </a:p>
          <a:p>
            <a:pPr marL="342900" indent="-342900">
              <a:buAutoNum type="alphaUcPeriod"/>
            </a:pPr>
            <a:r>
              <a:rPr lang="en-US" dirty="0"/>
              <a:t>Combustible dust normally in suspension in sufficient quantities to be hazardous and cause an explosion are found</a:t>
            </a:r>
          </a:p>
          <a:p>
            <a:pPr marL="342900" indent="-342900">
              <a:buAutoNum type="alphaUcPeriod"/>
            </a:pPr>
            <a:r>
              <a:rPr lang="en-US" dirty="0"/>
              <a:t>Combustible dust normally sufficient to produce an ignitable mixture is found</a:t>
            </a:r>
          </a:p>
          <a:p>
            <a:pPr marL="342900" indent="-342900">
              <a:buAutoNum type="alphaUcPeriod"/>
            </a:pPr>
            <a:r>
              <a:rPr lang="en-US" dirty="0"/>
              <a:t>In which combustible dust due to abnormal operations may be present in the air  in quantities sufficient to produce explosive or ignitable mixtures</a:t>
            </a:r>
          </a:p>
        </p:txBody>
      </p:sp>
      <p:sp>
        <p:nvSpPr>
          <p:cNvPr id="2" name="TextBox 1"/>
          <p:cNvSpPr txBox="1"/>
          <p:nvPr/>
        </p:nvSpPr>
        <p:spPr>
          <a:xfrm>
            <a:off x="197257" y="3887760"/>
            <a:ext cx="8843850" cy="369332"/>
          </a:xfrm>
          <a:prstGeom prst="rect">
            <a:avLst/>
          </a:prstGeom>
          <a:noFill/>
        </p:spPr>
        <p:txBody>
          <a:bodyPr wrap="square" rtlCol="0">
            <a:spAutoFit/>
          </a:bodyPr>
          <a:lstStyle/>
          <a:p>
            <a:r>
              <a:rPr lang="en-US" dirty="0"/>
              <a:t>The question pertains to classification of hazardous atmospheres in a Class II location.</a:t>
            </a:r>
          </a:p>
        </p:txBody>
      </p:sp>
      <p:sp>
        <p:nvSpPr>
          <p:cNvPr id="3" name="TextBox 2"/>
          <p:cNvSpPr txBox="1"/>
          <p:nvPr/>
        </p:nvSpPr>
        <p:spPr>
          <a:xfrm>
            <a:off x="195503" y="4704290"/>
            <a:ext cx="8833503" cy="646331"/>
          </a:xfrm>
          <a:prstGeom prst="rect">
            <a:avLst/>
          </a:prstGeom>
          <a:noFill/>
        </p:spPr>
        <p:txBody>
          <a:bodyPr wrap="square" rtlCol="0">
            <a:spAutoFit/>
          </a:bodyPr>
          <a:lstStyle/>
          <a:p>
            <a:r>
              <a:rPr lang="en-US" dirty="0"/>
              <a:t>Section 500.5(C)(2), Class II, Division 2, refers to locations that may be designated as </a:t>
            </a:r>
          </a:p>
          <a:p>
            <a:r>
              <a:rPr lang="en-US" dirty="0"/>
              <a:t>Class II, Division 2 locations.</a:t>
            </a:r>
          </a:p>
        </p:txBody>
      </p:sp>
      <p:sp>
        <p:nvSpPr>
          <p:cNvPr id="4" name="TextBox 3"/>
          <p:cNvSpPr txBox="1"/>
          <p:nvPr/>
        </p:nvSpPr>
        <p:spPr>
          <a:xfrm>
            <a:off x="195503" y="4296025"/>
            <a:ext cx="8896122" cy="369332"/>
          </a:xfrm>
          <a:prstGeom prst="rect">
            <a:avLst/>
          </a:prstGeom>
          <a:noFill/>
        </p:spPr>
        <p:txBody>
          <a:bodyPr wrap="square" rtlCol="0">
            <a:spAutoFit/>
          </a:bodyPr>
          <a:lstStyle/>
          <a:p>
            <a:r>
              <a:rPr lang="en-US" dirty="0"/>
              <a:t>In Index, find “Hazardous atmospheres” under which find “Class II locations, 500.5(C).”</a:t>
            </a:r>
          </a:p>
        </p:txBody>
      </p:sp>
      <p:sp>
        <p:nvSpPr>
          <p:cNvPr id="6" name="TextBox 5"/>
          <p:cNvSpPr txBox="1"/>
          <p:nvPr/>
        </p:nvSpPr>
        <p:spPr>
          <a:xfrm>
            <a:off x="195503" y="5329395"/>
            <a:ext cx="8948497" cy="923330"/>
          </a:xfrm>
          <a:prstGeom prst="rect">
            <a:avLst/>
          </a:prstGeom>
          <a:noFill/>
        </p:spPr>
        <p:txBody>
          <a:bodyPr wrap="square" rtlCol="0">
            <a:spAutoFit/>
          </a:bodyPr>
          <a:lstStyle/>
          <a:p>
            <a:r>
              <a:rPr lang="en-US" dirty="0"/>
              <a:t>The locations described above in conditions A, B, and C would normally fit the Class II, </a:t>
            </a:r>
          </a:p>
          <a:p>
            <a:r>
              <a:rPr lang="en-US" dirty="0"/>
              <a:t>Division 1 description found in 500.5(C)(1) subdivisions (1), (2), and (3), while the condition </a:t>
            </a:r>
          </a:p>
          <a:p>
            <a:r>
              <a:rPr lang="en-US" dirty="0"/>
              <a:t>noted in answer D meets the requirements in 500.5(C)(2)(1).</a:t>
            </a:r>
          </a:p>
        </p:txBody>
      </p:sp>
      <p:sp>
        <p:nvSpPr>
          <p:cNvPr id="7" name="TextBox 6"/>
          <p:cNvSpPr txBox="1"/>
          <p:nvPr/>
        </p:nvSpPr>
        <p:spPr>
          <a:xfrm>
            <a:off x="1835696" y="6368077"/>
            <a:ext cx="6264696"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2805763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2" name="TextBox 1"/>
          <p:cNvSpPr txBox="1"/>
          <p:nvPr/>
        </p:nvSpPr>
        <p:spPr>
          <a:xfrm>
            <a:off x="158905" y="3141329"/>
            <a:ext cx="8843850" cy="369332"/>
          </a:xfrm>
          <a:prstGeom prst="rect">
            <a:avLst/>
          </a:prstGeom>
          <a:noFill/>
        </p:spPr>
        <p:txBody>
          <a:bodyPr wrap="square" rtlCol="0">
            <a:spAutoFit/>
          </a:bodyPr>
          <a:lstStyle/>
          <a:p>
            <a:r>
              <a:rPr lang="en-US" dirty="0"/>
              <a:t>The question is about feeder conductor size.</a:t>
            </a:r>
          </a:p>
        </p:txBody>
      </p:sp>
      <p:sp>
        <p:nvSpPr>
          <p:cNvPr id="3" name="TextBox 2"/>
          <p:cNvSpPr txBox="1"/>
          <p:nvPr/>
        </p:nvSpPr>
        <p:spPr>
          <a:xfrm>
            <a:off x="364747" y="4992151"/>
            <a:ext cx="8833503" cy="646331"/>
          </a:xfrm>
          <a:prstGeom prst="rect">
            <a:avLst/>
          </a:prstGeom>
          <a:noFill/>
        </p:spPr>
        <p:txBody>
          <a:bodyPr wrap="square" rtlCol="0">
            <a:spAutoFit/>
          </a:bodyPr>
          <a:lstStyle/>
          <a:p>
            <a:r>
              <a:rPr lang="en-US" dirty="0"/>
              <a:t>In Index, find “Feeders” under which find “Calculation of loads, see Loads.” Under “Loads” in Index, find “Feeders, calculations for,” 215.2(A), Article 220, Annex D</a:t>
            </a:r>
          </a:p>
        </p:txBody>
      </p:sp>
      <p:sp>
        <p:nvSpPr>
          <p:cNvPr id="8" name="TextBox 7"/>
          <p:cNvSpPr txBox="1"/>
          <p:nvPr/>
        </p:nvSpPr>
        <p:spPr>
          <a:xfrm>
            <a:off x="384372" y="5828023"/>
            <a:ext cx="8954694" cy="646331"/>
          </a:xfrm>
          <a:prstGeom prst="rect">
            <a:avLst/>
          </a:prstGeom>
          <a:noFill/>
        </p:spPr>
        <p:txBody>
          <a:bodyPr wrap="square" rtlCol="0">
            <a:spAutoFit/>
          </a:bodyPr>
          <a:lstStyle/>
          <a:p>
            <a:r>
              <a:rPr lang="en-US" dirty="0"/>
              <a:t>Section 215.2(A) requires feeder conductors to have sufficient ampacity to supply the load served, in this case 137.5 amps.</a:t>
            </a:r>
          </a:p>
        </p:txBody>
      </p:sp>
      <p:sp>
        <p:nvSpPr>
          <p:cNvPr id="4" name="TextBox 3"/>
          <p:cNvSpPr txBox="1"/>
          <p:nvPr/>
        </p:nvSpPr>
        <p:spPr>
          <a:xfrm>
            <a:off x="263259" y="3616252"/>
            <a:ext cx="9036477" cy="1200329"/>
          </a:xfrm>
          <a:prstGeom prst="rect">
            <a:avLst/>
          </a:prstGeom>
          <a:noFill/>
        </p:spPr>
        <p:txBody>
          <a:bodyPr wrap="square" rtlCol="0">
            <a:spAutoFit/>
          </a:bodyPr>
          <a:lstStyle/>
          <a:p>
            <a:r>
              <a:rPr lang="en-US" dirty="0"/>
              <a:t>Use the Ohm’s Law formula:</a:t>
            </a:r>
          </a:p>
          <a:p>
            <a:r>
              <a:rPr lang="en-US" dirty="0"/>
              <a:t>	I = VA / E</a:t>
            </a:r>
          </a:p>
          <a:p>
            <a:r>
              <a:rPr lang="en-US" dirty="0"/>
              <a:t>	I = 33,000 / 240 volts</a:t>
            </a:r>
          </a:p>
          <a:p>
            <a:r>
              <a:rPr lang="en-US" dirty="0"/>
              <a:t>	I = 137.5 amperes</a:t>
            </a:r>
          </a:p>
        </p:txBody>
      </p:sp>
    </p:spTree>
    <p:custDataLst>
      <p:tags r:id="rId1"/>
    </p:custDataLst>
    <p:extLst>
      <p:ext uri="{BB962C8B-B14F-4D97-AF65-F5344CB8AC3E}">
        <p14:creationId xmlns:p14="http://schemas.microsoft.com/office/powerpoint/2010/main" val="211268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2" name="TextBox 1"/>
          <p:cNvSpPr txBox="1"/>
          <p:nvPr/>
        </p:nvSpPr>
        <p:spPr>
          <a:xfrm>
            <a:off x="169132" y="3363413"/>
            <a:ext cx="8843850" cy="1200329"/>
          </a:xfrm>
          <a:prstGeom prst="rect">
            <a:avLst/>
          </a:prstGeom>
          <a:noFill/>
        </p:spPr>
        <p:txBody>
          <a:bodyPr wrap="square" rtlCol="0">
            <a:spAutoFit/>
          </a:bodyPr>
          <a:lstStyle/>
          <a:p>
            <a:r>
              <a:rPr lang="en-US" dirty="0"/>
              <a:t>Section 215.2(A)(1)(a) requires that where the feeder supplies continuous loads, the </a:t>
            </a:r>
          </a:p>
          <a:p>
            <a:r>
              <a:rPr lang="en-US" dirty="0"/>
              <a:t>overcurrent device shall not be less than 125% of a continuous feeder load and the minimum feeder conductor shall have an ampacity equal to or greater than 125% of the continuous </a:t>
            </a:r>
          </a:p>
          <a:p>
            <a:r>
              <a:rPr lang="en-US" dirty="0"/>
              <a:t>load, or in this case, 125% x 137.5 = 172 amps.</a:t>
            </a:r>
          </a:p>
        </p:txBody>
      </p:sp>
      <p:sp>
        <p:nvSpPr>
          <p:cNvPr id="3" name="TextBox 2"/>
          <p:cNvSpPr txBox="1"/>
          <p:nvPr/>
        </p:nvSpPr>
        <p:spPr>
          <a:xfrm>
            <a:off x="202993" y="4941168"/>
            <a:ext cx="8833503" cy="923330"/>
          </a:xfrm>
          <a:prstGeom prst="rect">
            <a:avLst/>
          </a:prstGeom>
          <a:noFill/>
        </p:spPr>
        <p:txBody>
          <a:bodyPr wrap="square" rtlCol="0">
            <a:spAutoFit/>
          </a:bodyPr>
          <a:lstStyle/>
          <a:p>
            <a:r>
              <a:rPr lang="en-US" dirty="0"/>
              <a:t>In Index, find “Conductors” under which find “Ampacities of, 310.15, Tables 310.15(B)(16) </a:t>
            </a:r>
          </a:p>
          <a:p>
            <a:r>
              <a:rPr lang="en-US" dirty="0"/>
              <a:t>through 310.15(B)(21)….” Table 310.15(B)(16) provides that a 2/0 AWG Type THW has an </a:t>
            </a:r>
          </a:p>
          <a:p>
            <a:r>
              <a:rPr lang="en-US" dirty="0"/>
              <a:t>ampacity of 175 amperes.</a:t>
            </a:r>
          </a:p>
        </p:txBody>
      </p:sp>
    </p:spTree>
    <p:custDataLst>
      <p:tags r:id="rId1"/>
    </p:custDataLst>
    <p:extLst>
      <p:ext uri="{BB962C8B-B14F-4D97-AF65-F5344CB8AC3E}">
        <p14:creationId xmlns:p14="http://schemas.microsoft.com/office/powerpoint/2010/main" val="153869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3" name="TextBox 2"/>
          <p:cNvSpPr txBox="1"/>
          <p:nvPr/>
        </p:nvSpPr>
        <p:spPr>
          <a:xfrm>
            <a:off x="202993" y="4209538"/>
            <a:ext cx="8833503" cy="923330"/>
          </a:xfrm>
          <a:prstGeom prst="rect">
            <a:avLst/>
          </a:prstGeom>
          <a:noFill/>
        </p:spPr>
        <p:txBody>
          <a:bodyPr wrap="square" rtlCol="0">
            <a:spAutoFit/>
          </a:bodyPr>
          <a:lstStyle/>
          <a:p>
            <a:r>
              <a:rPr lang="en-US" dirty="0"/>
              <a:t>Note: Section 240.4 requires conductors to be protected in accordance with their ampacity. A 175-ampere overcurrent protective device protects the 2/0 AWG conductor and also </a:t>
            </a:r>
          </a:p>
          <a:p>
            <a:r>
              <a:rPr lang="en-US" dirty="0"/>
              <a:t>complies with the 125% requirement of Section 215.2(A)(1)(a).</a:t>
            </a:r>
          </a:p>
        </p:txBody>
      </p:sp>
      <p:sp>
        <p:nvSpPr>
          <p:cNvPr id="8" name="TextBox 7"/>
          <p:cNvSpPr txBox="1"/>
          <p:nvPr/>
        </p:nvSpPr>
        <p:spPr>
          <a:xfrm>
            <a:off x="251520" y="3274597"/>
            <a:ext cx="8954694" cy="646331"/>
          </a:xfrm>
          <a:prstGeom prst="rect">
            <a:avLst/>
          </a:prstGeom>
          <a:noFill/>
        </p:spPr>
        <p:txBody>
          <a:bodyPr wrap="square" rtlCol="0">
            <a:spAutoFit/>
          </a:bodyPr>
          <a:lstStyle/>
          <a:p>
            <a:r>
              <a:rPr lang="en-US" dirty="0"/>
              <a:t>Section 215.2(A) requires feeder conductors to have sufficient ampacity to supply the load </a:t>
            </a:r>
          </a:p>
          <a:p>
            <a:r>
              <a:rPr lang="en-US" dirty="0"/>
              <a:t>served, in this case 137.5 amps.</a:t>
            </a:r>
          </a:p>
        </p:txBody>
      </p:sp>
      <p:sp>
        <p:nvSpPr>
          <p:cNvPr id="6" name="TextBox 5"/>
          <p:cNvSpPr txBox="1"/>
          <p:nvPr/>
        </p:nvSpPr>
        <p:spPr>
          <a:xfrm>
            <a:off x="2123728" y="5988318"/>
            <a:ext cx="6408712" cy="369332"/>
          </a:xfrm>
          <a:prstGeom prst="rect">
            <a:avLst/>
          </a:prstGeom>
          <a:noFill/>
        </p:spPr>
        <p:txBody>
          <a:bodyPr wrap="square" rtlCol="0">
            <a:spAutoFit/>
          </a:bodyPr>
          <a:lstStyle/>
          <a:p>
            <a:r>
              <a:rPr lang="en-US" dirty="0"/>
              <a:t>The correct answer is B, 2/0 AWG</a:t>
            </a:r>
          </a:p>
        </p:txBody>
      </p:sp>
    </p:spTree>
    <p:custDataLst>
      <p:tags r:id="rId1"/>
    </p:custDataLst>
    <p:extLst>
      <p:ext uri="{BB962C8B-B14F-4D97-AF65-F5344CB8AC3E}">
        <p14:creationId xmlns:p14="http://schemas.microsoft.com/office/powerpoint/2010/main" val="1791756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demand factor is permitted to be used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calculations for the first 20,000 volt-amperes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hotel lighting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a:t>
            </a:r>
          </a:p>
          <a:p>
            <a:pPr marL="342900" indent="-342900">
              <a:buAutoNum type="alphaUcPeriod"/>
            </a:pPr>
            <a:r>
              <a:rPr lang="en-US" dirty="0"/>
              <a:t>60 %</a:t>
            </a:r>
          </a:p>
          <a:p>
            <a:pPr marL="342900" indent="-342900">
              <a:buAutoNum type="alphaUcPeriod"/>
            </a:pPr>
            <a:r>
              <a:rPr lang="en-US" dirty="0"/>
              <a:t>80 %</a:t>
            </a:r>
          </a:p>
          <a:p>
            <a:pPr marL="342900" indent="-342900">
              <a:buAutoNum type="alphaUcPeriod"/>
            </a:pPr>
            <a:r>
              <a:rPr lang="en-US" dirty="0"/>
              <a:t>100 %</a:t>
            </a:r>
          </a:p>
        </p:txBody>
      </p:sp>
      <p:sp>
        <p:nvSpPr>
          <p:cNvPr id="2" name="TextBox 1"/>
          <p:cNvSpPr txBox="1"/>
          <p:nvPr/>
        </p:nvSpPr>
        <p:spPr>
          <a:xfrm>
            <a:off x="148558" y="2980883"/>
            <a:ext cx="8843850" cy="369332"/>
          </a:xfrm>
          <a:prstGeom prst="rect">
            <a:avLst/>
          </a:prstGeom>
          <a:noFill/>
        </p:spPr>
        <p:txBody>
          <a:bodyPr wrap="square" rtlCol="0">
            <a:spAutoFit/>
          </a:bodyPr>
          <a:lstStyle/>
          <a:p>
            <a:r>
              <a:rPr lang="en-US" dirty="0"/>
              <a:t>The question is about feeder conductor demand factors for a hotel.</a:t>
            </a:r>
          </a:p>
        </p:txBody>
      </p:sp>
      <p:sp>
        <p:nvSpPr>
          <p:cNvPr id="3" name="TextBox 2"/>
          <p:cNvSpPr txBox="1"/>
          <p:nvPr/>
        </p:nvSpPr>
        <p:spPr>
          <a:xfrm>
            <a:off x="169269" y="4102602"/>
            <a:ext cx="8833503" cy="369332"/>
          </a:xfrm>
          <a:prstGeom prst="rect">
            <a:avLst/>
          </a:prstGeom>
          <a:noFill/>
        </p:spPr>
        <p:txBody>
          <a:bodyPr wrap="square" rtlCol="0">
            <a:spAutoFit/>
          </a:bodyPr>
          <a:lstStyle/>
          <a:p>
            <a:r>
              <a:rPr lang="en-US" dirty="0"/>
              <a:t>Section 215.2(A) refers to Parts III, IV and V of Article 220.</a:t>
            </a:r>
          </a:p>
        </p:txBody>
      </p:sp>
      <p:sp>
        <p:nvSpPr>
          <p:cNvPr id="8" name="TextBox 7"/>
          <p:cNvSpPr txBox="1"/>
          <p:nvPr/>
        </p:nvSpPr>
        <p:spPr>
          <a:xfrm>
            <a:off x="206966" y="5497656"/>
            <a:ext cx="8954694" cy="646331"/>
          </a:xfrm>
          <a:prstGeom prst="rect">
            <a:avLst/>
          </a:prstGeom>
          <a:noFill/>
        </p:spPr>
        <p:txBody>
          <a:bodyPr wrap="square" rtlCol="0">
            <a:spAutoFit/>
          </a:bodyPr>
          <a:lstStyle/>
          <a:p>
            <a:r>
              <a:rPr lang="en-US" dirty="0"/>
              <a:t>Scan Table 220.42; the “Hotels and motels…” column permits the first 20,000 volt-amperes to have a 50% demand factor.</a:t>
            </a:r>
          </a:p>
        </p:txBody>
      </p:sp>
      <p:sp>
        <p:nvSpPr>
          <p:cNvPr id="4" name="TextBox 3"/>
          <p:cNvSpPr txBox="1"/>
          <p:nvPr/>
        </p:nvSpPr>
        <p:spPr>
          <a:xfrm>
            <a:off x="166074" y="3431200"/>
            <a:ext cx="9036477" cy="646331"/>
          </a:xfrm>
          <a:prstGeom prst="rect">
            <a:avLst/>
          </a:prstGeom>
          <a:noFill/>
        </p:spPr>
        <p:txBody>
          <a:bodyPr wrap="square" rtlCol="0">
            <a:spAutoFit/>
          </a:bodyPr>
          <a:lstStyle/>
          <a:p>
            <a:r>
              <a:rPr lang="en-US" dirty="0"/>
              <a:t>In Index, find “Feeders” under which find “Calculation of loads, see Loads.” Under “Loads” in </a:t>
            </a:r>
          </a:p>
          <a:p>
            <a:r>
              <a:rPr lang="en-US" dirty="0"/>
              <a:t>Index, find “Feeders, calculations for,” 215.2(A), Article 220, Annex D.”</a:t>
            </a:r>
          </a:p>
        </p:txBody>
      </p:sp>
      <p:sp>
        <p:nvSpPr>
          <p:cNvPr id="6" name="TextBox 5"/>
          <p:cNvSpPr txBox="1"/>
          <p:nvPr/>
        </p:nvSpPr>
        <p:spPr>
          <a:xfrm>
            <a:off x="201016" y="4550953"/>
            <a:ext cx="8759628" cy="923330"/>
          </a:xfrm>
          <a:prstGeom prst="rect">
            <a:avLst/>
          </a:prstGeom>
          <a:noFill/>
        </p:spPr>
        <p:txBody>
          <a:bodyPr wrap="square" rtlCol="0">
            <a:spAutoFit/>
          </a:bodyPr>
          <a:lstStyle/>
          <a:p>
            <a:r>
              <a:rPr lang="en-US" dirty="0"/>
              <a:t>Scan Article 220, Part II, and find “220.42, General Lighting,” which refers to Table 220.42 for demand factors for that portion of the total branch-circuit load computed for general </a:t>
            </a:r>
          </a:p>
          <a:p>
            <a:r>
              <a:rPr lang="en-US" dirty="0"/>
              <a:t>lighting.</a:t>
            </a:r>
          </a:p>
        </p:txBody>
      </p:sp>
      <p:sp>
        <p:nvSpPr>
          <p:cNvPr id="7" name="TextBox 6"/>
          <p:cNvSpPr txBox="1"/>
          <p:nvPr/>
        </p:nvSpPr>
        <p:spPr>
          <a:xfrm>
            <a:off x="2051720" y="6309320"/>
            <a:ext cx="3528392" cy="375351"/>
          </a:xfrm>
          <a:prstGeom prst="rect">
            <a:avLst/>
          </a:prstGeom>
          <a:noFill/>
        </p:spPr>
        <p:txBody>
          <a:bodyPr wrap="square" rtlCol="0">
            <a:spAutoFit/>
          </a:bodyPr>
          <a:lstStyle/>
          <a:p>
            <a:r>
              <a:rPr lang="en-US" dirty="0"/>
              <a:t>The correct answer is A, 50%</a:t>
            </a:r>
          </a:p>
        </p:txBody>
      </p:sp>
    </p:spTree>
    <p:custDataLst>
      <p:tags r:id="rId1"/>
    </p:custDataLst>
    <p:extLst>
      <p:ext uri="{BB962C8B-B14F-4D97-AF65-F5344CB8AC3E}">
        <p14:creationId xmlns:p14="http://schemas.microsoft.com/office/powerpoint/2010/main" val="920369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I location shall include locations containing all of the following atmospheres EXCEPT:</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Hydrogen</a:t>
            </a:r>
          </a:p>
          <a:p>
            <a:pPr marL="342900" indent="-342900">
              <a:buAutoNum type="alphaUcPeriod"/>
            </a:pPr>
            <a:r>
              <a:rPr lang="en-US" dirty="0"/>
              <a:t>Ammonia</a:t>
            </a:r>
          </a:p>
          <a:p>
            <a:pPr marL="342900" indent="-342900">
              <a:buAutoNum type="alphaUcPeriod"/>
            </a:pPr>
            <a:r>
              <a:rPr lang="en-US" dirty="0"/>
              <a:t>Propane</a:t>
            </a:r>
          </a:p>
          <a:p>
            <a:pPr marL="342900" indent="-342900">
              <a:buAutoNum type="alphaUcPeriod"/>
            </a:pPr>
            <a:r>
              <a:rPr lang="en-US" dirty="0"/>
              <a:t>Oxygen</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pertains to classification of hazardous atmospheres in a Class I location.</a:t>
            </a:r>
          </a:p>
        </p:txBody>
      </p:sp>
      <p:sp>
        <p:nvSpPr>
          <p:cNvPr id="3" name="TextBox 2"/>
          <p:cNvSpPr txBox="1"/>
          <p:nvPr/>
        </p:nvSpPr>
        <p:spPr>
          <a:xfrm>
            <a:off x="104473" y="4274460"/>
            <a:ext cx="8833503" cy="923330"/>
          </a:xfrm>
          <a:prstGeom prst="rect">
            <a:avLst/>
          </a:prstGeom>
          <a:noFill/>
        </p:spPr>
        <p:txBody>
          <a:bodyPr wrap="square" rtlCol="0">
            <a:spAutoFit/>
          </a:bodyPr>
          <a:lstStyle/>
          <a:p>
            <a:r>
              <a:rPr lang="en-US" dirty="0"/>
              <a:t>Scan Section 500.6(A)(2) and (4), in the Informational Notes, and find “Class I Group </a:t>
            </a:r>
          </a:p>
          <a:p>
            <a:r>
              <a:rPr lang="en-US" dirty="0"/>
              <a:t>Classification” under which find all of the atmospheres are listed except oxygen. </a:t>
            </a:r>
          </a:p>
          <a:p>
            <a:r>
              <a:rPr lang="en-US" dirty="0"/>
              <a:t>Note: Gasoline is also a Class I Group D flammable liquid.</a:t>
            </a:r>
          </a:p>
        </p:txBody>
      </p:sp>
      <p:sp>
        <p:nvSpPr>
          <p:cNvPr id="4" name="TextBox 3"/>
          <p:cNvSpPr txBox="1"/>
          <p:nvPr/>
        </p:nvSpPr>
        <p:spPr>
          <a:xfrm>
            <a:off x="140374" y="3521216"/>
            <a:ext cx="8896122" cy="646331"/>
          </a:xfrm>
          <a:prstGeom prst="rect">
            <a:avLst/>
          </a:prstGeom>
          <a:noFill/>
        </p:spPr>
        <p:txBody>
          <a:bodyPr wrap="square" rtlCol="0">
            <a:spAutoFit/>
          </a:bodyPr>
          <a:lstStyle/>
          <a:p>
            <a:r>
              <a:rPr lang="en-US" dirty="0"/>
              <a:t>In Index, find “Hazardous atmospheres” under which find “Class I locations, 500.5(B)” and </a:t>
            </a:r>
          </a:p>
          <a:p>
            <a:r>
              <a:rPr lang="en-US" dirty="0"/>
              <a:t>“Groups A through G, 500.6”</a:t>
            </a:r>
          </a:p>
        </p:txBody>
      </p:sp>
      <p:sp>
        <p:nvSpPr>
          <p:cNvPr id="6" name="TextBox 5"/>
          <p:cNvSpPr txBox="1"/>
          <p:nvPr/>
        </p:nvSpPr>
        <p:spPr>
          <a:xfrm>
            <a:off x="467544" y="5805264"/>
            <a:ext cx="7632848"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3235120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48558" y="2980883"/>
            <a:ext cx="8843850" cy="369332"/>
          </a:xfrm>
          <a:prstGeom prst="rect">
            <a:avLst/>
          </a:prstGeom>
          <a:noFill/>
        </p:spPr>
        <p:txBody>
          <a:bodyPr wrap="square" rtlCol="0">
            <a:spAutoFit/>
          </a:bodyPr>
          <a:lstStyle/>
          <a:p>
            <a:r>
              <a:rPr lang="en-US" dirty="0"/>
              <a:t>The question is about rating of a disconnecting means for multiple motors used together.</a:t>
            </a:r>
          </a:p>
        </p:txBody>
      </p:sp>
      <p:sp>
        <p:nvSpPr>
          <p:cNvPr id="3" name="TextBox 2"/>
          <p:cNvSpPr txBox="1"/>
          <p:nvPr/>
        </p:nvSpPr>
        <p:spPr>
          <a:xfrm>
            <a:off x="169269" y="4102602"/>
            <a:ext cx="8833503" cy="369332"/>
          </a:xfrm>
          <a:prstGeom prst="rect">
            <a:avLst/>
          </a:prstGeom>
          <a:noFill/>
        </p:spPr>
        <p:txBody>
          <a:bodyPr wrap="square" rtlCol="0">
            <a:spAutoFit/>
          </a:bodyPr>
          <a:lstStyle/>
          <a:p>
            <a:r>
              <a:rPr lang="en-US" dirty="0"/>
              <a:t>Scan Article 430, Part IX and find “430.110, Ampere Rating and Interrupting Capacity.”</a:t>
            </a:r>
          </a:p>
        </p:txBody>
      </p:sp>
      <p:sp>
        <p:nvSpPr>
          <p:cNvPr id="4" name="TextBox 3"/>
          <p:cNvSpPr txBox="1"/>
          <p:nvPr/>
        </p:nvSpPr>
        <p:spPr>
          <a:xfrm>
            <a:off x="166074" y="3431200"/>
            <a:ext cx="9036477" cy="646331"/>
          </a:xfrm>
          <a:prstGeom prst="rect">
            <a:avLst/>
          </a:prstGeom>
          <a:noFill/>
        </p:spPr>
        <p:txBody>
          <a:bodyPr wrap="square" rtlCol="0">
            <a:spAutoFit/>
          </a:bodyPr>
          <a:lstStyle/>
          <a:p>
            <a:r>
              <a:rPr lang="en-US" dirty="0"/>
              <a:t>In Index, under “Motors” under which find “Disconnecting means, 430.75, 430.95, </a:t>
            </a:r>
          </a:p>
          <a:p>
            <a:r>
              <a:rPr lang="en-US" dirty="0"/>
              <a:t>430-Part IX…”</a:t>
            </a:r>
          </a:p>
        </p:txBody>
      </p:sp>
      <p:sp>
        <p:nvSpPr>
          <p:cNvPr id="6" name="TextBox 5"/>
          <p:cNvSpPr txBox="1"/>
          <p:nvPr/>
        </p:nvSpPr>
        <p:spPr>
          <a:xfrm>
            <a:off x="227844" y="4762451"/>
            <a:ext cx="8759628" cy="1754326"/>
          </a:xfrm>
          <a:prstGeom prst="rect">
            <a:avLst/>
          </a:prstGeom>
          <a:noFill/>
        </p:spPr>
        <p:txBody>
          <a:bodyPr wrap="square" rtlCol="0">
            <a:spAutoFit/>
          </a:bodyPr>
          <a:lstStyle/>
          <a:p>
            <a:r>
              <a:rPr lang="en-US" dirty="0"/>
              <a:t>Section 430.110(C), covering combination loads, notes where two or more motors are used together the ampere and horsepower ratings of the disconnecting means must be </a:t>
            </a:r>
          </a:p>
          <a:p>
            <a:r>
              <a:rPr lang="en-US" dirty="0"/>
              <a:t>determined by 430.110(C)(1) – (3). This will be a multi-step process as in our case the </a:t>
            </a:r>
          </a:p>
          <a:p>
            <a:r>
              <a:rPr lang="en-US" dirty="0"/>
              <a:t>disconnecting means would have to satisfy both the horsepower rating requirements and </a:t>
            </a:r>
          </a:p>
          <a:p>
            <a:r>
              <a:rPr lang="en-US" dirty="0"/>
              <a:t>ampere rating requirements. The </a:t>
            </a:r>
            <a:r>
              <a:rPr lang="en-US" dirty="0" err="1"/>
              <a:t>compbined</a:t>
            </a:r>
            <a:r>
              <a:rPr lang="en-US" dirty="0"/>
              <a:t> full-load currents and locked-rotor currents </a:t>
            </a:r>
          </a:p>
          <a:p>
            <a:r>
              <a:rPr lang="en-US" dirty="0"/>
              <a:t>will be considered as a single motor.</a:t>
            </a:r>
          </a:p>
        </p:txBody>
      </p:sp>
    </p:spTree>
    <p:custDataLst>
      <p:tags r:id="rId1"/>
    </p:custDataLst>
    <p:extLst>
      <p:ext uri="{BB962C8B-B14F-4D97-AF65-F5344CB8AC3E}">
        <p14:creationId xmlns:p14="http://schemas.microsoft.com/office/powerpoint/2010/main" val="4176494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87956" y="3082148"/>
            <a:ext cx="8843850" cy="1200329"/>
          </a:xfrm>
          <a:prstGeom prst="rect">
            <a:avLst/>
          </a:prstGeom>
          <a:noFill/>
        </p:spPr>
        <p:txBody>
          <a:bodyPr wrap="square" rtlCol="0">
            <a:spAutoFit/>
          </a:bodyPr>
          <a:lstStyle/>
          <a:p>
            <a:r>
              <a:rPr lang="en-US" dirty="0"/>
              <a:t>To satisfy the full-load current requirements the second paragraph of 430.110(C)(1) provides that the full-load current equivalent to the horsepower rating of each motor shall be selected from Tables 430.247, 430.248, 430.249, or 430.250, and added to obtain an equivalent </a:t>
            </a:r>
          </a:p>
          <a:p>
            <a:r>
              <a:rPr lang="en-US" dirty="0"/>
              <a:t>full-load current for the combined load.</a:t>
            </a:r>
          </a:p>
        </p:txBody>
      </p:sp>
      <p:sp>
        <p:nvSpPr>
          <p:cNvPr id="6" name="TextBox 5"/>
          <p:cNvSpPr txBox="1"/>
          <p:nvPr/>
        </p:nvSpPr>
        <p:spPr>
          <a:xfrm>
            <a:off x="187956" y="4498297"/>
            <a:ext cx="8759628" cy="1754326"/>
          </a:xfrm>
          <a:prstGeom prst="rect">
            <a:avLst/>
          </a:prstGeom>
          <a:noFill/>
        </p:spPr>
        <p:txBody>
          <a:bodyPr wrap="square" rtlCol="0">
            <a:spAutoFit/>
          </a:bodyPr>
          <a:lstStyle/>
          <a:p>
            <a:r>
              <a:rPr lang="en-US" dirty="0"/>
              <a:t>For 3-phase motors, use Table 430.250 under the heading “Induction Type, Squirrel Cage </a:t>
            </a:r>
          </a:p>
          <a:p>
            <a:r>
              <a:rPr lang="en-US" dirty="0"/>
              <a:t>and Wound Rotor (Amperes)”:</a:t>
            </a:r>
          </a:p>
          <a:p>
            <a:r>
              <a:rPr lang="en-US" dirty="0"/>
              <a:t>	10-horsepower		= 14 FLA</a:t>
            </a:r>
          </a:p>
          <a:p>
            <a:r>
              <a:rPr lang="en-US" dirty="0"/>
              <a:t>	20-horsepower		= 27 FLA</a:t>
            </a:r>
          </a:p>
          <a:p>
            <a:r>
              <a:rPr lang="en-US" dirty="0"/>
              <a:t>	30-horsepower		=</a:t>
            </a:r>
            <a:r>
              <a:rPr lang="en-US" u="sng" dirty="0"/>
              <a:t> 40 FLA .</a:t>
            </a:r>
          </a:p>
          <a:p>
            <a:r>
              <a:rPr lang="en-US" dirty="0"/>
              <a:t>	Total			= 81 FLA</a:t>
            </a:r>
          </a:p>
        </p:txBody>
      </p:sp>
    </p:spTree>
    <p:custDataLst>
      <p:tags r:id="rId1"/>
    </p:custDataLst>
    <p:extLst>
      <p:ext uri="{BB962C8B-B14F-4D97-AF65-F5344CB8AC3E}">
        <p14:creationId xmlns:p14="http://schemas.microsoft.com/office/powerpoint/2010/main" val="2516090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87956" y="2985987"/>
            <a:ext cx="8843850" cy="1200329"/>
          </a:xfrm>
          <a:prstGeom prst="rect">
            <a:avLst/>
          </a:prstGeom>
          <a:noFill/>
        </p:spPr>
        <p:txBody>
          <a:bodyPr wrap="square" rtlCol="0">
            <a:spAutoFit/>
          </a:bodyPr>
          <a:lstStyle/>
          <a:p>
            <a:r>
              <a:rPr lang="en-US" dirty="0"/>
              <a:t>Section 430.110(C)(2) requires the disconnecting means to have an ampere rating of at least 115% of the full-load current condition from 430.110(C)(1) [115% x 81 = 93 amperes]. Since </a:t>
            </a:r>
          </a:p>
          <a:p>
            <a:r>
              <a:rPr lang="en-US" dirty="0"/>
              <a:t>there is no motor shown in Table 430.250 that has a FLA of 93, go to the next higher FLA, </a:t>
            </a:r>
          </a:p>
          <a:p>
            <a:r>
              <a:rPr lang="en-US" dirty="0"/>
              <a:t>which is the same as though there was (1) 75-horsepower motor (96-amps).</a:t>
            </a:r>
          </a:p>
        </p:txBody>
      </p:sp>
      <p:sp>
        <p:nvSpPr>
          <p:cNvPr id="6" name="TextBox 5"/>
          <p:cNvSpPr txBox="1"/>
          <p:nvPr/>
        </p:nvSpPr>
        <p:spPr>
          <a:xfrm>
            <a:off x="187956" y="4328672"/>
            <a:ext cx="8759628" cy="1754326"/>
          </a:xfrm>
          <a:prstGeom prst="rect">
            <a:avLst/>
          </a:prstGeom>
          <a:noFill/>
        </p:spPr>
        <p:txBody>
          <a:bodyPr wrap="square" rtlCol="0">
            <a:spAutoFit/>
          </a:bodyPr>
          <a:lstStyle/>
          <a:p>
            <a:r>
              <a:rPr lang="en-US" dirty="0"/>
              <a:t>Next, according to the third paragraph of 430.110(C)(1), use the same method using the </a:t>
            </a:r>
          </a:p>
          <a:p>
            <a:r>
              <a:rPr lang="en-US" dirty="0"/>
              <a:t>locked-rotor current selected from Table 430.251(B) (assume Design B motors). The values </a:t>
            </a:r>
          </a:p>
          <a:p>
            <a:r>
              <a:rPr lang="en-US" dirty="0"/>
              <a:t>selected for the three motors are 81, 145, and 218 locked-rotor currents, which added </a:t>
            </a:r>
          </a:p>
          <a:p>
            <a:r>
              <a:rPr lang="en-US" dirty="0"/>
              <a:t>together  = 444 amperes. In Table 430.251(B), using the equivalent value for a single motor </a:t>
            </a:r>
          </a:p>
          <a:p>
            <a:r>
              <a:rPr lang="en-US" dirty="0"/>
              <a:t>find the locked-rotor current for a 75-horsepower motor is 543 amperes. A 60 </a:t>
            </a:r>
            <a:r>
              <a:rPr lang="en-US" dirty="0" err="1"/>
              <a:t>hp</a:t>
            </a:r>
            <a:r>
              <a:rPr lang="en-US" dirty="0"/>
              <a:t> motor is </a:t>
            </a:r>
          </a:p>
          <a:p>
            <a:r>
              <a:rPr lang="en-US" dirty="0"/>
              <a:t>only rated at 435 amperes so the 75 </a:t>
            </a:r>
            <a:r>
              <a:rPr lang="en-US" dirty="0" err="1"/>
              <a:t>hp</a:t>
            </a:r>
            <a:r>
              <a:rPr lang="en-US" dirty="0"/>
              <a:t> rating is used.</a:t>
            </a:r>
          </a:p>
        </p:txBody>
      </p:sp>
      <p:sp>
        <p:nvSpPr>
          <p:cNvPr id="3" name="TextBox 2"/>
          <p:cNvSpPr txBox="1"/>
          <p:nvPr/>
        </p:nvSpPr>
        <p:spPr>
          <a:xfrm>
            <a:off x="1619672" y="6258741"/>
            <a:ext cx="6696744" cy="369332"/>
          </a:xfrm>
          <a:prstGeom prst="rect">
            <a:avLst/>
          </a:prstGeom>
          <a:noFill/>
        </p:spPr>
        <p:txBody>
          <a:bodyPr wrap="square" rtlCol="0">
            <a:spAutoFit/>
          </a:bodyPr>
          <a:lstStyle/>
          <a:p>
            <a:r>
              <a:rPr lang="en-US" dirty="0"/>
              <a:t>The correct answer is C, 75 horsepower</a:t>
            </a:r>
          </a:p>
        </p:txBody>
      </p:sp>
    </p:spTree>
    <p:custDataLst>
      <p:tags r:id="rId1"/>
    </p:custDataLst>
    <p:extLst>
      <p:ext uri="{BB962C8B-B14F-4D97-AF65-F5344CB8AC3E}">
        <p14:creationId xmlns:p14="http://schemas.microsoft.com/office/powerpoint/2010/main" val="279692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395" y="2743202"/>
            <a:ext cx="2108856" cy="1428749"/>
          </a:xfrm>
          <a:prstGeom prst="rect">
            <a:avLst/>
          </a:prstGeom>
        </p:spPr>
      </p:pic>
      <p:sp>
        <p:nvSpPr>
          <p:cNvPr id="40" name="TextBox 39"/>
          <p:cNvSpPr txBox="1"/>
          <p:nvPr/>
        </p:nvSpPr>
        <p:spPr>
          <a:xfrm>
            <a:off x="1371600" y="2343151"/>
            <a:ext cx="2000250" cy="390182"/>
          </a:xfrm>
          <a:prstGeom prst="rect">
            <a:avLst/>
          </a:prstGeom>
          <a:noFill/>
        </p:spPr>
        <p:txBody>
          <a:bodyPr wrap="square" rtlCol="0" anchor="ctr" anchorCtr="0">
            <a:normAutofit fontScale="85000" lnSpcReduction="10000"/>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STATE ELECTRICAL ACT</a:t>
            </a:r>
          </a:p>
        </p:txBody>
      </p:sp>
      <p:sp>
        <p:nvSpPr>
          <p:cNvPr id="8" name="Pentagon 7"/>
          <p:cNvSpPr/>
          <p:nvPr/>
        </p:nvSpPr>
        <p:spPr>
          <a:xfrm flipH="1">
            <a:off x="3657600" y="19431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Rough-in or pre-cover</a:t>
            </a:r>
          </a:p>
        </p:txBody>
      </p:sp>
      <p:sp>
        <p:nvSpPr>
          <p:cNvPr id="14" name="Pentagon 13"/>
          <p:cNvSpPr/>
          <p:nvPr/>
        </p:nvSpPr>
        <p:spPr>
          <a:xfrm flipH="1">
            <a:off x="3657600" y="27432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Re-inspections for Correction Orders</a:t>
            </a:r>
          </a:p>
        </p:txBody>
      </p:sp>
      <p:sp>
        <p:nvSpPr>
          <p:cNvPr id="25" name="Pentagon 24"/>
          <p:cNvSpPr/>
          <p:nvPr/>
        </p:nvSpPr>
        <p:spPr>
          <a:xfrm flipH="1">
            <a:off x="3657600" y="35433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Finals</a:t>
            </a:r>
          </a:p>
        </p:txBody>
      </p:sp>
      <p:sp>
        <p:nvSpPr>
          <p:cNvPr id="31" name="Pentagon 30"/>
          <p:cNvSpPr/>
          <p:nvPr/>
        </p:nvSpPr>
        <p:spPr>
          <a:xfrm flipH="1">
            <a:off x="3657600" y="43434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All of these</a:t>
            </a:r>
          </a:p>
        </p:txBody>
      </p:sp>
      <p:sp>
        <p:nvSpPr>
          <p:cNvPr id="46" name="Pentagon 45"/>
          <p:cNvSpPr/>
          <p:nvPr/>
        </p:nvSpPr>
        <p:spPr>
          <a:xfrm flipH="1">
            <a:off x="323528" y="96103"/>
            <a:ext cx="8640960" cy="144016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Autofit/>
          </a:bodyPr>
          <a:lstStyle/>
          <a:p>
            <a:pPr algn="ctr" defTabSz="685800"/>
            <a:r>
              <a:rPr lang="en-US" altLang="en-US" sz="2400" kern="0" dirty="0">
                <a:solidFill>
                  <a:prstClr val="white"/>
                </a:solidFill>
                <a:latin typeface="Arial" panose="020B0604020202020204" pitchFamily="34" charset="0"/>
              </a:rPr>
              <a:t>According to the State Electrical Act and Board rules, it is the electrical contractor's responsibility to call the inspector to     schedule which of the following types of inspections during    the coarse of the project?</a:t>
            </a:r>
            <a:endParaRPr lang="en-US" sz="2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2915816" y="5589240"/>
            <a:ext cx="5518348" cy="94639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ALL OF THESE</a:t>
            </a:r>
          </a:p>
        </p:txBody>
      </p:sp>
    </p:spTree>
    <p:custDataLst>
      <p:tags r:id="rId1"/>
    </p:custDataLst>
    <p:extLst>
      <p:ext uri="{BB962C8B-B14F-4D97-AF65-F5344CB8AC3E}">
        <p14:creationId xmlns:p14="http://schemas.microsoft.com/office/powerpoint/2010/main" val="3910066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5" grpId="0" animBg="1"/>
      <p:bldP spid="31" grpId="0" animBg="1"/>
      <p:bldP spid="5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of the following is the NEC recommended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maximum voltage drop on a feeder and branch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to the farthest outlet?</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percent</a:t>
            </a:r>
          </a:p>
          <a:p>
            <a:pPr marL="342900" indent="-342900">
              <a:buAutoNum type="alphaUcPeriod"/>
            </a:pPr>
            <a:r>
              <a:rPr lang="en-US" dirty="0"/>
              <a:t>2 percent</a:t>
            </a:r>
          </a:p>
          <a:p>
            <a:pPr marL="342900" indent="-342900">
              <a:buAutoNum type="alphaUcPeriod"/>
            </a:pPr>
            <a:r>
              <a:rPr lang="en-US" dirty="0"/>
              <a:t>3 percent</a:t>
            </a:r>
          </a:p>
          <a:p>
            <a:pPr marL="342900" indent="-342900">
              <a:buAutoNum type="alphaUcPeriod"/>
            </a:pPr>
            <a:r>
              <a:rPr lang="en-US" dirty="0"/>
              <a:t>5 percent</a:t>
            </a:r>
          </a:p>
        </p:txBody>
      </p:sp>
      <p:sp>
        <p:nvSpPr>
          <p:cNvPr id="2" name="TextBox 1"/>
          <p:cNvSpPr txBox="1"/>
          <p:nvPr/>
        </p:nvSpPr>
        <p:spPr>
          <a:xfrm>
            <a:off x="148558" y="2937396"/>
            <a:ext cx="8843850" cy="646331"/>
          </a:xfrm>
          <a:prstGeom prst="rect">
            <a:avLst/>
          </a:prstGeom>
          <a:noFill/>
        </p:spPr>
        <p:txBody>
          <a:bodyPr wrap="square" rtlCol="0">
            <a:spAutoFit/>
          </a:bodyPr>
          <a:lstStyle/>
          <a:p>
            <a:r>
              <a:rPr lang="en-US" dirty="0"/>
              <a:t>The question is about the recommended maximum voltage drop on a circuit consisting of a </a:t>
            </a:r>
          </a:p>
          <a:p>
            <a:r>
              <a:rPr lang="en-US" dirty="0"/>
              <a:t>feeder and brand circuit.</a:t>
            </a:r>
          </a:p>
        </p:txBody>
      </p:sp>
      <p:sp>
        <p:nvSpPr>
          <p:cNvPr id="3" name="TextBox 2"/>
          <p:cNvSpPr txBox="1"/>
          <p:nvPr/>
        </p:nvSpPr>
        <p:spPr>
          <a:xfrm>
            <a:off x="164078" y="4286642"/>
            <a:ext cx="8833503" cy="923330"/>
          </a:xfrm>
          <a:prstGeom prst="rect">
            <a:avLst/>
          </a:prstGeom>
          <a:noFill/>
        </p:spPr>
        <p:txBody>
          <a:bodyPr wrap="square" rtlCol="0">
            <a:spAutoFit/>
          </a:bodyPr>
          <a:lstStyle/>
          <a:p>
            <a:r>
              <a:rPr lang="en-US" dirty="0"/>
              <a:t>Section 210.19(A) Informational Note No. 4, states a drop of 3 percent for branch circuits and 5 percent for feeders and branch circuits is recommended with this measurement being </a:t>
            </a:r>
          </a:p>
          <a:p>
            <a:r>
              <a:rPr lang="en-US" dirty="0"/>
              <a:t>taken at the farthest outlet.</a:t>
            </a:r>
          </a:p>
        </p:txBody>
      </p:sp>
      <p:sp>
        <p:nvSpPr>
          <p:cNvPr id="4" name="TextBox 3"/>
          <p:cNvSpPr txBox="1"/>
          <p:nvPr/>
        </p:nvSpPr>
        <p:spPr>
          <a:xfrm>
            <a:off x="180490" y="3595311"/>
            <a:ext cx="9036477" cy="646331"/>
          </a:xfrm>
          <a:prstGeom prst="rect">
            <a:avLst/>
          </a:prstGeom>
          <a:noFill/>
        </p:spPr>
        <p:txBody>
          <a:bodyPr wrap="square" rtlCol="0">
            <a:spAutoFit/>
          </a:bodyPr>
          <a:lstStyle/>
          <a:p>
            <a:r>
              <a:rPr lang="en-US" dirty="0"/>
              <a:t>In Index, find “Voltage and volts” under which find “Drop” under which find “Branch circuits, </a:t>
            </a:r>
          </a:p>
          <a:p>
            <a:r>
              <a:rPr lang="en-US" dirty="0"/>
              <a:t>210.19(A) Informational Note No. 4”</a:t>
            </a:r>
          </a:p>
        </p:txBody>
      </p:sp>
      <p:sp>
        <p:nvSpPr>
          <p:cNvPr id="6" name="TextBox 5"/>
          <p:cNvSpPr txBox="1"/>
          <p:nvPr/>
        </p:nvSpPr>
        <p:spPr>
          <a:xfrm>
            <a:off x="2123728" y="5207605"/>
            <a:ext cx="8759628" cy="369332"/>
          </a:xfrm>
          <a:prstGeom prst="rect">
            <a:avLst/>
          </a:prstGeom>
          <a:noFill/>
        </p:spPr>
        <p:txBody>
          <a:bodyPr wrap="square" rtlCol="0">
            <a:spAutoFit/>
          </a:bodyPr>
          <a:lstStyle/>
          <a:p>
            <a:r>
              <a:rPr lang="en-US" dirty="0"/>
              <a:t> The correct answer is D, 5 percent</a:t>
            </a:r>
          </a:p>
        </p:txBody>
      </p:sp>
      <p:sp>
        <p:nvSpPr>
          <p:cNvPr id="7" name="TextBox 6"/>
          <p:cNvSpPr txBox="1"/>
          <p:nvPr/>
        </p:nvSpPr>
        <p:spPr>
          <a:xfrm>
            <a:off x="323528" y="5551850"/>
            <a:ext cx="8136904" cy="923330"/>
          </a:xfrm>
          <a:prstGeom prst="rect">
            <a:avLst/>
          </a:prstGeom>
          <a:noFill/>
        </p:spPr>
        <p:txBody>
          <a:bodyPr wrap="square" rtlCol="0">
            <a:spAutoFit/>
          </a:bodyPr>
          <a:lstStyle/>
          <a:p>
            <a:r>
              <a:rPr lang="en-US" dirty="0"/>
              <a:t>Note: As it turns out there is no direct reference to voltage drop on feeders in the </a:t>
            </a:r>
          </a:p>
          <a:p>
            <a:r>
              <a:rPr lang="en-US" dirty="0"/>
              <a:t>NEC, however, the same information can be found in 215.2(A)(3) Informational Note 2.</a:t>
            </a:r>
          </a:p>
        </p:txBody>
      </p:sp>
    </p:spTree>
    <p:custDataLst>
      <p:tags r:id="rId1"/>
    </p:custDataLst>
    <p:extLst>
      <p:ext uri="{BB962C8B-B14F-4D97-AF65-F5344CB8AC3E}">
        <p14:creationId xmlns:p14="http://schemas.microsoft.com/office/powerpoint/2010/main" val="2141673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total calculated load of an installation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 m (40 ft.) of a fixed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multioutlet</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assembly, installed in a continuous length in office occupancy?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 amperes</a:t>
            </a:r>
          </a:p>
          <a:p>
            <a:pPr marL="342900" indent="-342900">
              <a:buAutoNum type="alphaUcPeriod"/>
            </a:pPr>
            <a:r>
              <a:rPr lang="en-US" dirty="0"/>
              <a:t>16 amperes</a:t>
            </a:r>
          </a:p>
          <a:p>
            <a:pPr marL="342900" indent="-342900">
              <a:buAutoNum type="alphaUcPeriod"/>
            </a:pPr>
            <a:r>
              <a:rPr lang="en-US" dirty="0"/>
              <a:t>20 amperes</a:t>
            </a:r>
          </a:p>
          <a:p>
            <a:pPr marL="342900" indent="-342900">
              <a:buAutoNum type="alphaUcPeriod"/>
            </a:pPr>
            <a:r>
              <a:rPr lang="en-US" dirty="0"/>
              <a:t>30 amperes</a:t>
            </a:r>
          </a:p>
        </p:txBody>
      </p:sp>
      <p:sp>
        <p:nvSpPr>
          <p:cNvPr id="2" name="TextBox 1"/>
          <p:cNvSpPr txBox="1"/>
          <p:nvPr/>
        </p:nvSpPr>
        <p:spPr>
          <a:xfrm>
            <a:off x="148558" y="2937396"/>
            <a:ext cx="8843850" cy="369332"/>
          </a:xfrm>
          <a:prstGeom prst="rect">
            <a:avLst/>
          </a:prstGeom>
          <a:noFill/>
        </p:spPr>
        <p:txBody>
          <a:bodyPr wrap="square" rtlCol="0">
            <a:spAutoFit/>
          </a:bodyPr>
          <a:lstStyle/>
          <a:p>
            <a:r>
              <a:rPr lang="en-US" dirty="0"/>
              <a:t>The question is about calculated load for </a:t>
            </a:r>
            <a:r>
              <a:rPr lang="en-US" dirty="0" err="1"/>
              <a:t>multioutlet</a:t>
            </a:r>
            <a:r>
              <a:rPr lang="en-US" dirty="0"/>
              <a:t> assemblies.</a:t>
            </a:r>
          </a:p>
        </p:txBody>
      </p:sp>
      <p:sp>
        <p:nvSpPr>
          <p:cNvPr id="3" name="TextBox 2"/>
          <p:cNvSpPr txBox="1"/>
          <p:nvPr/>
        </p:nvSpPr>
        <p:spPr>
          <a:xfrm>
            <a:off x="164078" y="4286642"/>
            <a:ext cx="8833503" cy="646331"/>
          </a:xfrm>
          <a:prstGeom prst="rect">
            <a:avLst/>
          </a:prstGeom>
          <a:noFill/>
        </p:spPr>
        <p:txBody>
          <a:bodyPr wrap="square" rtlCol="0">
            <a:spAutoFit/>
          </a:bodyPr>
          <a:lstStyle/>
          <a:p>
            <a:r>
              <a:rPr lang="en-US" dirty="0"/>
              <a:t>Section 220.14(H)(1) provides that each 1.5 m (5 ft.) or fraction thereof of each separate and continuous length shall be considered as one outlet of not less than 180 VA capacity.</a:t>
            </a:r>
          </a:p>
        </p:txBody>
      </p:sp>
      <p:sp>
        <p:nvSpPr>
          <p:cNvPr id="4" name="TextBox 3"/>
          <p:cNvSpPr txBox="1"/>
          <p:nvPr/>
        </p:nvSpPr>
        <p:spPr>
          <a:xfrm>
            <a:off x="180490" y="3595311"/>
            <a:ext cx="9036477" cy="369332"/>
          </a:xfrm>
          <a:prstGeom prst="rect">
            <a:avLst/>
          </a:prstGeom>
          <a:noFill/>
        </p:spPr>
        <p:txBody>
          <a:bodyPr wrap="square" rtlCol="0">
            <a:spAutoFit/>
          </a:bodyPr>
          <a:lstStyle/>
          <a:p>
            <a:r>
              <a:rPr lang="en-US" dirty="0"/>
              <a:t>In Index, find “</a:t>
            </a:r>
            <a:r>
              <a:rPr lang="en-US" dirty="0" err="1"/>
              <a:t>Multioutlet</a:t>
            </a:r>
            <a:r>
              <a:rPr lang="en-US" dirty="0"/>
              <a:t> assembly” under which find “Calculation of load, 220.14(H).”</a:t>
            </a:r>
          </a:p>
        </p:txBody>
      </p:sp>
      <p:sp>
        <p:nvSpPr>
          <p:cNvPr id="6" name="TextBox 5"/>
          <p:cNvSpPr txBox="1"/>
          <p:nvPr/>
        </p:nvSpPr>
        <p:spPr>
          <a:xfrm>
            <a:off x="1835696" y="6384878"/>
            <a:ext cx="8759628" cy="369332"/>
          </a:xfrm>
          <a:prstGeom prst="rect">
            <a:avLst/>
          </a:prstGeom>
          <a:noFill/>
        </p:spPr>
        <p:txBody>
          <a:bodyPr wrap="square" rtlCol="0">
            <a:spAutoFit/>
          </a:bodyPr>
          <a:lstStyle/>
          <a:p>
            <a:r>
              <a:rPr lang="en-US" dirty="0"/>
              <a:t> The correct answer is A, 12 amperes</a:t>
            </a:r>
          </a:p>
        </p:txBody>
      </p:sp>
      <p:sp>
        <p:nvSpPr>
          <p:cNvPr id="7" name="TextBox 6"/>
          <p:cNvSpPr txBox="1"/>
          <p:nvPr/>
        </p:nvSpPr>
        <p:spPr>
          <a:xfrm>
            <a:off x="180490" y="5031389"/>
            <a:ext cx="8136904" cy="1200329"/>
          </a:xfrm>
          <a:prstGeom prst="rect">
            <a:avLst/>
          </a:prstGeom>
          <a:noFill/>
        </p:spPr>
        <p:txBody>
          <a:bodyPr wrap="square" rtlCol="0">
            <a:spAutoFit/>
          </a:bodyPr>
          <a:lstStyle/>
          <a:p>
            <a:r>
              <a:rPr lang="en-US" dirty="0"/>
              <a:t>Proceed with the calculations.</a:t>
            </a:r>
          </a:p>
          <a:p>
            <a:r>
              <a:rPr lang="en-US" dirty="0"/>
              <a:t>	12 m (40 ft.) / 1.5 m (5 ft.) 	= 2.5 m (8 ft.)</a:t>
            </a:r>
          </a:p>
          <a:p>
            <a:r>
              <a:rPr lang="en-US" dirty="0"/>
              <a:t>	2.5 m (8 ft.) x 180 VA	= 1440 VA</a:t>
            </a:r>
          </a:p>
          <a:p>
            <a:r>
              <a:rPr lang="en-US" dirty="0"/>
              <a:t>	1440 VA / 120 volts		= 12 amperes</a:t>
            </a:r>
          </a:p>
        </p:txBody>
      </p:sp>
    </p:spTree>
    <p:custDataLst>
      <p:tags r:id="rId1"/>
    </p:custDataLst>
    <p:extLst>
      <p:ext uri="{BB962C8B-B14F-4D97-AF65-F5344CB8AC3E}">
        <p14:creationId xmlns:p14="http://schemas.microsoft.com/office/powerpoint/2010/main" val="145912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3-phase, 4-wire, 480Y/277 feeder has all loads connected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line to neutral. What is the current in the neutral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A = 30 Amp load)</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B = 40 Amp load)</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C = 50 Amp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amperes</a:t>
            </a:r>
          </a:p>
          <a:p>
            <a:pPr marL="342900" indent="-342900">
              <a:buAutoNum type="alphaUcPeriod"/>
            </a:pPr>
            <a:r>
              <a:rPr lang="en-US" dirty="0"/>
              <a:t>20 amperes</a:t>
            </a:r>
          </a:p>
          <a:p>
            <a:pPr marL="342900" indent="-342900">
              <a:buAutoNum type="alphaUcPeriod"/>
            </a:pPr>
            <a:r>
              <a:rPr lang="en-US" dirty="0"/>
              <a:t>17.3 amperes</a:t>
            </a:r>
          </a:p>
          <a:p>
            <a:pPr marL="342900" indent="-342900">
              <a:buAutoNum type="alphaUcPeriod"/>
            </a:pPr>
            <a:r>
              <a:rPr lang="en-US" dirty="0"/>
              <a:t>24.6 amperes</a:t>
            </a:r>
          </a:p>
        </p:txBody>
      </p:sp>
      <p:sp>
        <p:nvSpPr>
          <p:cNvPr id="2" name="TextBox 1"/>
          <p:cNvSpPr txBox="1"/>
          <p:nvPr/>
        </p:nvSpPr>
        <p:spPr>
          <a:xfrm>
            <a:off x="148558" y="2937396"/>
            <a:ext cx="8843850" cy="369332"/>
          </a:xfrm>
          <a:prstGeom prst="rect">
            <a:avLst/>
          </a:prstGeom>
          <a:noFill/>
        </p:spPr>
        <p:txBody>
          <a:bodyPr wrap="square" rtlCol="0">
            <a:spAutoFit/>
          </a:bodyPr>
          <a:lstStyle/>
          <a:p>
            <a:r>
              <a:rPr lang="en-US" dirty="0"/>
              <a:t>The question is about neutral current in an unbalanced 3-phase circuit.</a:t>
            </a:r>
          </a:p>
        </p:txBody>
      </p:sp>
      <p:sp>
        <p:nvSpPr>
          <p:cNvPr id="4" name="TextBox 3"/>
          <p:cNvSpPr txBox="1"/>
          <p:nvPr/>
        </p:nvSpPr>
        <p:spPr>
          <a:xfrm>
            <a:off x="323528" y="3664766"/>
            <a:ext cx="9036477" cy="2308324"/>
          </a:xfrm>
          <a:prstGeom prst="rect">
            <a:avLst/>
          </a:prstGeom>
          <a:noFill/>
        </p:spPr>
        <p:txBody>
          <a:bodyPr wrap="square" rtlCol="0">
            <a:spAutoFit/>
          </a:bodyPr>
          <a:lstStyle/>
          <a:p>
            <a:r>
              <a:rPr lang="en-US" dirty="0"/>
              <a:t>Answer Formula</a:t>
            </a:r>
          </a:p>
          <a:p>
            <a:endParaRPr lang="en-US" dirty="0"/>
          </a:p>
          <a:p>
            <a:r>
              <a:rPr lang="en-US" dirty="0"/>
              <a:t>	√ I</a:t>
            </a:r>
            <a:r>
              <a:rPr lang="en-US" baseline="46000" dirty="0"/>
              <a:t>2</a:t>
            </a:r>
            <a:r>
              <a:rPr lang="en-US" dirty="0"/>
              <a:t>A + I</a:t>
            </a:r>
            <a:r>
              <a:rPr lang="en-US" baseline="46000" dirty="0"/>
              <a:t>2</a:t>
            </a:r>
            <a:r>
              <a:rPr lang="en-US" dirty="0"/>
              <a:t>B + I</a:t>
            </a:r>
            <a:r>
              <a:rPr lang="en-US" baseline="46000" dirty="0"/>
              <a:t>2</a:t>
            </a:r>
            <a:r>
              <a:rPr lang="en-US" dirty="0"/>
              <a:t>C – (I</a:t>
            </a:r>
            <a:r>
              <a:rPr lang="en-US" baseline="-34000" dirty="0"/>
              <a:t>A</a:t>
            </a:r>
            <a:r>
              <a:rPr lang="en-US" dirty="0"/>
              <a:t>I</a:t>
            </a:r>
            <a:r>
              <a:rPr lang="en-US" baseline="-34000" dirty="0"/>
              <a:t>B</a:t>
            </a:r>
            <a:r>
              <a:rPr lang="en-US" dirty="0"/>
              <a:t>) – (I</a:t>
            </a:r>
            <a:r>
              <a:rPr lang="en-US" baseline="-34000" dirty="0"/>
              <a:t>B</a:t>
            </a:r>
            <a:r>
              <a:rPr lang="en-US" dirty="0"/>
              <a:t>I</a:t>
            </a:r>
            <a:r>
              <a:rPr lang="en-US" baseline="-34000" dirty="0"/>
              <a:t>C</a:t>
            </a:r>
            <a:r>
              <a:rPr lang="en-US" dirty="0"/>
              <a:t>) – (I</a:t>
            </a:r>
            <a:r>
              <a:rPr lang="en-US" baseline="-34000" dirty="0"/>
              <a:t>C</a:t>
            </a:r>
            <a:r>
              <a:rPr lang="en-US" dirty="0"/>
              <a:t>I</a:t>
            </a:r>
            <a:r>
              <a:rPr lang="en-US" baseline="-34000" dirty="0"/>
              <a:t>A</a:t>
            </a:r>
            <a:r>
              <a:rPr lang="en-US" dirty="0"/>
              <a:t>)</a:t>
            </a:r>
          </a:p>
          <a:p>
            <a:r>
              <a:rPr lang="en-US" dirty="0"/>
              <a:t>	√ 30</a:t>
            </a:r>
            <a:r>
              <a:rPr lang="en-US" baseline="46000" dirty="0"/>
              <a:t>2</a:t>
            </a:r>
            <a:r>
              <a:rPr lang="en-US" dirty="0"/>
              <a:t> + 40</a:t>
            </a:r>
            <a:r>
              <a:rPr lang="en-US" baseline="46000" dirty="0"/>
              <a:t>2 </a:t>
            </a:r>
            <a:r>
              <a:rPr lang="en-US" dirty="0"/>
              <a:t>+ 50</a:t>
            </a:r>
            <a:r>
              <a:rPr lang="en-US" baseline="46000" dirty="0"/>
              <a:t>2 </a:t>
            </a:r>
            <a:r>
              <a:rPr lang="en-US" dirty="0"/>
              <a:t> - (30 x 40) – (40 x 50) – (50 x 30)</a:t>
            </a:r>
          </a:p>
          <a:p>
            <a:r>
              <a:rPr lang="en-US" dirty="0"/>
              <a:t>	√ 900 + 1600 + 2500 – 1200 – 2000 – 1500</a:t>
            </a:r>
          </a:p>
          <a:p>
            <a:r>
              <a:rPr lang="en-US" dirty="0"/>
              <a:t>	√ 5000 – 4700</a:t>
            </a:r>
          </a:p>
          <a:p>
            <a:r>
              <a:rPr lang="en-US" dirty="0"/>
              <a:t>	√ 300 =17.3 amperes ( The square root of 300 is 17.3.)</a:t>
            </a:r>
          </a:p>
          <a:p>
            <a:endParaRPr lang="en-US" dirty="0"/>
          </a:p>
        </p:txBody>
      </p:sp>
      <p:sp>
        <p:nvSpPr>
          <p:cNvPr id="6" name="TextBox 5"/>
          <p:cNvSpPr txBox="1"/>
          <p:nvPr/>
        </p:nvSpPr>
        <p:spPr>
          <a:xfrm>
            <a:off x="1835696" y="6331128"/>
            <a:ext cx="4392488" cy="369332"/>
          </a:xfrm>
          <a:prstGeom prst="rect">
            <a:avLst/>
          </a:prstGeom>
          <a:noFill/>
        </p:spPr>
        <p:txBody>
          <a:bodyPr wrap="square" rtlCol="0">
            <a:spAutoFit/>
          </a:bodyPr>
          <a:lstStyle/>
          <a:p>
            <a:r>
              <a:rPr lang="en-US" dirty="0"/>
              <a:t> The correct answer is C, 17.3 amperes</a:t>
            </a:r>
          </a:p>
        </p:txBody>
      </p:sp>
    </p:spTree>
    <p:custDataLst>
      <p:tags r:id="rId1"/>
    </p:custDataLst>
    <p:extLst>
      <p:ext uri="{BB962C8B-B14F-4D97-AF65-F5344CB8AC3E}">
        <p14:creationId xmlns:p14="http://schemas.microsoft.com/office/powerpoint/2010/main" val="451758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specific type of load, which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following would be the correct ampacity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for Twelve Type THHN 12 AWG copper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current-carrying conductors installed in a single raceway?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amperes</a:t>
            </a:r>
          </a:p>
          <a:p>
            <a:pPr marL="342900" indent="-342900">
              <a:buAutoNum type="alphaUcPeriod"/>
            </a:pPr>
            <a:r>
              <a:rPr lang="en-US" dirty="0"/>
              <a:t>20 amperes</a:t>
            </a:r>
          </a:p>
          <a:p>
            <a:pPr marL="342900" indent="-342900">
              <a:buAutoNum type="alphaUcPeriod"/>
            </a:pPr>
            <a:r>
              <a:rPr lang="en-US" dirty="0"/>
              <a:t>21 amperes</a:t>
            </a:r>
          </a:p>
          <a:p>
            <a:pPr marL="342900" indent="-342900">
              <a:buAutoNum type="alphaUcPeriod"/>
            </a:pPr>
            <a:r>
              <a:rPr lang="en-US" dirty="0"/>
              <a:t>30 amperes</a:t>
            </a:r>
          </a:p>
        </p:txBody>
      </p:sp>
      <p:sp>
        <p:nvSpPr>
          <p:cNvPr id="2" name="TextBox 1"/>
          <p:cNvSpPr txBox="1"/>
          <p:nvPr/>
        </p:nvSpPr>
        <p:spPr>
          <a:xfrm>
            <a:off x="41902" y="2937453"/>
            <a:ext cx="8843850" cy="646331"/>
          </a:xfrm>
          <a:prstGeom prst="rect">
            <a:avLst/>
          </a:prstGeom>
          <a:noFill/>
        </p:spPr>
        <p:txBody>
          <a:bodyPr wrap="square" rtlCol="0">
            <a:spAutoFit/>
          </a:bodyPr>
          <a:lstStyle/>
          <a:p>
            <a:r>
              <a:rPr lang="en-US" dirty="0"/>
              <a:t>The question is about the ampacity of multiple current-carrying conductors in a single </a:t>
            </a:r>
          </a:p>
          <a:p>
            <a:r>
              <a:rPr lang="en-US" dirty="0"/>
              <a:t>raceway.</a:t>
            </a:r>
          </a:p>
        </p:txBody>
      </p:sp>
      <p:sp>
        <p:nvSpPr>
          <p:cNvPr id="3" name="TextBox 2"/>
          <p:cNvSpPr txBox="1"/>
          <p:nvPr/>
        </p:nvSpPr>
        <p:spPr>
          <a:xfrm>
            <a:off x="266421" y="4257092"/>
            <a:ext cx="8833503" cy="1200329"/>
          </a:xfrm>
          <a:prstGeom prst="rect">
            <a:avLst/>
          </a:prstGeom>
          <a:noFill/>
        </p:spPr>
        <p:txBody>
          <a:bodyPr wrap="square" rtlCol="0">
            <a:spAutoFit/>
          </a:bodyPr>
          <a:lstStyle/>
          <a:p>
            <a:r>
              <a:rPr lang="en-US" dirty="0"/>
              <a:t>Section 310.15(A)(1) permits ampacities of conductors to be determined by 310.15(B) or by engineering supervision. The use of 310.15(B) (NEC Tables) is the most common practice </a:t>
            </a:r>
          </a:p>
          <a:p>
            <a:r>
              <a:rPr lang="en-US" dirty="0"/>
              <a:t>and, in our case, there is not enough information provided in the question for additional </a:t>
            </a:r>
          </a:p>
          <a:p>
            <a:r>
              <a:rPr lang="en-US" dirty="0"/>
              <a:t>calculations.</a:t>
            </a:r>
          </a:p>
        </p:txBody>
      </p:sp>
      <p:sp>
        <p:nvSpPr>
          <p:cNvPr id="4" name="TextBox 3"/>
          <p:cNvSpPr txBox="1"/>
          <p:nvPr/>
        </p:nvSpPr>
        <p:spPr>
          <a:xfrm>
            <a:off x="62590" y="3583784"/>
            <a:ext cx="9036477" cy="646331"/>
          </a:xfrm>
          <a:prstGeom prst="rect">
            <a:avLst/>
          </a:prstGeom>
          <a:noFill/>
        </p:spPr>
        <p:txBody>
          <a:bodyPr wrap="square" rtlCol="0">
            <a:spAutoFit/>
          </a:bodyPr>
          <a:lstStyle/>
          <a:p>
            <a:r>
              <a:rPr lang="en-US" dirty="0"/>
              <a:t>In Index, find “Ampacities” under which find “Conductors, 310.15, Tables 310.15(B)(16) through 310.15(B)(21).”</a:t>
            </a:r>
          </a:p>
        </p:txBody>
      </p:sp>
      <p:sp>
        <p:nvSpPr>
          <p:cNvPr id="7" name="TextBox 6"/>
          <p:cNvSpPr txBox="1"/>
          <p:nvPr/>
        </p:nvSpPr>
        <p:spPr>
          <a:xfrm>
            <a:off x="323528" y="5551850"/>
            <a:ext cx="8136904" cy="923330"/>
          </a:xfrm>
          <a:prstGeom prst="rect">
            <a:avLst/>
          </a:prstGeom>
          <a:noFill/>
        </p:spPr>
        <p:txBody>
          <a:bodyPr wrap="square" rtlCol="0">
            <a:spAutoFit/>
          </a:bodyPr>
          <a:lstStyle/>
          <a:p>
            <a:r>
              <a:rPr lang="en-US" dirty="0"/>
              <a:t>Table 310.15(B)(16) gives the ampacity of a 12 AWG Type THHN conductor in a raceway as 30 amperes when not more than three current-carrying conductors are installed and the ambient temperature does not exceed 32</a:t>
            </a:r>
            <a:r>
              <a:rPr lang="en-US" baseline="46000" dirty="0"/>
              <a:t>o </a:t>
            </a:r>
            <a:r>
              <a:rPr lang="en-US" dirty="0"/>
              <a:t>C (86</a:t>
            </a:r>
            <a:r>
              <a:rPr lang="en-US" baseline="46000" dirty="0"/>
              <a:t>o</a:t>
            </a:r>
            <a:r>
              <a:rPr lang="en-US" dirty="0"/>
              <a:t> F).</a:t>
            </a:r>
          </a:p>
        </p:txBody>
      </p:sp>
    </p:spTree>
    <p:custDataLst>
      <p:tags r:id="rId1"/>
    </p:custDataLst>
    <p:extLst>
      <p:ext uri="{BB962C8B-B14F-4D97-AF65-F5344CB8AC3E}">
        <p14:creationId xmlns:p14="http://schemas.microsoft.com/office/powerpoint/2010/main" val="712042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specific type of load, which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following would be the correct ampacity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for Twelve Type THHN 12 AWG copper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current-carrying conductors installed in a single raceway?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amperes</a:t>
            </a:r>
          </a:p>
          <a:p>
            <a:pPr marL="342900" indent="-342900">
              <a:buAutoNum type="alphaUcPeriod"/>
            </a:pPr>
            <a:r>
              <a:rPr lang="en-US" dirty="0"/>
              <a:t>20 amperes</a:t>
            </a:r>
          </a:p>
          <a:p>
            <a:pPr marL="342900" indent="-342900">
              <a:buAutoNum type="alphaUcPeriod"/>
            </a:pPr>
            <a:r>
              <a:rPr lang="en-US" dirty="0"/>
              <a:t>21 amperes</a:t>
            </a:r>
          </a:p>
          <a:p>
            <a:pPr marL="342900" indent="-342900">
              <a:buAutoNum type="alphaUcPeriod"/>
            </a:pPr>
            <a:r>
              <a:rPr lang="en-US" dirty="0"/>
              <a:t>30 amperes</a:t>
            </a:r>
          </a:p>
        </p:txBody>
      </p:sp>
      <p:sp>
        <p:nvSpPr>
          <p:cNvPr id="2" name="TextBox 1"/>
          <p:cNvSpPr txBox="1"/>
          <p:nvPr/>
        </p:nvSpPr>
        <p:spPr>
          <a:xfrm>
            <a:off x="223932" y="2937453"/>
            <a:ext cx="8843850" cy="646331"/>
          </a:xfrm>
          <a:prstGeom prst="rect">
            <a:avLst/>
          </a:prstGeom>
          <a:noFill/>
        </p:spPr>
        <p:txBody>
          <a:bodyPr wrap="square" rtlCol="0">
            <a:spAutoFit/>
          </a:bodyPr>
          <a:lstStyle/>
          <a:p>
            <a:r>
              <a:rPr lang="en-US" dirty="0"/>
              <a:t>Because the question involves more than three conductors, review 310.15(B)(3) which gives </a:t>
            </a:r>
          </a:p>
          <a:p>
            <a:r>
              <a:rPr lang="en-US" dirty="0"/>
              <a:t>reference to the ampacity adjustment factors in Table 310.15(B)(3)(a).</a:t>
            </a:r>
          </a:p>
        </p:txBody>
      </p:sp>
      <p:sp>
        <p:nvSpPr>
          <p:cNvPr id="3" name="TextBox 2"/>
          <p:cNvSpPr txBox="1"/>
          <p:nvPr/>
        </p:nvSpPr>
        <p:spPr>
          <a:xfrm>
            <a:off x="266421" y="4257092"/>
            <a:ext cx="8833503" cy="369332"/>
          </a:xfrm>
          <a:prstGeom prst="rect">
            <a:avLst/>
          </a:prstGeom>
          <a:noFill/>
        </p:spPr>
        <p:txBody>
          <a:bodyPr wrap="square" rtlCol="0">
            <a:spAutoFit/>
          </a:bodyPr>
          <a:lstStyle/>
          <a:p>
            <a:r>
              <a:rPr lang="en-US" dirty="0"/>
              <a:t>30 amps x 50% = 15 amperes.</a:t>
            </a:r>
          </a:p>
        </p:txBody>
      </p:sp>
      <p:sp>
        <p:nvSpPr>
          <p:cNvPr id="4" name="TextBox 3"/>
          <p:cNvSpPr txBox="1"/>
          <p:nvPr/>
        </p:nvSpPr>
        <p:spPr>
          <a:xfrm>
            <a:off x="266421" y="3625435"/>
            <a:ext cx="9036477" cy="646331"/>
          </a:xfrm>
          <a:prstGeom prst="rect">
            <a:avLst/>
          </a:prstGeom>
          <a:noFill/>
        </p:spPr>
        <p:txBody>
          <a:bodyPr wrap="square" rtlCol="0">
            <a:spAutoFit/>
          </a:bodyPr>
          <a:lstStyle/>
          <a:p>
            <a:r>
              <a:rPr lang="en-US" dirty="0"/>
              <a:t>Table 310.15(B)(3)(a) requires a 50 percent, reduction of the 30-ampere value for (12) </a:t>
            </a:r>
          </a:p>
          <a:p>
            <a:r>
              <a:rPr lang="en-US" dirty="0"/>
              <a:t>conductors in a conduit.</a:t>
            </a:r>
          </a:p>
        </p:txBody>
      </p:sp>
      <p:sp>
        <p:nvSpPr>
          <p:cNvPr id="6" name="TextBox 5"/>
          <p:cNvSpPr txBox="1"/>
          <p:nvPr/>
        </p:nvSpPr>
        <p:spPr>
          <a:xfrm>
            <a:off x="2195736" y="4921999"/>
            <a:ext cx="7776864" cy="369332"/>
          </a:xfrm>
          <a:prstGeom prst="rect">
            <a:avLst/>
          </a:prstGeom>
          <a:noFill/>
        </p:spPr>
        <p:txBody>
          <a:bodyPr wrap="square" rtlCol="0">
            <a:spAutoFit/>
          </a:bodyPr>
          <a:lstStyle/>
          <a:p>
            <a:r>
              <a:rPr lang="en-US" dirty="0"/>
              <a:t>The correct answer is A, 15 amperes.</a:t>
            </a:r>
          </a:p>
        </p:txBody>
      </p:sp>
      <p:sp>
        <p:nvSpPr>
          <p:cNvPr id="8" name="TextBox 7"/>
          <p:cNvSpPr txBox="1"/>
          <p:nvPr/>
        </p:nvSpPr>
        <p:spPr>
          <a:xfrm>
            <a:off x="322011" y="5586906"/>
            <a:ext cx="8496944" cy="646331"/>
          </a:xfrm>
          <a:prstGeom prst="rect">
            <a:avLst/>
          </a:prstGeom>
          <a:noFill/>
        </p:spPr>
        <p:txBody>
          <a:bodyPr wrap="square" rtlCol="0">
            <a:spAutoFit/>
          </a:bodyPr>
          <a:lstStyle/>
          <a:p>
            <a:r>
              <a:rPr lang="en-US" dirty="0"/>
              <a:t>Note: The definition of ampacity in Article 100 provides that “the conditions of use” </a:t>
            </a:r>
          </a:p>
          <a:p>
            <a:r>
              <a:rPr lang="en-US" dirty="0"/>
              <a:t>determine the computed ampacity.</a:t>
            </a:r>
          </a:p>
        </p:txBody>
      </p:sp>
    </p:spTree>
    <p:custDataLst>
      <p:tags r:id="rId1"/>
    </p:custDataLst>
    <p:extLst>
      <p:ext uri="{BB962C8B-B14F-4D97-AF65-F5344CB8AC3E}">
        <p14:creationId xmlns:p14="http://schemas.microsoft.com/office/powerpoint/2010/main" val="4264126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statements concerning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agricultural buildings that contain excessive dust 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dust with water is NOT true?</a:t>
            </a:r>
          </a:p>
        </p:txBody>
      </p:sp>
      <p:sp>
        <p:nvSpPr>
          <p:cNvPr id="5" name="TextBox 4"/>
          <p:cNvSpPr txBox="1"/>
          <p:nvPr/>
        </p:nvSpPr>
        <p:spPr>
          <a:xfrm>
            <a:off x="395536" y="1785658"/>
            <a:ext cx="8352928" cy="2031325"/>
          </a:xfrm>
          <a:prstGeom prst="rect">
            <a:avLst/>
          </a:prstGeom>
          <a:noFill/>
        </p:spPr>
        <p:txBody>
          <a:bodyPr wrap="square" rtlCol="0">
            <a:spAutoFit/>
          </a:bodyPr>
          <a:lstStyle/>
          <a:p>
            <a:pPr marL="342900" indent="-342900">
              <a:buAutoNum type="alphaUcPeriod"/>
            </a:pPr>
            <a:r>
              <a:rPr lang="en-US" dirty="0"/>
              <a:t>Switches and controllers shall utilize weatherproof enclosures or boxes shall be           designed to minimize the entrance of dust and shall have no openings (such as        holes for attachment screws) through which dust could enter the enclosure.</a:t>
            </a:r>
          </a:p>
          <a:p>
            <a:pPr marL="342900" indent="-342900">
              <a:buAutoNum type="alphaUcPeriod"/>
            </a:pPr>
            <a:r>
              <a:rPr lang="en-US" dirty="0"/>
              <a:t>A luminaire in a location exposed to building cleansing water shall be “listed as         suitable for use in wet locations.”</a:t>
            </a:r>
          </a:p>
          <a:p>
            <a:pPr marL="342900" indent="-342900">
              <a:buAutoNum type="alphaUcPeriod"/>
            </a:pPr>
            <a:r>
              <a:rPr lang="en-US" dirty="0" err="1"/>
              <a:t>Liquidtight</a:t>
            </a:r>
            <a:r>
              <a:rPr lang="en-US" dirty="0"/>
              <a:t> flexible nonmetallic conduit is permitted for a wiring method.</a:t>
            </a:r>
          </a:p>
          <a:p>
            <a:pPr marL="342900" indent="-342900">
              <a:buAutoNum type="alphaUcPeriod"/>
            </a:pPr>
            <a:r>
              <a:rPr lang="en-US" dirty="0"/>
              <a:t>Type NM cable may be used for wiring in these areas.</a:t>
            </a:r>
          </a:p>
        </p:txBody>
      </p:sp>
      <p:sp>
        <p:nvSpPr>
          <p:cNvPr id="2" name="TextBox 1"/>
          <p:cNvSpPr txBox="1"/>
          <p:nvPr/>
        </p:nvSpPr>
        <p:spPr>
          <a:xfrm>
            <a:off x="104473" y="3879614"/>
            <a:ext cx="8843850" cy="369332"/>
          </a:xfrm>
          <a:prstGeom prst="rect">
            <a:avLst/>
          </a:prstGeom>
          <a:noFill/>
        </p:spPr>
        <p:txBody>
          <a:bodyPr wrap="square" rtlCol="0">
            <a:spAutoFit/>
          </a:bodyPr>
          <a:lstStyle/>
          <a:p>
            <a:r>
              <a:rPr lang="en-US" dirty="0"/>
              <a:t>The question is about equipment and wiring methods in agricultural buildings.</a:t>
            </a:r>
          </a:p>
        </p:txBody>
      </p:sp>
      <p:sp>
        <p:nvSpPr>
          <p:cNvPr id="3" name="TextBox 2"/>
          <p:cNvSpPr txBox="1"/>
          <p:nvPr/>
        </p:nvSpPr>
        <p:spPr>
          <a:xfrm>
            <a:off x="129319" y="5986412"/>
            <a:ext cx="9049633" cy="369332"/>
          </a:xfrm>
          <a:prstGeom prst="rect">
            <a:avLst/>
          </a:prstGeom>
          <a:noFill/>
        </p:spPr>
        <p:txBody>
          <a:bodyPr wrap="square" rtlCol="0">
            <a:spAutoFit/>
          </a:bodyPr>
          <a:lstStyle/>
          <a:p>
            <a:r>
              <a:rPr lang="en-US" dirty="0"/>
              <a:t>Section 547.6 refers to Section 547.5(C) for switches and controllers’ enclosures requirements.</a:t>
            </a:r>
          </a:p>
        </p:txBody>
      </p:sp>
      <p:sp>
        <p:nvSpPr>
          <p:cNvPr id="4" name="TextBox 3"/>
          <p:cNvSpPr txBox="1"/>
          <p:nvPr/>
        </p:nvSpPr>
        <p:spPr>
          <a:xfrm>
            <a:off x="123288" y="4440032"/>
            <a:ext cx="9036477" cy="646331"/>
          </a:xfrm>
          <a:prstGeom prst="rect">
            <a:avLst/>
          </a:prstGeom>
          <a:noFill/>
        </p:spPr>
        <p:txBody>
          <a:bodyPr wrap="square" rtlCol="0">
            <a:spAutoFit/>
          </a:bodyPr>
          <a:lstStyle/>
          <a:p>
            <a:r>
              <a:rPr lang="en-US" dirty="0"/>
              <a:t>In Index, find “Agricultural buildings” under which find “Luminaires, 547.8,””Switches…547.6,” </a:t>
            </a:r>
          </a:p>
          <a:p>
            <a:r>
              <a:rPr lang="en-US" dirty="0"/>
              <a:t>and “Wiring methods, 547.5.”</a:t>
            </a:r>
          </a:p>
        </p:txBody>
      </p:sp>
      <p:sp>
        <p:nvSpPr>
          <p:cNvPr id="9" name="TextBox 8"/>
          <p:cNvSpPr txBox="1"/>
          <p:nvPr/>
        </p:nvSpPr>
        <p:spPr>
          <a:xfrm>
            <a:off x="123288" y="5277450"/>
            <a:ext cx="9049633" cy="646331"/>
          </a:xfrm>
          <a:prstGeom prst="rect">
            <a:avLst/>
          </a:prstGeom>
          <a:noFill/>
        </p:spPr>
        <p:txBody>
          <a:bodyPr wrap="square" rtlCol="0">
            <a:spAutoFit/>
          </a:bodyPr>
          <a:lstStyle/>
          <a:p>
            <a:r>
              <a:rPr lang="en-US" dirty="0"/>
              <a:t>Section 547.5(A) identifies </a:t>
            </a:r>
            <a:r>
              <a:rPr lang="en-US" dirty="0" err="1"/>
              <a:t>liquidtight</a:t>
            </a:r>
            <a:r>
              <a:rPr lang="en-US" dirty="0"/>
              <a:t> flexible nonmetallic conduit as an acceptable wiring method but does not include Type NM cable. Answer C is true. Answer D is not true.</a:t>
            </a:r>
          </a:p>
        </p:txBody>
      </p:sp>
    </p:spTree>
    <p:custDataLst>
      <p:tags r:id="rId1"/>
    </p:custDataLst>
    <p:extLst>
      <p:ext uri="{BB962C8B-B14F-4D97-AF65-F5344CB8AC3E}">
        <p14:creationId xmlns:p14="http://schemas.microsoft.com/office/powerpoint/2010/main" val="2966951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statements concerning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agricultural buildings that contain excessive dust 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dust with water is NOT true?</a:t>
            </a:r>
          </a:p>
        </p:txBody>
      </p:sp>
      <p:sp>
        <p:nvSpPr>
          <p:cNvPr id="5" name="TextBox 4"/>
          <p:cNvSpPr txBox="1"/>
          <p:nvPr/>
        </p:nvSpPr>
        <p:spPr>
          <a:xfrm>
            <a:off x="395536" y="1785658"/>
            <a:ext cx="8352928" cy="2031325"/>
          </a:xfrm>
          <a:prstGeom prst="rect">
            <a:avLst/>
          </a:prstGeom>
          <a:noFill/>
        </p:spPr>
        <p:txBody>
          <a:bodyPr wrap="square" rtlCol="0">
            <a:spAutoFit/>
          </a:bodyPr>
          <a:lstStyle/>
          <a:p>
            <a:pPr marL="342900" indent="-342900">
              <a:buAutoNum type="alphaUcPeriod"/>
            </a:pPr>
            <a:r>
              <a:rPr lang="en-US" dirty="0"/>
              <a:t>Switches and controllers shall utilize weatherproof enclosures or boxes shall be           designed to minimize the entrance of dust and shall have no openings (such as        holes for attachment screws) through which dust could enter the enclosure.</a:t>
            </a:r>
          </a:p>
          <a:p>
            <a:pPr marL="342900" indent="-342900">
              <a:buAutoNum type="alphaUcPeriod"/>
            </a:pPr>
            <a:r>
              <a:rPr lang="en-US" dirty="0"/>
              <a:t>A luminaire in a location exposed to building cleansing water shall be “listed as         suitable for use in wet locations.”</a:t>
            </a:r>
          </a:p>
          <a:p>
            <a:pPr marL="342900" indent="-342900">
              <a:buAutoNum type="alphaUcPeriod"/>
            </a:pPr>
            <a:r>
              <a:rPr lang="en-US" dirty="0" err="1"/>
              <a:t>Liquidtight</a:t>
            </a:r>
            <a:r>
              <a:rPr lang="en-US" dirty="0"/>
              <a:t> flexible nonmetallic conduit is permitted for a wiring method.</a:t>
            </a:r>
          </a:p>
          <a:p>
            <a:pPr marL="342900" indent="-342900">
              <a:buAutoNum type="alphaUcPeriod"/>
            </a:pPr>
            <a:r>
              <a:rPr lang="en-US" dirty="0"/>
              <a:t>Type NM cable may be used for wiring in these areas.</a:t>
            </a:r>
          </a:p>
        </p:txBody>
      </p:sp>
      <p:sp>
        <p:nvSpPr>
          <p:cNvPr id="3" name="TextBox 2"/>
          <p:cNvSpPr txBox="1"/>
          <p:nvPr/>
        </p:nvSpPr>
        <p:spPr>
          <a:xfrm>
            <a:off x="132223" y="4954139"/>
            <a:ext cx="9049633" cy="646331"/>
          </a:xfrm>
          <a:prstGeom prst="rect">
            <a:avLst/>
          </a:prstGeom>
          <a:noFill/>
        </p:spPr>
        <p:txBody>
          <a:bodyPr wrap="square" rtlCol="0">
            <a:spAutoFit/>
          </a:bodyPr>
          <a:lstStyle/>
          <a:p>
            <a:r>
              <a:rPr lang="en-US" dirty="0"/>
              <a:t>Section 547.8(C) requires luminaires in locations exposed to building cleansing water to be </a:t>
            </a:r>
          </a:p>
          <a:p>
            <a:r>
              <a:rPr lang="en-US" dirty="0"/>
              <a:t>listed as suitable for use in wet locations. Answer B is true.</a:t>
            </a:r>
          </a:p>
        </p:txBody>
      </p:sp>
      <p:sp>
        <p:nvSpPr>
          <p:cNvPr id="8" name="TextBox 7"/>
          <p:cNvSpPr txBox="1"/>
          <p:nvPr/>
        </p:nvSpPr>
        <p:spPr>
          <a:xfrm>
            <a:off x="112027" y="3923896"/>
            <a:ext cx="9049633" cy="923330"/>
          </a:xfrm>
          <a:prstGeom prst="rect">
            <a:avLst/>
          </a:prstGeom>
          <a:noFill/>
        </p:spPr>
        <p:txBody>
          <a:bodyPr wrap="square" rtlCol="0">
            <a:spAutoFit/>
          </a:bodyPr>
          <a:lstStyle/>
          <a:p>
            <a:r>
              <a:rPr lang="en-US" dirty="0"/>
              <a:t>Section 547.5(C)(1) and (2) requires enclosures that limit the entrance of dust, and </a:t>
            </a:r>
          </a:p>
          <a:p>
            <a:r>
              <a:rPr lang="en-US" dirty="0"/>
              <a:t>weatherproof enclosures for switches and controllers in excessive dust and wet locations. </a:t>
            </a:r>
          </a:p>
          <a:p>
            <a:r>
              <a:rPr lang="en-US" dirty="0"/>
              <a:t>Answer A is true.</a:t>
            </a:r>
          </a:p>
        </p:txBody>
      </p:sp>
      <p:sp>
        <p:nvSpPr>
          <p:cNvPr id="6" name="TextBox 5"/>
          <p:cNvSpPr txBox="1"/>
          <p:nvPr/>
        </p:nvSpPr>
        <p:spPr>
          <a:xfrm>
            <a:off x="683568" y="6093296"/>
            <a:ext cx="6264696"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3065084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2" name="TextBox 1"/>
          <p:cNvSpPr txBox="1"/>
          <p:nvPr/>
        </p:nvSpPr>
        <p:spPr>
          <a:xfrm>
            <a:off x="41902" y="2937453"/>
            <a:ext cx="8843850" cy="369332"/>
          </a:xfrm>
          <a:prstGeom prst="rect">
            <a:avLst/>
          </a:prstGeom>
          <a:noFill/>
        </p:spPr>
        <p:txBody>
          <a:bodyPr wrap="square" rtlCol="0">
            <a:spAutoFit/>
          </a:bodyPr>
          <a:lstStyle/>
          <a:p>
            <a:r>
              <a:rPr lang="en-US" dirty="0"/>
              <a:t>The question is about branch-circuit calculations for cooking equipment.</a:t>
            </a:r>
          </a:p>
        </p:txBody>
      </p:sp>
      <p:sp>
        <p:nvSpPr>
          <p:cNvPr id="3" name="TextBox 2"/>
          <p:cNvSpPr txBox="1"/>
          <p:nvPr/>
        </p:nvSpPr>
        <p:spPr>
          <a:xfrm>
            <a:off x="266419" y="4413219"/>
            <a:ext cx="8833503" cy="1754326"/>
          </a:xfrm>
          <a:prstGeom prst="rect">
            <a:avLst/>
          </a:prstGeom>
          <a:noFill/>
        </p:spPr>
        <p:txBody>
          <a:bodyPr wrap="square" rtlCol="0">
            <a:spAutoFit/>
          </a:bodyPr>
          <a:lstStyle/>
          <a:p>
            <a:r>
              <a:rPr lang="en-US" dirty="0"/>
              <a:t>Section 220.55, Electric Ranges and Other Cooking Appliances – Dwelling Unit(s), provides that cooking appliances rated in excess of 1 ¾ kW shall be permitted to be computed in accordance with Table 220.55. This table requires column C to be used, except as otherwise permitted in Note 3. Note 3 permits cooking units, etc., having a nameplate rating greater than 1 ¾ kW through 8 ¾ kW to be added together. The sum will then be multiplied by the demand factor specified in Column A or B for the given number of appliances.</a:t>
            </a:r>
          </a:p>
        </p:txBody>
      </p:sp>
      <p:sp>
        <p:nvSpPr>
          <p:cNvPr id="4" name="TextBox 3"/>
          <p:cNvSpPr txBox="1"/>
          <p:nvPr/>
        </p:nvSpPr>
        <p:spPr>
          <a:xfrm>
            <a:off x="164933" y="3527142"/>
            <a:ext cx="9036477" cy="646331"/>
          </a:xfrm>
          <a:prstGeom prst="rect">
            <a:avLst/>
          </a:prstGeom>
          <a:noFill/>
        </p:spPr>
        <p:txBody>
          <a:bodyPr wrap="square" rtlCol="0">
            <a:spAutoFit/>
          </a:bodyPr>
          <a:lstStyle/>
          <a:p>
            <a:r>
              <a:rPr lang="en-US" dirty="0"/>
              <a:t>In Index, find “Branch circuits” under which find “Calculation of loads, 220 – Part II, Annex D;” </a:t>
            </a:r>
          </a:p>
          <a:p>
            <a:r>
              <a:rPr lang="en-US" dirty="0"/>
              <a:t>or, find “Loads” under which find “Appliances, household cooking, demand table, 220.55.”</a:t>
            </a:r>
          </a:p>
        </p:txBody>
      </p:sp>
    </p:spTree>
    <p:custDataLst>
      <p:tags r:id="rId1"/>
    </p:custDataLst>
    <p:extLst>
      <p:ext uri="{BB962C8B-B14F-4D97-AF65-F5344CB8AC3E}">
        <p14:creationId xmlns:p14="http://schemas.microsoft.com/office/powerpoint/2010/main" val="4173861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2" name="TextBox 1"/>
          <p:cNvSpPr txBox="1"/>
          <p:nvPr/>
        </p:nvSpPr>
        <p:spPr>
          <a:xfrm>
            <a:off x="68968" y="3356992"/>
            <a:ext cx="8976566" cy="2308324"/>
          </a:xfrm>
          <a:prstGeom prst="rect">
            <a:avLst/>
          </a:prstGeom>
          <a:noFill/>
        </p:spPr>
        <p:txBody>
          <a:bodyPr wrap="square" rtlCol="0">
            <a:spAutoFit/>
          </a:bodyPr>
          <a:lstStyle/>
          <a:p>
            <a:r>
              <a:rPr lang="en-US" dirty="0"/>
              <a:t>The question, however, addresses a branch-circuit load with a specific combination of cooking appliances addressed in Note 4. Note 4 requires the branch-circuit load for a counter-mounted cooking unit and not more than two wall-mounted ovens supplied from a single branch circuit and located in the same room to be calculated by adding the nameplate rating of the </a:t>
            </a:r>
          </a:p>
          <a:p>
            <a:r>
              <a:rPr lang="en-US" dirty="0"/>
              <a:t>individual appliances and treating the total as equivalent to one range. Note 1 provides that </a:t>
            </a:r>
          </a:p>
          <a:p>
            <a:r>
              <a:rPr lang="en-US" dirty="0"/>
              <a:t>each kW exceeding 12 is to be increased 5 % of column C.</a:t>
            </a:r>
          </a:p>
          <a:p>
            <a:r>
              <a:rPr lang="en-US" dirty="0"/>
              <a:t>	= 4000 W + 4000 W + 5000 W</a:t>
            </a:r>
          </a:p>
          <a:p>
            <a:r>
              <a:rPr lang="en-US" dirty="0"/>
              <a:t>	= 13,000 W</a:t>
            </a:r>
          </a:p>
        </p:txBody>
      </p:sp>
    </p:spTree>
    <p:custDataLst>
      <p:tags r:id="rId1"/>
    </p:custDataLst>
    <p:extLst>
      <p:ext uri="{BB962C8B-B14F-4D97-AF65-F5344CB8AC3E}">
        <p14:creationId xmlns:p14="http://schemas.microsoft.com/office/powerpoint/2010/main" val="997500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3" name="TextBox 2"/>
          <p:cNvSpPr txBox="1"/>
          <p:nvPr/>
        </p:nvSpPr>
        <p:spPr>
          <a:xfrm>
            <a:off x="104473" y="3113289"/>
            <a:ext cx="8833503" cy="3139321"/>
          </a:xfrm>
          <a:prstGeom prst="rect">
            <a:avLst/>
          </a:prstGeom>
          <a:noFill/>
        </p:spPr>
        <p:txBody>
          <a:bodyPr wrap="square" rtlCol="0">
            <a:spAutoFit/>
          </a:bodyPr>
          <a:lstStyle/>
          <a:p>
            <a:r>
              <a:rPr lang="en-US" dirty="0"/>
              <a:t>Because the rating of the three ranges are now combined into “one” range which is over </a:t>
            </a:r>
          </a:p>
          <a:p>
            <a:r>
              <a:rPr lang="en-US" dirty="0"/>
              <a:t>12 kW, Note 2 and Column C of Table 220.55 are applicable.</a:t>
            </a:r>
          </a:p>
          <a:p>
            <a:r>
              <a:rPr lang="en-US" dirty="0"/>
              <a:t>	= 13 kW – 12 kW = 1 x ( 5% of 8 kW)</a:t>
            </a:r>
          </a:p>
          <a:p>
            <a:r>
              <a:rPr lang="en-US" dirty="0"/>
              <a:t>	= 0.4 kW</a:t>
            </a:r>
          </a:p>
          <a:p>
            <a:r>
              <a:rPr lang="en-US" dirty="0"/>
              <a:t>	= 8 kW + 0.4 kW</a:t>
            </a:r>
          </a:p>
          <a:p>
            <a:r>
              <a:rPr lang="en-US" dirty="0"/>
              <a:t>	= 8.4 kW (kVA)</a:t>
            </a:r>
          </a:p>
          <a:p>
            <a:endParaRPr lang="en-US" dirty="0"/>
          </a:p>
          <a:p>
            <a:r>
              <a:rPr lang="en-US" dirty="0"/>
              <a:t>Assuming 240-volt ranges, the minimum branch-circuit conductor ampacity :</a:t>
            </a:r>
          </a:p>
          <a:p>
            <a:r>
              <a:rPr lang="en-US" dirty="0"/>
              <a:t>	= 8.4 kW x 1000 / 240</a:t>
            </a:r>
          </a:p>
          <a:p>
            <a:r>
              <a:rPr lang="en-US" dirty="0"/>
              <a:t>	= 35 amperes (Ohm’s Law formula I = P / E)</a:t>
            </a:r>
          </a:p>
          <a:p>
            <a:endParaRPr lang="en-US" dirty="0"/>
          </a:p>
        </p:txBody>
      </p:sp>
      <p:sp>
        <p:nvSpPr>
          <p:cNvPr id="4" name="TextBox 3"/>
          <p:cNvSpPr txBox="1"/>
          <p:nvPr/>
        </p:nvSpPr>
        <p:spPr>
          <a:xfrm>
            <a:off x="1691680" y="6127657"/>
            <a:ext cx="4680520" cy="369332"/>
          </a:xfrm>
          <a:prstGeom prst="rect">
            <a:avLst/>
          </a:prstGeom>
          <a:noFill/>
        </p:spPr>
        <p:txBody>
          <a:bodyPr wrap="square" rtlCol="0">
            <a:spAutoFit/>
          </a:bodyPr>
          <a:lstStyle/>
          <a:p>
            <a:r>
              <a:rPr lang="en-US" dirty="0"/>
              <a:t>The correct answer is B, 35 amperes.</a:t>
            </a:r>
          </a:p>
        </p:txBody>
      </p:sp>
    </p:spTree>
    <p:custDataLst>
      <p:tags r:id="rId1"/>
    </p:custDataLst>
    <p:extLst>
      <p:ext uri="{BB962C8B-B14F-4D97-AF65-F5344CB8AC3E}">
        <p14:creationId xmlns:p14="http://schemas.microsoft.com/office/powerpoint/2010/main" val="3323166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4" y="2204865"/>
            <a:ext cx="6798010" cy="330259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647180" y="1181312"/>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RULE NUMBER 14</a:t>
            </a:r>
          </a:p>
        </p:txBody>
      </p:sp>
      <p:sp>
        <p:nvSpPr>
          <p:cNvPr id="4" name="TextBox 3"/>
          <p:cNvSpPr txBox="1"/>
          <p:nvPr/>
        </p:nvSpPr>
        <p:spPr>
          <a:xfrm>
            <a:off x="1835696" y="2708921"/>
            <a:ext cx="6480720" cy="2169825"/>
          </a:xfrm>
          <a:prstGeom prst="rect">
            <a:avLst/>
          </a:prstGeom>
          <a:noFill/>
        </p:spPr>
        <p:txBody>
          <a:bodyPr wrap="square" rtlCol="0">
            <a:spAutoFit/>
          </a:bodyPr>
          <a:lstStyle/>
          <a:p>
            <a:pPr defTabSz="685800"/>
            <a:r>
              <a:rPr lang="en-US" altLang="en-US" sz="1350" b="1" dirty="0">
                <a:solidFill>
                  <a:prstClr val="black"/>
                </a:solidFill>
              </a:rPr>
              <a:t>Requests for Inspection</a:t>
            </a:r>
            <a:r>
              <a:rPr lang="en-US" altLang="en-US" sz="1350" dirty="0">
                <a:solidFill>
                  <a:prstClr val="black"/>
                </a:solidFill>
              </a:rPr>
              <a:t> </a:t>
            </a:r>
          </a:p>
          <a:p>
            <a:pPr defTabSz="685800"/>
            <a:r>
              <a:rPr lang="en-US" altLang="en-US" sz="1350" dirty="0">
                <a:solidFill>
                  <a:prstClr val="black"/>
                </a:solidFill>
              </a:rPr>
              <a:t> 	It shall be the responsibility of the installer or electrical contractor to notify the inspector at such times as the project is ready for inspection. </a:t>
            </a:r>
          </a:p>
          <a:p>
            <a:pPr defTabSz="685800"/>
            <a:r>
              <a:rPr lang="en-US" altLang="en-US" sz="1350" dirty="0">
                <a:solidFill>
                  <a:prstClr val="black"/>
                </a:solidFill>
              </a:rPr>
              <a:t> 	As used in this rule, “ready for inspection” shall mean </a:t>
            </a:r>
            <a:r>
              <a:rPr lang="en-US" altLang="en-US" sz="1350" b="1" i="1" u="sng" dirty="0">
                <a:solidFill>
                  <a:srgbClr val="FF0000"/>
                </a:solidFill>
              </a:rPr>
              <a:t>(1) rough-in inspections necessary prior to the concealment of wiring, and (2) final inspections, and (3) re-inspection required by the issuance of a “correction order”.  </a:t>
            </a:r>
            <a:r>
              <a:rPr lang="en-US" altLang="en-US" sz="1350" dirty="0">
                <a:solidFill>
                  <a:prstClr val="black"/>
                </a:solidFill>
              </a:rPr>
              <a:t>The requirement of timely notification is an ongoing responsibility of the installer or electrical contractor during the entire life of the project. </a:t>
            </a:r>
          </a:p>
          <a:p>
            <a:pPr defTabSz="685800"/>
            <a:r>
              <a:rPr lang="en-US" altLang="en-US" sz="1350" dirty="0">
                <a:solidFill>
                  <a:prstClr val="black"/>
                </a:solidFill>
              </a:rPr>
              <a:t> 	Notification shall be made by telephone request or written request to the State Electrical Division or area State Electrical Inspector.</a:t>
            </a:r>
          </a:p>
        </p:txBody>
      </p:sp>
    </p:spTree>
    <p:custDataLst>
      <p:tags r:id="rId1"/>
    </p:custDataLst>
    <p:extLst>
      <p:ext uri="{BB962C8B-B14F-4D97-AF65-F5344CB8AC3E}">
        <p14:creationId xmlns:p14="http://schemas.microsoft.com/office/powerpoint/2010/main" val="1198786281"/>
      </p:ext>
    </p:extLst>
  </p:cSld>
  <p:clrMapOvr>
    <a:masterClrMapping/>
  </p:clrMapOvr>
  <p:transition spd="slow">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is about voltages on </a:t>
            </a:r>
            <a:r>
              <a:rPr lang="en-US" dirty="0" err="1"/>
              <a:t>muliwire</a:t>
            </a:r>
            <a:r>
              <a:rPr lang="en-US" dirty="0"/>
              <a:t> circuits when the neutral is opened.</a:t>
            </a:r>
          </a:p>
        </p:txBody>
      </p:sp>
      <p:sp>
        <p:nvSpPr>
          <p:cNvPr id="3" name="TextBox 2"/>
          <p:cNvSpPr txBox="1"/>
          <p:nvPr/>
        </p:nvSpPr>
        <p:spPr>
          <a:xfrm>
            <a:off x="539552" y="4005949"/>
            <a:ext cx="8833503" cy="2862322"/>
          </a:xfrm>
          <a:prstGeom prst="rect">
            <a:avLst/>
          </a:prstGeom>
          <a:noFill/>
        </p:spPr>
        <p:txBody>
          <a:bodyPr wrap="square" rtlCol="0">
            <a:spAutoFit/>
          </a:bodyPr>
          <a:lstStyle/>
          <a:p>
            <a:r>
              <a:rPr lang="en-US" dirty="0"/>
              <a:t>Find the resistance of each load.</a:t>
            </a:r>
          </a:p>
          <a:p>
            <a:endParaRPr lang="en-US" dirty="0"/>
          </a:p>
          <a:p>
            <a:r>
              <a:rPr lang="en-US" dirty="0"/>
              <a:t>Use Ohm’s Law formula R = E</a:t>
            </a:r>
            <a:r>
              <a:rPr lang="en-US" baseline="30000" dirty="0"/>
              <a:t>2</a:t>
            </a:r>
            <a:r>
              <a:rPr lang="en-US" dirty="0"/>
              <a:t> / P 	(P = Power in VA)</a:t>
            </a:r>
          </a:p>
          <a:p>
            <a:r>
              <a:rPr lang="en-US" dirty="0"/>
              <a:t>RA (720 volt-amperes)</a:t>
            </a:r>
          </a:p>
          <a:p>
            <a:r>
              <a:rPr lang="en-US" dirty="0"/>
              <a:t>	= E</a:t>
            </a:r>
            <a:r>
              <a:rPr lang="en-US" baseline="30000" dirty="0"/>
              <a:t>2</a:t>
            </a:r>
            <a:r>
              <a:rPr lang="en-US" dirty="0"/>
              <a:t> / VA</a:t>
            </a:r>
            <a:r>
              <a:rPr lang="en-US" baseline="-25000" dirty="0"/>
              <a:t>A </a:t>
            </a:r>
            <a:r>
              <a:rPr lang="en-US" dirty="0"/>
              <a:t> </a:t>
            </a:r>
          </a:p>
          <a:p>
            <a:r>
              <a:rPr lang="en-US" baseline="-25000" dirty="0"/>
              <a:t>	</a:t>
            </a:r>
            <a:r>
              <a:rPr lang="en-US" dirty="0"/>
              <a:t>= 120</a:t>
            </a:r>
            <a:r>
              <a:rPr lang="en-US" baseline="30000" dirty="0"/>
              <a:t>2</a:t>
            </a:r>
            <a:r>
              <a:rPr lang="en-US" dirty="0"/>
              <a:t> / 720</a:t>
            </a:r>
          </a:p>
          <a:p>
            <a:r>
              <a:rPr lang="en-US" dirty="0"/>
              <a:t>	= 14400 / 720</a:t>
            </a:r>
          </a:p>
          <a:p>
            <a:r>
              <a:rPr lang="en-US" dirty="0"/>
              <a:t>	= 20 ohms</a:t>
            </a:r>
          </a:p>
          <a:p>
            <a:r>
              <a:rPr lang="en-US" dirty="0"/>
              <a:t>	</a:t>
            </a:r>
          </a:p>
          <a:p>
            <a:r>
              <a:rPr lang="en-US" baseline="-25000" dirty="0"/>
              <a:t>	</a:t>
            </a:r>
            <a:endParaRPr lang="en-US" dirty="0"/>
          </a:p>
        </p:txBody>
      </p:sp>
    </p:spTree>
    <p:custDataLst>
      <p:tags r:id="rId1"/>
    </p:custDataLst>
    <p:extLst>
      <p:ext uri="{BB962C8B-B14F-4D97-AF65-F5344CB8AC3E}">
        <p14:creationId xmlns:p14="http://schemas.microsoft.com/office/powerpoint/2010/main" val="2480426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3" name="TextBox 2"/>
          <p:cNvSpPr txBox="1"/>
          <p:nvPr/>
        </p:nvSpPr>
        <p:spPr>
          <a:xfrm>
            <a:off x="539552" y="2981726"/>
            <a:ext cx="8833503" cy="1754326"/>
          </a:xfrm>
          <a:prstGeom prst="rect">
            <a:avLst/>
          </a:prstGeom>
          <a:noFill/>
        </p:spPr>
        <p:txBody>
          <a:bodyPr wrap="square" rtlCol="0">
            <a:spAutoFit/>
          </a:bodyPr>
          <a:lstStyle/>
          <a:p>
            <a:r>
              <a:rPr lang="en-US" dirty="0"/>
              <a:t>RB (1200 volt-amperes)</a:t>
            </a:r>
          </a:p>
          <a:p>
            <a:endParaRPr lang="en-US" dirty="0"/>
          </a:p>
          <a:p>
            <a:r>
              <a:rPr lang="en-US" dirty="0"/>
              <a:t>	= E</a:t>
            </a:r>
            <a:r>
              <a:rPr lang="en-US" baseline="30000" dirty="0"/>
              <a:t>2</a:t>
            </a:r>
            <a:r>
              <a:rPr lang="en-US" dirty="0"/>
              <a:t> / VA</a:t>
            </a:r>
            <a:r>
              <a:rPr lang="en-US" baseline="-25000" dirty="0"/>
              <a:t>B </a:t>
            </a:r>
            <a:r>
              <a:rPr lang="en-US" dirty="0"/>
              <a:t> </a:t>
            </a:r>
          </a:p>
          <a:p>
            <a:r>
              <a:rPr lang="en-US" baseline="-25000" dirty="0"/>
              <a:t>	</a:t>
            </a:r>
            <a:r>
              <a:rPr lang="en-US" dirty="0"/>
              <a:t>= 120</a:t>
            </a:r>
            <a:r>
              <a:rPr lang="en-US" baseline="30000" dirty="0"/>
              <a:t>2</a:t>
            </a:r>
            <a:r>
              <a:rPr lang="en-US" dirty="0"/>
              <a:t> / 1200</a:t>
            </a:r>
          </a:p>
          <a:p>
            <a:r>
              <a:rPr lang="en-US" dirty="0"/>
              <a:t>	= 14400 / 1200</a:t>
            </a:r>
          </a:p>
          <a:p>
            <a:r>
              <a:rPr lang="en-US" dirty="0"/>
              <a:t>	= 12 ohms</a:t>
            </a:r>
          </a:p>
        </p:txBody>
      </p:sp>
      <p:sp>
        <p:nvSpPr>
          <p:cNvPr id="4" name="TextBox 3"/>
          <p:cNvSpPr txBox="1"/>
          <p:nvPr/>
        </p:nvSpPr>
        <p:spPr>
          <a:xfrm>
            <a:off x="547591" y="5128545"/>
            <a:ext cx="8352928" cy="923330"/>
          </a:xfrm>
          <a:prstGeom prst="rect">
            <a:avLst/>
          </a:prstGeom>
          <a:noFill/>
        </p:spPr>
        <p:txBody>
          <a:bodyPr wrap="square" rtlCol="0">
            <a:spAutoFit/>
          </a:bodyPr>
          <a:lstStyle/>
          <a:p>
            <a:r>
              <a:rPr lang="en-US" dirty="0"/>
              <a:t>Find total circuit resistance:</a:t>
            </a:r>
          </a:p>
          <a:p>
            <a:r>
              <a:rPr lang="en-US" dirty="0"/>
              <a:t>	R Total = 20 ohms + 12 ohms</a:t>
            </a:r>
          </a:p>
          <a:p>
            <a:r>
              <a:rPr lang="en-US" dirty="0"/>
              <a:t>	R Total = 32 ohms</a:t>
            </a:r>
          </a:p>
        </p:txBody>
      </p:sp>
    </p:spTree>
    <p:custDataLst>
      <p:tags r:id="rId1"/>
    </p:custDataLst>
    <p:extLst>
      <p:ext uri="{BB962C8B-B14F-4D97-AF65-F5344CB8AC3E}">
        <p14:creationId xmlns:p14="http://schemas.microsoft.com/office/powerpoint/2010/main" val="2223431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4" name="TextBox 3"/>
          <p:cNvSpPr txBox="1"/>
          <p:nvPr/>
        </p:nvSpPr>
        <p:spPr>
          <a:xfrm>
            <a:off x="539552" y="3092900"/>
            <a:ext cx="8352928" cy="1200329"/>
          </a:xfrm>
          <a:prstGeom prst="rect">
            <a:avLst/>
          </a:prstGeom>
          <a:noFill/>
        </p:spPr>
        <p:txBody>
          <a:bodyPr wrap="square" rtlCol="0">
            <a:spAutoFit/>
          </a:bodyPr>
          <a:lstStyle/>
          <a:p>
            <a:r>
              <a:rPr lang="en-US" dirty="0"/>
              <a:t>Find the total series circuit current:</a:t>
            </a:r>
          </a:p>
          <a:p>
            <a:r>
              <a:rPr lang="en-US" dirty="0"/>
              <a:t>	I = E / R</a:t>
            </a:r>
          </a:p>
          <a:p>
            <a:r>
              <a:rPr lang="en-US" dirty="0"/>
              <a:t>	I = 240 / 32</a:t>
            </a:r>
          </a:p>
          <a:p>
            <a:r>
              <a:rPr lang="en-US" dirty="0"/>
              <a:t>	I = 7.51 amps</a:t>
            </a:r>
          </a:p>
        </p:txBody>
      </p:sp>
      <p:sp>
        <p:nvSpPr>
          <p:cNvPr id="8" name="TextBox 7"/>
          <p:cNvSpPr txBox="1"/>
          <p:nvPr/>
        </p:nvSpPr>
        <p:spPr>
          <a:xfrm>
            <a:off x="539552" y="4420856"/>
            <a:ext cx="8352928" cy="1200329"/>
          </a:xfrm>
          <a:prstGeom prst="rect">
            <a:avLst/>
          </a:prstGeom>
          <a:noFill/>
        </p:spPr>
        <p:txBody>
          <a:bodyPr wrap="square" rtlCol="0">
            <a:spAutoFit/>
          </a:bodyPr>
          <a:lstStyle/>
          <a:p>
            <a:r>
              <a:rPr lang="en-US" dirty="0"/>
              <a:t>Find the voltage across percolator load.</a:t>
            </a:r>
          </a:p>
          <a:p>
            <a:r>
              <a:rPr lang="en-US" dirty="0"/>
              <a:t>	E = I x R</a:t>
            </a:r>
          </a:p>
          <a:p>
            <a:r>
              <a:rPr lang="en-US" dirty="0"/>
              <a:t>	E = 7.51 x 20</a:t>
            </a:r>
          </a:p>
          <a:p>
            <a:r>
              <a:rPr lang="en-US" dirty="0"/>
              <a:t>	E = 150.2 volts</a:t>
            </a:r>
          </a:p>
        </p:txBody>
      </p:sp>
      <p:sp>
        <p:nvSpPr>
          <p:cNvPr id="2" name="TextBox 1"/>
          <p:cNvSpPr txBox="1"/>
          <p:nvPr/>
        </p:nvSpPr>
        <p:spPr>
          <a:xfrm>
            <a:off x="1187624" y="5949280"/>
            <a:ext cx="6696744" cy="369332"/>
          </a:xfrm>
          <a:prstGeom prst="rect">
            <a:avLst/>
          </a:prstGeom>
          <a:noFill/>
        </p:spPr>
        <p:txBody>
          <a:bodyPr wrap="square" rtlCol="0">
            <a:spAutoFit/>
          </a:bodyPr>
          <a:lstStyle/>
          <a:p>
            <a:r>
              <a:rPr lang="en-US" dirty="0"/>
              <a:t>The correct answer is B, 150 volts</a:t>
            </a:r>
          </a:p>
        </p:txBody>
      </p:sp>
    </p:spTree>
    <p:custDataLst>
      <p:tags r:id="rId1"/>
    </p:custDataLst>
    <p:extLst>
      <p:ext uri="{BB962C8B-B14F-4D97-AF65-F5344CB8AC3E}">
        <p14:creationId xmlns:p14="http://schemas.microsoft.com/office/powerpoint/2010/main" val="96821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 normal conditions, the classification of 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unventilated pit or depression below the floor level of a commercial garage where oil changes are performed on gasoline-powered vehicles is classified as: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Class I, Division 1</a:t>
            </a:r>
          </a:p>
          <a:p>
            <a:pPr marL="342900" indent="-342900">
              <a:buAutoNum type="alphaUcPeriod"/>
            </a:pPr>
            <a:r>
              <a:rPr lang="en-US" dirty="0"/>
              <a:t>Class I, Division 2</a:t>
            </a:r>
          </a:p>
          <a:p>
            <a:pPr marL="342900" indent="-342900">
              <a:buAutoNum type="alphaUcPeriod"/>
            </a:pPr>
            <a:r>
              <a:rPr lang="en-US" dirty="0"/>
              <a:t>Class I, Zone 1</a:t>
            </a:r>
          </a:p>
          <a:p>
            <a:pPr marL="342900" indent="-342900">
              <a:buAutoNum type="alphaUcPeriod"/>
            </a:pPr>
            <a:r>
              <a:rPr lang="en-US" dirty="0"/>
              <a:t>Class II, Zone 2</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is about classification of locations in commercial garages.</a:t>
            </a:r>
          </a:p>
        </p:txBody>
      </p:sp>
      <p:sp>
        <p:nvSpPr>
          <p:cNvPr id="3" name="TextBox 2"/>
          <p:cNvSpPr txBox="1"/>
          <p:nvPr/>
        </p:nvSpPr>
        <p:spPr>
          <a:xfrm>
            <a:off x="164078" y="5105457"/>
            <a:ext cx="8833503" cy="1200329"/>
          </a:xfrm>
          <a:prstGeom prst="rect">
            <a:avLst/>
          </a:prstGeom>
          <a:noFill/>
        </p:spPr>
        <p:txBody>
          <a:bodyPr wrap="square" rtlCol="0">
            <a:spAutoFit/>
          </a:bodyPr>
          <a:lstStyle/>
          <a:p>
            <a:r>
              <a:rPr lang="en-US" dirty="0"/>
              <a:t>Note: Because oil changes are performed in the garage [fluid changes (e.g., oil, anti-freeze, </a:t>
            </a:r>
          </a:p>
          <a:p>
            <a:r>
              <a:rPr lang="en-US" dirty="0"/>
              <a:t>transmission fluid, brake fluid, air-conditioning refrigerants], you must first look at the </a:t>
            </a:r>
          </a:p>
          <a:p>
            <a:r>
              <a:rPr lang="en-US" dirty="0"/>
              <a:t>definitions in overhauls, painting or repairs that involve draining the fuel tanks, 511.2 defines the location as a minor repair garage.</a:t>
            </a:r>
          </a:p>
        </p:txBody>
      </p:sp>
      <p:sp>
        <p:nvSpPr>
          <p:cNvPr id="4" name="TextBox 3"/>
          <p:cNvSpPr txBox="1"/>
          <p:nvPr/>
        </p:nvSpPr>
        <p:spPr>
          <a:xfrm>
            <a:off x="140374" y="3521216"/>
            <a:ext cx="8896122" cy="1477328"/>
          </a:xfrm>
          <a:prstGeom prst="rect">
            <a:avLst/>
          </a:prstGeom>
          <a:noFill/>
        </p:spPr>
        <p:txBody>
          <a:bodyPr wrap="square" rtlCol="0">
            <a:spAutoFit/>
          </a:bodyPr>
          <a:lstStyle/>
          <a:p>
            <a:r>
              <a:rPr lang="en-US" dirty="0"/>
              <a:t>In Index, find “commercial garages,” which refers you to Garages, commercial,” under which</a:t>
            </a:r>
          </a:p>
          <a:p>
            <a:r>
              <a:rPr lang="en-US" dirty="0"/>
              <a:t> find “Classification of locations, 511.3,” which lists parking garages, repair garages with </a:t>
            </a:r>
          </a:p>
          <a:p>
            <a:r>
              <a:rPr lang="en-US" dirty="0"/>
              <a:t>dispensing, major repair garages, and minor repair garages. You must carefully read the </a:t>
            </a:r>
          </a:p>
          <a:p>
            <a:r>
              <a:rPr lang="en-US" dirty="0"/>
              <a:t>question to find the needed clues to direct you to the correct type of garage in order to find </a:t>
            </a:r>
          </a:p>
          <a:p>
            <a:r>
              <a:rPr lang="en-US" dirty="0"/>
              <a:t>the correct answer.</a:t>
            </a:r>
          </a:p>
        </p:txBody>
      </p:sp>
    </p:spTree>
    <p:custDataLst>
      <p:tags r:id="rId1"/>
    </p:custDataLst>
    <p:extLst>
      <p:ext uri="{BB962C8B-B14F-4D97-AF65-F5344CB8AC3E}">
        <p14:creationId xmlns:p14="http://schemas.microsoft.com/office/powerpoint/2010/main" val="1549880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 normal conditions, the classification of 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unventilated pit or depression below the floor level of a commercial garage where oil changes are performed on gasoline-powered vehicles is classified as: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Class I, Division 1</a:t>
            </a:r>
          </a:p>
          <a:p>
            <a:pPr marL="342900" indent="-342900">
              <a:buAutoNum type="alphaUcPeriod"/>
            </a:pPr>
            <a:r>
              <a:rPr lang="en-US" dirty="0"/>
              <a:t>Class I, Division 2</a:t>
            </a:r>
          </a:p>
          <a:p>
            <a:pPr marL="342900" indent="-342900">
              <a:buAutoNum type="alphaUcPeriod"/>
            </a:pPr>
            <a:r>
              <a:rPr lang="en-US" dirty="0"/>
              <a:t>Class I, Zone 1</a:t>
            </a:r>
          </a:p>
          <a:p>
            <a:pPr marL="342900" indent="-342900">
              <a:buAutoNum type="alphaUcPeriod"/>
            </a:pPr>
            <a:r>
              <a:rPr lang="en-US" dirty="0"/>
              <a:t>Class II, Zone 2</a:t>
            </a:r>
          </a:p>
        </p:txBody>
      </p:sp>
      <p:sp>
        <p:nvSpPr>
          <p:cNvPr id="2" name="TextBox 1"/>
          <p:cNvSpPr txBox="1"/>
          <p:nvPr/>
        </p:nvSpPr>
        <p:spPr>
          <a:xfrm>
            <a:off x="104473" y="3044971"/>
            <a:ext cx="8843850" cy="1200329"/>
          </a:xfrm>
          <a:prstGeom prst="rect">
            <a:avLst/>
          </a:prstGeom>
          <a:noFill/>
        </p:spPr>
        <p:txBody>
          <a:bodyPr wrap="square" rtlCol="0">
            <a:spAutoFit/>
          </a:bodyPr>
          <a:lstStyle/>
          <a:p>
            <a:r>
              <a:rPr lang="en-US" dirty="0"/>
              <a:t>Next, we have to determine if the vehicle is using a heavier-than-air fuel such as gasoline </a:t>
            </a:r>
          </a:p>
          <a:p>
            <a:r>
              <a:rPr lang="en-US" dirty="0"/>
              <a:t>(a class 1 liquid) or LPG (a gaseous fuel) or is it using a lighter-than-air fuel such as hydrogen or natural gas. Section 511.3(C), Repair Garages, Major and Minor, specify the use of </a:t>
            </a:r>
          </a:p>
          <a:p>
            <a:r>
              <a:rPr lang="en-US" dirty="0"/>
              <a:t>Table 511.3(C)(3) for vehicles using Class 1 liquids or heavier-than-air fuels.</a:t>
            </a:r>
          </a:p>
        </p:txBody>
      </p:sp>
      <p:sp>
        <p:nvSpPr>
          <p:cNvPr id="3" name="TextBox 2"/>
          <p:cNvSpPr txBox="1"/>
          <p:nvPr/>
        </p:nvSpPr>
        <p:spPr>
          <a:xfrm>
            <a:off x="164078" y="5541039"/>
            <a:ext cx="8833503" cy="369332"/>
          </a:xfrm>
          <a:prstGeom prst="rect">
            <a:avLst/>
          </a:prstGeom>
          <a:noFill/>
        </p:spPr>
        <p:txBody>
          <a:bodyPr wrap="square" rtlCol="0">
            <a:spAutoFit/>
          </a:bodyPr>
          <a:lstStyle/>
          <a:p>
            <a:r>
              <a:rPr lang="en-US" dirty="0"/>
              <a:t>The correct Answer is B.</a:t>
            </a:r>
          </a:p>
        </p:txBody>
      </p:sp>
      <p:sp>
        <p:nvSpPr>
          <p:cNvPr id="4" name="TextBox 3"/>
          <p:cNvSpPr txBox="1"/>
          <p:nvPr/>
        </p:nvSpPr>
        <p:spPr>
          <a:xfrm>
            <a:off x="122422" y="4302505"/>
            <a:ext cx="8896122" cy="923330"/>
          </a:xfrm>
          <a:prstGeom prst="rect">
            <a:avLst/>
          </a:prstGeom>
          <a:noFill/>
        </p:spPr>
        <p:txBody>
          <a:bodyPr wrap="square" rtlCol="0">
            <a:spAutoFit/>
          </a:bodyPr>
          <a:lstStyle/>
          <a:p>
            <a:r>
              <a:rPr lang="en-US" dirty="0"/>
              <a:t>Next, find Table 511.3(C) which states that in a minor repair garage without dispensing or </a:t>
            </a:r>
          </a:p>
          <a:p>
            <a:r>
              <a:rPr lang="en-US" dirty="0"/>
              <a:t>transfer of Class 1 liquids or gaseous fuels the entire space within any pit, below-grade work </a:t>
            </a:r>
          </a:p>
          <a:p>
            <a:r>
              <a:rPr lang="en-US" dirty="0"/>
              <a:t>area, or sub-floor work area that is not ventilated is to be classified as a Class I, Division 2.</a:t>
            </a:r>
          </a:p>
        </p:txBody>
      </p:sp>
    </p:spTree>
    <p:custDataLst>
      <p:tags r:id="rId1"/>
    </p:custDataLst>
    <p:extLst>
      <p:ext uri="{BB962C8B-B14F-4D97-AF65-F5344CB8AC3E}">
        <p14:creationId xmlns:p14="http://schemas.microsoft.com/office/powerpoint/2010/main" val="216172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72673" y="2328041"/>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Is never</a:t>
            </a:r>
          </a:p>
        </p:txBody>
      </p:sp>
      <p:grpSp>
        <p:nvGrpSpPr>
          <p:cNvPr id="11" name="Group 10"/>
          <p:cNvGrpSpPr/>
          <p:nvPr/>
        </p:nvGrpSpPr>
        <p:grpSpPr>
          <a:xfrm>
            <a:off x="827584" y="956645"/>
            <a:ext cx="770485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Chapter 8 covers all communication systems and _____subject to requirements of chapter 1-7</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Is always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May be – if specifically referenced</a:t>
            </a:r>
          </a:p>
        </p:txBody>
      </p:sp>
      <p:sp>
        <p:nvSpPr>
          <p:cNvPr id="21" name="TextBox 20"/>
          <p:cNvSpPr txBox="1"/>
          <p:nvPr/>
        </p:nvSpPr>
        <p:spPr>
          <a:xfrm>
            <a:off x="1608528" y="4675976"/>
            <a:ext cx="5891082" cy="646331"/>
          </a:xfrm>
          <a:prstGeom prst="rect">
            <a:avLst/>
          </a:prstGeom>
          <a:noFill/>
        </p:spPr>
        <p:txBody>
          <a:bodyPr wrap="square" rtlCol="0">
            <a:spAutoFit/>
          </a:bodyPr>
          <a:lstStyle/>
          <a:p>
            <a:r>
              <a:rPr lang="en-US" dirty="0">
                <a:solidFill>
                  <a:prstClr val="black"/>
                </a:solidFill>
              </a:rPr>
              <a:t>Your answer would be  C. May be – if specifically </a:t>
            </a:r>
          </a:p>
          <a:p>
            <a:r>
              <a:rPr lang="en-US" dirty="0">
                <a:solidFill>
                  <a:prstClr val="black"/>
                </a:solidFill>
              </a:rPr>
              <a:t>referenced</a:t>
            </a:r>
          </a:p>
        </p:txBody>
      </p:sp>
      <p:sp>
        <p:nvSpPr>
          <p:cNvPr id="23" name="TextBox 22"/>
          <p:cNvSpPr txBox="1"/>
          <p:nvPr/>
        </p:nvSpPr>
        <p:spPr>
          <a:xfrm>
            <a:off x="1598932" y="4250430"/>
            <a:ext cx="470126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None of the above</a:t>
            </a:r>
          </a:p>
        </p:txBody>
      </p:sp>
      <p:sp>
        <p:nvSpPr>
          <p:cNvPr id="26" name="TextBox 25"/>
          <p:cNvSpPr txBox="1"/>
          <p:nvPr/>
        </p:nvSpPr>
        <p:spPr>
          <a:xfrm>
            <a:off x="6747063" y="4252410"/>
            <a:ext cx="968893" cy="369332"/>
          </a:xfrm>
          <a:prstGeom prst="rect">
            <a:avLst/>
          </a:prstGeom>
          <a:noFill/>
        </p:spPr>
        <p:txBody>
          <a:bodyPr wrap="square" rtlCol="0">
            <a:spAutoFit/>
          </a:bodyPr>
          <a:lstStyle/>
          <a:p>
            <a:r>
              <a:rPr lang="en-US" dirty="0">
                <a:solidFill>
                  <a:prstClr val="black"/>
                </a:solidFill>
              </a:rPr>
              <a:t>90.3</a:t>
            </a:r>
          </a:p>
        </p:txBody>
      </p:sp>
    </p:spTree>
    <p:custDataLst>
      <p:tags r:id="rId1"/>
    </p:custDataLst>
    <p:extLst>
      <p:ext uri="{BB962C8B-B14F-4D97-AF65-F5344CB8AC3E}">
        <p14:creationId xmlns:p14="http://schemas.microsoft.com/office/powerpoint/2010/main" val="1085565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Shall</a:t>
            </a:r>
          </a:p>
        </p:txBody>
      </p:sp>
      <p:grpSp>
        <p:nvGrpSpPr>
          <p:cNvPr id="11" name="Group 10"/>
          <p:cNvGrpSpPr/>
          <p:nvPr/>
        </p:nvGrpSpPr>
        <p:grpSpPr>
          <a:xfrm>
            <a:off x="1" y="956645"/>
            <a:ext cx="910850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Internal wiring of communication equipment ____be inspected by the AHJ</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Shall not</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If modified in the field shall</a:t>
            </a:r>
          </a:p>
        </p:txBody>
      </p:sp>
      <p:sp>
        <p:nvSpPr>
          <p:cNvPr id="21" name="TextBox 20"/>
          <p:cNvSpPr txBox="1"/>
          <p:nvPr/>
        </p:nvSpPr>
        <p:spPr>
          <a:xfrm>
            <a:off x="1738955" y="4851249"/>
            <a:ext cx="5751059" cy="646331"/>
          </a:xfrm>
          <a:prstGeom prst="rect">
            <a:avLst/>
          </a:prstGeom>
          <a:noFill/>
        </p:spPr>
        <p:txBody>
          <a:bodyPr wrap="square" rtlCol="0">
            <a:spAutoFit/>
          </a:bodyPr>
          <a:lstStyle/>
          <a:p>
            <a:r>
              <a:rPr lang="en-US" dirty="0">
                <a:solidFill>
                  <a:prstClr val="black"/>
                </a:solidFill>
              </a:rPr>
              <a:t>Your answer would be  D. If approved by a NRTL, </a:t>
            </a:r>
          </a:p>
          <a:p>
            <a:r>
              <a:rPr lang="en-US" dirty="0">
                <a:solidFill>
                  <a:prstClr val="black"/>
                </a:solidFill>
              </a:rPr>
              <a:t>need not</a:t>
            </a:r>
          </a:p>
        </p:txBody>
      </p:sp>
      <p:sp>
        <p:nvSpPr>
          <p:cNvPr id="23" name="TextBox 22"/>
          <p:cNvSpPr txBox="1"/>
          <p:nvPr/>
        </p:nvSpPr>
        <p:spPr>
          <a:xfrm>
            <a:off x="1598931" y="4250430"/>
            <a:ext cx="471811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If approved by a NRTL, need not</a:t>
            </a:r>
          </a:p>
        </p:txBody>
      </p:sp>
      <p:sp>
        <p:nvSpPr>
          <p:cNvPr id="26" name="TextBox 25"/>
          <p:cNvSpPr txBox="1"/>
          <p:nvPr/>
        </p:nvSpPr>
        <p:spPr>
          <a:xfrm>
            <a:off x="6555436" y="4250430"/>
            <a:ext cx="968893" cy="369332"/>
          </a:xfrm>
          <a:prstGeom prst="rect">
            <a:avLst/>
          </a:prstGeom>
          <a:noFill/>
        </p:spPr>
        <p:txBody>
          <a:bodyPr wrap="square" rtlCol="0">
            <a:spAutoFit/>
          </a:bodyPr>
          <a:lstStyle/>
          <a:p>
            <a:r>
              <a:rPr lang="en-US" dirty="0">
                <a:solidFill>
                  <a:prstClr val="black"/>
                </a:solidFill>
              </a:rPr>
              <a:t>90.7</a:t>
            </a:r>
          </a:p>
        </p:txBody>
      </p:sp>
    </p:spTree>
    <p:custDataLst>
      <p:tags r:id="rId1"/>
    </p:custDataLst>
    <p:extLst>
      <p:ext uri="{BB962C8B-B14F-4D97-AF65-F5344CB8AC3E}">
        <p14:creationId xmlns:p14="http://schemas.microsoft.com/office/powerpoint/2010/main" val="2453881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Set with torque rated tools</a:t>
            </a:r>
          </a:p>
        </p:txBody>
      </p:sp>
      <p:grpSp>
        <p:nvGrpSpPr>
          <p:cNvPr id="11" name="Group 10"/>
          <p:cNvGrpSpPr/>
          <p:nvPr/>
        </p:nvGrpSpPr>
        <p:grpSpPr>
          <a:xfrm>
            <a:off x="837080" y="956645"/>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Electrical screw terminal connections are to be ____unless otherwise allowed.</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Hand tightened</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Wrench tight</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A. Set with torque rated tools</a:t>
            </a:r>
          </a:p>
        </p:txBody>
      </p:sp>
      <p:sp>
        <p:nvSpPr>
          <p:cNvPr id="23" name="TextBox 22"/>
          <p:cNvSpPr txBox="1"/>
          <p:nvPr/>
        </p:nvSpPr>
        <p:spPr>
          <a:xfrm>
            <a:off x="1598932" y="4250430"/>
            <a:ext cx="47732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Set with a tensioned driver</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110.14(D)</a:t>
            </a:r>
          </a:p>
        </p:txBody>
      </p:sp>
    </p:spTree>
    <p:custDataLst>
      <p:tags r:id="rId1"/>
    </p:custDataLst>
    <p:extLst>
      <p:ext uri="{BB962C8B-B14F-4D97-AF65-F5344CB8AC3E}">
        <p14:creationId xmlns:p14="http://schemas.microsoft.com/office/powerpoint/2010/main" val="2084257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In the NEC</a:t>
            </a:r>
          </a:p>
        </p:txBody>
      </p:sp>
      <p:grpSp>
        <p:nvGrpSpPr>
          <p:cNvPr id="11" name="Group 10"/>
          <p:cNvGrpSpPr/>
          <p:nvPr/>
        </p:nvGrpSpPr>
        <p:grpSpPr>
          <a:xfrm>
            <a:off x="837080" y="956645"/>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standard for Neat and Workman Like installations is?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In the NFPA standards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In the practical wiring handbook</a:t>
            </a:r>
          </a:p>
        </p:txBody>
      </p:sp>
      <p:sp>
        <p:nvSpPr>
          <p:cNvPr id="21" name="TextBox 20"/>
          <p:cNvSpPr txBox="1"/>
          <p:nvPr/>
        </p:nvSpPr>
        <p:spPr>
          <a:xfrm>
            <a:off x="1637933" y="4878944"/>
            <a:ext cx="5929389" cy="369332"/>
          </a:xfrm>
          <a:prstGeom prst="rect">
            <a:avLst/>
          </a:prstGeom>
          <a:noFill/>
        </p:spPr>
        <p:txBody>
          <a:bodyPr wrap="square" rtlCol="0">
            <a:spAutoFit/>
          </a:bodyPr>
          <a:lstStyle/>
          <a:p>
            <a:r>
              <a:rPr lang="en-US" dirty="0">
                <a:solidFill>
                  <a:prstClr val="black"/>
                </a:solidFill>
              </a:rPr>
              <a:t>Your answer would be  D. Based on the AHJ standards</a:t>
            </a:r>
          </a:p>
        </p:txBody>
      </p:sp>
      <p:sp>
        <p:nvSpPr>
          <p:cNvPr id="23" name="TextBox 22"/>
          <p:cNvSpPr txBox="1"/>
          <p:nvPr/>
        </p:nvSpPr>
        <p:spPr>
          <a:xfrm>
            <a:off x="1598932" y="4250431"/>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Based on the AHJ standards</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110.12</a:t>
            </a:r>
          </a:p>
        </p:txBody>
      </p:sp>
    </p:spTree>
    <p:custDataLst>
      <p:tags r:id="rId1"/>
    </p:custDataLst>
    <p:extLst>
      <p:ext uri="{BB962C8B-B14F-4D97-AF65-F5344CB8AC3E}">
        <p14:creationId xmlns:p14="http://schemas.microsoft.com/office/powerpoint/2010/main" val="194801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Listed if more than one conductor</a:t>
            </a:r>
          </a:p>
        </p:txBody>
      </p:sp>
      <p:grpSp>
        <p:nvGrpSpPr>
          <p:cNvPr id="11" name="Group 10"/>
          <p:cNvGrpSpPr/>
          <p:nvPr/>
        </p:nvGrpSpPr>
        <p:grpSpPr>
          <a:xfrm>
            <a:off x="837080" y="956646"/>
            <a:ext cx="7479336" cy="1033446"/>
            <a:chOff x="1295399" y="742950"/>
            <a:chExt cx="6634526"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34526"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terminations shall be for ?</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Aluminum – if listed</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Designed to not damage the conductor</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D. All of the above</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All of the above</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110.14(A)</a:t>
            </a:r>
          </a:p>
        </p:txBody>
      </p:sp>
    </p:spTree>
    <p:custDataLst>
      <p:tags r:id="rId1"/>
    </p:custDataLst>
    <p:extLst>
      <p:ext uri="{BB962C8B-B14F-4D97-AF65-F5344CB8AC3E}">
        <p14:creationId xmlns:p14="http://schemas.microsoft.com/office/powerpoint/2010/main" val="392115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43300" y="1657350"/>
            <a:ext cx="2252836" cy="1485900"/>
            <a:chOff x="3200400" y="209550"/>
            <a:chExt cx="2743200" cy="1981200"/>
          </a:xfrm>
        </p:grpSpPr>
        <p:sp>
          <p:nvSpPr>
            <p:cNvPr id="32" name="Pentagon 31"/>
            <p:cNvSpPr/>
            <p:nvPr/>
          </p:nvSpPr>
          <p:spPr>
            <a:xfrm flipH="1">
              <a:off x="3239530" y="209550"/>
              <a:ext cx="2667000" cy="19812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3200400" y="666750"/>
              <a:ext cx="2743200" cy="1524000"/>
            </a:xfrm>
            <a:prstGeom prst="rect">
              <a:avLst/>
            </a:prstGeom>
            <a:noFill/>
          </p:spPr>
          <p:txBody>
            <a:bodyPr wrap="square" rtlCol="0">
              <a:normAutofit/>
            </a:bodyPr>
            <a:lstStyle/>
            <a:p>
              <a:pPr algn="ctr" defTabSz="685800"/>
              <a:r>
                <a:rPr lang="en-US" b="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PRACTICAL SAFEGUARDING</a:t>
              </a:r>
              <a:endParaRPr lang="en-US" b="1" dirty="0">
                <a:solidFill>
                  <a:srgbClr val="4472C4">
                    <a:lumMod val="75000"/>
                  </a:srgbClr>
                </a:solidFill>
              </a:endParaRPr>
            </a:p>
            <a:p>
              <a:pPr algn="ctr" defTabSz="685800"/>
              <a:endParaRPr lang="en-US" sz="1200" dirty="0">
                <a:solidFill>
                  <a:srgbClr val="4472C4">
                    <a:lumMod val="75000"/>
                  </a:srgbClr>
                </a:solidFill>
              </a:endParaRPr>
            </a:p>
          </p:txBody>
        </p:sp>
      </p:grpSp>
      <p:grpSp>
        <p:nvGrpSpPr>
          <p:cNvPr id="10" name="Group 9"/>
          <p:cNvGrpSpPr/>
          <p:nvPr/>
        </p:nvGrpSpPr>
        <p:grpSpPr>
          <a:xfrm>
            <a:off x="3572093" y="3712290"/>
            <a:ext cx="2364717" cy="1485900"/>
            <a:chOff x="3145283" y="2979523"/>
            <a:chExt cx="2761247" cy="1981200"/>
          </a:xfrm>
        </p:grpSpPr>
        <p:sp>
          <p:nvSpPr>
            <p:cNvPr id="31" name="Pentagon 30"/>
            <p:cNvSpPr/>
            <p:nvPr/>
          </p:nvSpPr>
          <p:spPr>
            <a:xfrm flipH="1">
              <a:off x="3239530" y="2979523"/>
              <a:ext cx="2667000" cy="19812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145283" y="3174783"/>
              <a:ext cx="2743200" cy="1524000"/>
            </a:xfrm>
            <a:prstGeom prst="rect">
              <a:avLst/>
            </a:prstGeom>
            <a:noFill/>
          </p:spPr>
          <p:txBody>
            <a:bodyPr wrap="square" rtlCol="0">
              <a:normAutofit/>
            </a:bodyPr>
            <a:lstStyle/>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This </a:t>
              </a:r>
              <a:r>
                <a:rPr lang="en-US" sz="1500"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Code</a:t>
              </a:r>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is not intended as a design specification or an instruction manual for untrained persons.</a:t>
              </a:r>
              <a:endParaRPr lang="en-US" sz="1500" dirty="0">
                <a:solidFill>
                  <a:srgbClr val="4472C4">
                    <a:lumMod val="75000"/>
                  </a:srgbClr>
                </a:solidFill>
              </a:endParaRPr>
            </a:p>
            <a:p>
              <a:pPr algn="ctr" defTabSz="685800"/>
              <a:endParaRPr lang="en-US" sz="1200" dirty="0">
                <a:solidFill>
                  <a:srgbClr val="4472C4">
                    <a:lumMod val="75000"/>
                  </a:srgbClr>
                </a:solidFill>
              </a:endParaRPr>
            </a:p>
          </p:txBody>
        </p:sp>
      </p:grpSp>
      <p:grpSp>
        <p:nvGrpSpPr>
          <p:cNvPr id="9" name="Group 8"/>
          <p:cNvGrpSpPr/>
          <p:nvPr/>
        </p:nvGrpSpPr>
        <p:grpSpPr>
          <a:xfrm>
            <a:off x="6516217" y="2686050"/>
            <a:ext cx="2376263" cy="1607046"/>
            <a:chOff x="5994164" y="1657350"/>
            <a:chExt cx="2692636" cy="1981200"/>
          </a:xfrm>
        </p:grpSpPr>
        <p:sp>
          <p:nvSpPr>
            <p:cNvPr id="30" name="Rounded Rectangle 29"/>
            <p:cNvSpPr/>
            <p:nvPr/>
          </p:nvSpPr>
          <p:spPr>
            <a:xfrm flipH="1">
              <a:off x="6019800" y="1657350"/>
              <a:ext cx="2667000" cy="19812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5994164" y="1855888"/>
              <a:ext cx="2667000" cy="1524000"/>
            </a:xfrm>
            <a:prstGeom prst="rect">
              <a:avLst/>
            </a:prstGeom>
            <a:noFill/>
          </p:spPr>
          <p:txBody>
            <a:bodyPr wrap="square" rtlCol="0">
              <a:normAutofit/>
            </a:bodyPr>
            <a:lstStyle/>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purpose of this </a:t>
              </a:r>
              <a:r>
                <a:rPr lang="en-US" sz="1350" i="1" dirty="0">
                  <a:solidFill>
                    <a:prstClr val="white"/>
                  </a:solidFill>
                  <a:latin typeface="Tahoma" panose="020B0604030504040204" pitchFamily="34" charset="0"/>
                  <a:ea typeface="Tahoma" panose="020B0604030504040204" pitchFamily="34" charset="0"/>
                  <a:cs typeface="Tahoma" panose="020B0604030504040204" pitchFamily="34" charset="0"/>
                </a:rPr>
                <a:t>Code</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 is the practical safeguarding of persons and property from hazards arising from the use of electricity.</a:t>
              </a:r>
              <a:endParaRPr lang="en-US" sz="1350" dirty="0">
                <a:solidFill>
                  <a:prstClr val="white"/>
                </a:solidFill>
              </a:endParaRPr>
            </a:p>
            <a:p>
              <a:pPr algn="ctr" defTabSz="685800"/>
              <a:endParaRPr lang="en-US" sz="1200" dirty="0">
                <a:solidFill>
                  <a:prstClr val="white"/>
                </a:solidFill>
              </a:endParaRPr>
            </a:p>
          </p:txBody>
        </p:sp>
      </p:grpSp>
      <p:grpSp>
        <p:nvGrpSpPr>
          <p:cNvPr id="11" name="Group 10"/>
          <p:cNvGrpSpPr/>
          <p:nvPr/>
        </p:nvGrpSpPr>
        <p:grpSpPr>
          <a:xfrm>
            <a:off x="467544" y="2649767"/>
            <a:ext cx="2505860" cy="1931361"/>
            <a:chOff x="457198" y="1581150"/>
            <a:chExt cx="2667002" cy="2077956"/>
          </a:xfrm>
        </p:grpSpPr>
        <p:sp>
          <p:nvSpPr>
            <p:cNvPr id="8" name="Pentagon 7"/>
            <p:cNvSpPr/>
            <p:nvPr/>
          </p:nvSpPr>
          <p:spPr>
            <a:xfrm flipH="1">
              <a:off x="457200" y="1581150"/>
              <a:ext cx="2667000" cy="19812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457200" y="1638240"/>
              <a:ext cx="2667000" cy="400110"/>
            </a:xfrm>
            <a:prstGeom prst="rect">
              <a:avLst/>
            </a:prstGeom>
            <a:noFill/>
          </p:spPr>
          <p:txBody>
            <a:bodyPr wrap="square" rtlCol="0" anchor="ctr" anchorCtr="0">
              <a:noAutofit/>
            </a:bodyPr>
            <a:lstStyle/>
            <a:p>
              <a:pPr algn="ctr" defTabSz="685800"/>
              <a:r>
                <a:rPr lang="en-US" b="1" dirty="0">
                  <a:solidFill>
                    <a:prstClr val="white"/>
                  </a:solidFill>
                </a:rPr>
                <a:t>Adequacy</a:t>
              </a:r>
            </a:p>
          </p:txBody>
        </p:sp>
        <p:sp>
          <p:nvSpPr>
            <p:cNvPr id="40" name="TextBox 39"/>
            <p:cNvSpPr txBox="1"/>
            <p:nvPr/>
          </p:nvSpPr>
          <p:spPr>
            <a:xfrm>
              <a:off x="457198" y="2135106"/>
              <a:ext cx="2667000" cy="1524000"/>
            </a:xfrm>
            <a:prstGeom prst="rect">
              <a:avLst/>
            </a:prstGeom>
            <a:noFill/>
          </p:spPr>
          <p:txBody>
            <a:bodyPr wrap="square" rtlCol="0">
              <a:normAutofit/>
            </a:bodyPr>
            <a:lstStyle/>
            <a:p>
              <a:pPr algn="ctr" defTabSz="685800"/>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This </a:t>
              </a:r>
              <a:r>
                <a:rPr lang="en-US" sz="1500" i="1" dirty="0">
                  <a:solidFill>
                    <a:prstClr val="white"/>
                  </a:solidFill>
                  <a:latin typeface="Tahoma" panose="020B0604030504040204" pitchFamily="34" charset="0"/>
                  <a:ea typeface="Tahoma" panose="020B0604030504040204" pitchFamily="34" charset="0"/>
                  <a:cs typeface="Tahoma" panose="020B0604030504040204" pitchFamily="34" charset="0"/>
                </a:rPr>
                <a:t>Code</a:t>
              </a:r>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 contains            provisions that are            considered necessary        for safety.</a:t>
              </a:r>
              <a:endParaRPr lang="en-US" sz="1500" dirty="0">
                <a:solidFill>
                  <a:prstClr val="white"/>
                </a:solidFill>
              </a:endParaRPr>
            </a:p>
            <a:p>
              <a:pPr algn="ctr" defTabSz="685800"/>
              <a:endParaRPr lang="en-US" sz="1200" dirty="0">
                <a:solidFill>
                  <a:prstClr val="white"/>
                </a:solidFill>
              </a:endParaRPr>
            </a:p>
          </p:txBody>
        </p:sp>
      </p:grpSp>
      <p:sp>
        <p:nvSpPr>
          <p:cNvPr id="54" name="Rectangle 53"/>
          <p:cNvSpPr/>
          <p:nvPr/>
        </p:nvSpPr>
        <p:spPr>
          <a:xfrm>
            <a:off x="2474980" y="962708"/>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90.1 PURPOSE</a:t>
            </a:r>
          </a:p>
        </p:txBody>
      </p:sp>
      <p:sp>
        <p:nvSpPr>
          <p:cNvPr id="16" name="Rectangle 15"/>
          <p:cNvSpPr/>
          <p:nvPr/>
        </p:nvSpPr>
        <p:spPr>
          <a:xfrm>
            <a:off x="1331640" y="207371"/>
            <a:ext cx="6984776" cy="69020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NATIONAL ELECTRICAL CODE</a:t>
            </a:r>
          </a:p>
        </p:txBody>
      </p:sp>
    </p:spTree>
    <p:custDataLst>
      <p:tags r:id="rId1"/>
    </p:custDataLst>
    <p:extLst>
      <p:ext uri="{BB962C8B-B14F-4D97-AF65-F5344CB8AC3E}">
        <p14:creationId xmlns:p14="http://schemas.microsoft.com/office/powerpoint/2010/main" val="170675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Copper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used for electrical wiring are to be made of ____if not otherwise specified.</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Tin plated copper</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Silver plated copper</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A. Copper</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Copper covered aluminum</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110.5</a:t>
            </a:r>
          </a:p>
        </p:txBody>
      </p:sp>
    </p:spTree>
    <p:custDataLst>
      <p:tags r:id="rId1"/>
    </p:custDataLst>
    <p:extLst>
      <p:ext uri="{BB962C8B-B14F-4D97-AF65-F5344CB8AC3E}">
        <p14:creationId xmlns:p14="http://schemas.microsoft.com/office/powerpoint/2010/main" val="1729715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221578"/>
            <a:ext cx="8424936" cy="365569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99592" y="2447889"/>
            <a:ext cx="6377549" cy="369332"/>
          </a:xfrm>
          <a:prstGeom prst="rect">
            <a:avLst/>
          </a:prstGeom>
          <a:noFill/>
        </p:spPr>
        <p:txBody>
          <a:bodyPr wrap="square" rtlCol="0">
            <a:spAutoFit/>
          </a:bodyPr>
          <a:lstStyle/>
          <a:p>
            <a:pPr defTabSz="685800"/>
            <a:r>
              <a:rPr lang="en-US" altLang="en-US" dirty="0">
                <a:solidFill>
                  <a:prstClr val="black"/>
                </a:solidFill>
              </a:rPr>
              <a:t>A. A round wire that is .001 inches in diameter.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circular mil is?</a:t>
              </a:r>
            </a:p>
          </p:txBody>
        </p:sp>
      </p:grpSp>
      <p:sp>
        <p:nvSpPr>
          <p:cNvPr id="2" name="TextBox 1"/>
          <p:cNvSpPr txBox="1"/>
          <p:nvPr/>
        </p:nvSpPr>
        <p:spPr>
          <a:xfrm>
            <a:off x="899592" y="2807802"/>
            <a:ext cx="6044736" cy="369332"/>
          </a:xfrm>
          <a:prstGeom prst="rect">
            <a:avLst/>
          </a:prstGeom>
          <a:noFill/>
        </p:spPr>
        <p:txBody>
          <a:bodyPr wrap="square" rtlCol="0">
            <a:spAutoFit/>
          </a:bodyPr>
          <a:lstStyle/>
          <a:p>
            <a:r>
              <a:rPr lang="en-US" dirty="0">
                <a:solidFill>
                  <a:prstClr val="black"/>
                </a:solidFill>
              </a:rPr>
              <a:t>B. A wire that has a circumference of 1 inch</a:t>
            </a:r>
          </a:p>
        </p:txBody>
      </p:sp>
      <p:sp>
        <p:nvSpPr>
          <p:cNvPr id="20" name="TextBox 19"/>
          <p:cNvSpPr txBox="1"/>
          <p:nvPr/>
        </p:nvSpPr>
        <p:spPr>
          <a:xfrm>
            <a:off x="899592" y="3221833"/>
            <a:ext cx="6878453" cy="369332"/>
          </a:xfrm>
          <a:prstGeom prst="rect">
            <a:avLst/>
          </a:prstGeom>
          <a:noFill/>
        </p:spPr>
        <p:txBody>
          <a:bodyPr wrap="square" rtlCol="0">
            <a:spAutoFit/>
          </a:bodyPr>
          <a:lstStyle/>
          <a:p>
            <a:r>
              <a:rPr lang="en-US" dirty="0">
                <a:solidFill>
                  <a:prstClr val="black"/>
                </a:solidFill>
              </a:rPr>
              <a:t>C. The Cross section of a wire that is .1 square inches</a:t>
            </a:r>
          </a:p>
        </p:txBody>
      </p:sp>
      <p:sp>
        <p:nvSpPr>
          <p:cNvPr id="21" name="TextBox 20"/>
          <p:cNvSpPr txBox="1"/>
          <p:nvPr/>
        </p:nvSpPr>
        <p:spPr>
          <a:xfrm>
            <a:off x="899592" y="4893017"/>
            <a:ext cx="8064896" cy="369332"/>
          </a:xfrm>
          <a:prstGeom prst="rect">
            <a:avLst/>
          </a:prstGeom>
          <a:noFill/>
        </p:spPr>
        <p:txBody>
          <a:bodyPr wrap="square" rtlCol="0">
            <a:spAutoFit/>
          </a:bodyPr>
          <a:lstStyle/>
          <a:p>
            <a:r>
              <a:rPr lang="en-US" dirty="0">
                <a:solidFill>
                  <a:prstClr val="black"/>
                </a:solidFill>
              </a:rPr>
              <a:t>Your answer would be  A. A round wire that is .001 inches in diameter</a:t>
            </a:r>
          </a:p>
        </p:txBody>
      </p:sp>
      <p:sp>
        <p:nvSpPr>
          <p:cNvPr id="23" name="TextBox 22"/>
          <p:cNvSpPr txBox="1"/>
          <p:nvPr/>
        </p:nvSpPr>
        <p:spPr>
          <a:xfrm>
            <a:off x="899592" y="4292199"/>
            <a:ext cx="516187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99592" y="3594015"/>
            <a:ext cx="6377548" cy="369332"/>
          </a:xfrm>
          <a:prstGeom prst="rect">
            <a:avLst/>
          </a:prstGeom>
          <a:noFill/>
        </p:spPr>
        <p:txBody>
          <a:bodyPr wrap="square" rtlCol="0">
            <a:spAutoFit/>
          </a:bodyPr>
          <a:lstStyle/>
          <a:p>
            <a:r>
              <a:rPr lang="en-US" dirty="0">
                <a:solidFill>
                  <a:prstClr val="black"/>
                </a:solidFill>
              </a:rPr>
              <a:t>D. The inverse of a square mil area of the square wire</a:t>
            </a:r>
          </a:p>
        </p:txBody>
      </p:sp>
      <p:sp>
        <p:nvSpPr>
          <p:cNvPr id="26" name="TextBox 25"/>
          <p:cNvSpPr txBox="1"/>
          <p:nvPr/>
        </p:nvSpPr>
        <p:spPr>
          <a:xfrm>
            <a:off x="5436097" y="4292200"/>
            <a:ext cx="3456384" cy="369332"/>
          </a:xfrm>
          <a:prstGeom prst="rect">
            <a:avLst/>
          </a:prstGeom>
          <a:noFill/>
        </p:spPr>
        <p:txBody>
          <a:bodyPr wrap="square" rtlCol="0">
            <a:spAutoFit/>
          </a:bodyPr>
          <a:lstStyle/>
          <a:p>
            <a:r>
              <a:rPr lang="en-US" dirty="0">
                <a:solidFill>
                  <a:prstClr val="black"/>
                </a:solidFill>
              </a:rPr>
              <a:t>It is not code but Chapter 9 Table 8</a:t>
            </a:r>
          </a:p>
        </p:txBody>
      </p:sp>
    </p:spTree>
    <p:custDataLst>
      <p:tags r:id="rId1"/>
    </p:custDataLst>
    <p:extLst>
      <p:ext uri="{BB962C8B-B14F-4D97-AF65-F5344CB8AC3E}">
        <p14:creationId xmlns:p14="http://schemas.microsoft.com/office/powerpoint/2010/main" val="267700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 grpId="0"/>
      <p:bldP spid="20" grpId="0"/>
      <p:bldP spid="21" grpId="0"/>
      <p:bldP spid="23" grpId="0"/>
      <p:bldP spid="24" grpId="0"/>
      <p:bldP spid="2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241660"/>
            <a:ext cx="7332008" cy="310133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87624" y="2276872"/>
            <a:ext cx="5203713" cy="369332"/>
          </a:xfrm>
          <a:prstGeom prst="rect">
            <a:avLst/>
          </a:prstGeom>
          <a:noFill/>
        </p:spPr>
        <p:txBody>
          <a:bodyPr wrap="square" rtlCol="0">
            <a:spAutoFit/>
          </a:bodyPr>
          <a:lstStyle/>
          <a:p>
            <a:pPr defTabSz="685800"/>
            <a:r>
              <a:rPr lang="en-US" altLang="en-US" dirty="0">
                <a:solidFill>
                  <a:prstClr val="black"/>
                </a:solidFill>
              </a:rPr>
              <a:t>A. Is not used for Ethernet compared to</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5 cable ___5e cable.</a:t>
              </a:r>
            </a:p>
          </p:txBody>
        </p:sp>
      </p:grpSp>
      <p:sp>
        <p:nvSpPr>
          <p:cNvPr id="2" name="TextBox 1"/>
          <p:cNvSpPr txBox="1"/>
          <p:nvPr/>
        </p:nvSpPr>
        <p:spPr>
          <a:xfrm>
            <a:off x="1185184" y="2636785"/>
            <a:ext cx="4873339" cy="369332"/>
          </a:xfrm>
          <a:prstGeom prst="rect">
            <a:avLst/>
          </a:prstGeom>
          <a:noFill/>
        </p:spPr>
        <p:txBody>
          <a:bodyPr wrap="square" rtlCol="0">
            <a:spAutoFit/>
          </a:bodyPr>
          <a:lstStyle/>
          <a:p>
            <a:r>
              <a:rPr lang="en-US" dirty="0">
                <a:solidFill>
                  <a:prstClr val="black"/>
                </a:solidFill>
              </a:rPr>
              <a:t>B. Is designed for longer runs than</a:t>
            </a:r>
          </a:p>
        </p:txBody>
      </p:sp>
      <p:sp>
        <p:nvSpPr>
          <p:cNvPr id="20" name="TextBox 19"/>
          <p:cNvSpPr txBox="1"/>
          <p:nvPr/>
        </p:nvSpPr>
        <p:spPr>
          <a:xfrm>
            <a:off x="1185182" y="3006117"/>
            <a:ext cx="5704617" cy="369332"/>
          </a:xfrm>
          <a:prstGeom prst="rect">
            <a:avLst/>
          </a:prstGeom>
          <a:noFill/>
        </p:spPr>
        <p:txBody>
          <a:bodyPr wrap="square" rtlCol="0">
            <a:spAutoFit/>
          </a:bodyPr>
          <a:lstStyle/>
          <a:p>
            <a:r>
              <a:rPr lang="en-US" dirty="0">
                <a:solidFill>
                  <a:prstClr val="black"/>
                </a:solidFill>
              </a:rPr>
              <a:t>C. Can only handle gigabit speeds compared to</a:t>
            </a:r>
          </a:p>
        </p:txBody>
      </p:sp>
      <p:sp>
        <p:nvSpPr>
          <p:cNvPr id="21" name="TextBox 20"/>
          <p:cNvSpPr txBox="1"/>
          <p:nvPr/>
        </p:nvSpPr>
        <p:spPr>
          <a:xfrm>
            <a:off x="1141182" y="4722000"/>
            <a:ext cx="6383146" cy="369332"/>
          </a:xfrm>
          <a:prstGeom prst="rect">
            <a:avLst/>
          </a:prstGeom>
          <a:noFill/>
        </p:spPr>
        <p:txBody>
          <a:bodyPr wrap="square" rtlCol="0">
            <a:spAutoFit/>
          </a:bodyPr>
          <a:lstStyle/>
          <a:p>
            <a:r>
              <a:rPr lang="en-US" dirty="0">
                <a:solidFill>
                  <a:prstClr val="black"/>
                </a:solidFill>
              </a:rPr>
              <a:t>Your answer would be  D. Is the basic cable compared to</a:t>
            </a:r>
          </a:p>
        </p:txBody>
      </p:sp>
      <p:sp>
        <p:nvSpPr>
          <p:cNvPr id="23" name="TextBox 22"/>
          <p:cNvSpPr txBox="1"/>
          <p:nvPr/>
        </p:nvSpPr>
        <p:spPr>
          <a:xfrm>
            <a:off x="1185182" y="4107773"/>
            <a:ext cx="465314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5182" y="3422997"/>
            <a:ext cx="5206154" cy="369332"/>
          </a:xfrm>
          <a:prstGeom prst="rect">
            <a:avLst/>
          </a:prstGeom>
          <a:noFill/>
        </p:spPr>
        <p:txBody>
          <a:bodyPr wrap="square" rtlCol="0">
            <a:spAutoFit/>
          </a:bodyPr>
          <a:lstStyle/>
          <a:p>
            <a:r>
              <a:rPr lang="en-US" dirty="0">
                <a:solidFill>
                  <a:prstClr val="black"/>
                </a:solidFill>
              </a:rPr>
              <a:t>D. Is the basic cable compared to </a:t>
            </a:r>
          </a:p>
        </p:txBody>
      </p:sp>
      <p:sp>
        <p:nvSpPr>
          <p:cNvPr id="26" name="TextBox 25"/>
          <p:cNvSpPr txBox="1"/>
          <p:nvPr/>
        </p:nvSpPr>
        <p:spPr>
          <a:xfrm>
            <a:off x="5838326" y="4083390"/>
            <a:ext cx="2406081" cy="369332"/>
          </a:xfrm>
          <a:prstGeom prst="rect">
            <a:avLst/>
          </a:prstGeom>
          <a:noFill/>
        </p:spPr>
        <p:txBody>
          <a:bodyPr wrap="square" rtlCol="0">
            <a:spAutoFit/>
          </a:bodyPr>
          <a:lstStyle/>
          <a:p>
            <a:r>
              <a:rPr lang="en-US" dirty="0">
                <a:solidFill>
                  <a:prstClr val="black"/>
                </a:solidFill>
              </a:rPr>
              <a:t>Industry specification</a:t>
            </a:r>
          </a:p>
        </p:txBody>
      </p:sp>
    </p:spTree>
    <p:custDataLst>
      <p:tags r:id="rId1"/>
    </p:custDataLst>
    <p:extLst>
      <p:ext uri="{BB962C8B-B14F-4D97-AF65-F5344CB8AC3E}">
        <p14:creationId xmlns:p14="http://schemas.microsoft.com/office/powerpoint/2010/main" val="274530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332008"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90064" y="2405057"/>
            <a:ext cx="5203713" cy="369332"/>
          </a:xfrm>
          <a:prstGeom prst="rect">
            <a:avLst/>
          </a:prstGeom>
          <a:noFill/>
        </p:spPr>
        <p:txBody>
          <a:bodyPr wrap="square" rtlCol="0">
            <a:spAutoFit/>
          </a:bodyPr>
          <a:lstStyle/>
          <a:p>
            <a:pPr defTabSz="685800"/>
            <a:r>
              <a:rPr lang="en-US" altLang="en-US" dirty="0">
                <a:solidFill>
                  <a:prstClr val="black"/>
                </a:solidFill>
              </a:rPr>
              <a:t>A. Plenum rated low voltage cable</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solidFill>
              <a:schemeClr val="accent5">
                <a:lumMod val="75000"/>
              </a:schemeClr>
            </a:soli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PLFA cable is ____as defined in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NEC 760.</a:t>
              </a:r>
            </a:p>
          </p:txBody>
        </p:sp>
      </p:grpSp>
      <p:sp>
        <p:nvSpPr>
          <p:cNvPr id="2" name="TextBox 1"/>
          <p:cNvSpPr txBox="1"/>
          <p:nvPr/>
        </p:nvSpPr>
        <p:spPr>
          <a:xfrm>
            <a:off x="1187624" y="2764970"/>
            <a:ext cx="4873339" cy="369332"/>
          </a:xfrm>
          <a:prstGeom prst="rect">
            <a:avLst/>
          </a:prstGeom>
          <a:noFill/>
        </p:spPr>
        <p:txBody>
          <a:bodyPr wrap="square" rtlCol="0">
            <a:spAutoFit/>
          </a:bodyPr>
          <a:lstStyle/>
          <a:p>
            <a:r>
              <a:rPr lang="en-US" dirty="0">
                <a:solidFill>
                  <a:prstClr val="black"/>
                </a:solidFill>
              </a:rPr>
              <a:t>B. Power Limited Fire Alarm cable</a:t>
            </a:r>
          </a:p>
        </p:txBody>
      </p:sp>
      <p:sp>
        <p:nvSpPr>
          <p:cNvPr id="20" name="TextBox 19"/>
          <p:cNvSpPr txBox="1"/>
          <p:nvPr/>
        </p:nvSpPr>
        <p:spPr>
          <a:xfrm>
            <a:off x="1190064" y="3179000"/>
            <a:ext cx="5704617" cy="369332"/>
          </a:xfrm>
          <a:prstGeom prst="rect">
            <a:avLst/>
          </a:prstGeom>
          <a:noFill/>
        </p:spPr>
        <p:txBody>
          <a:bodyPr wrap="square" rtlCol="0">
            <a:spAutoFit/>
          </a:bodyPr>
          <a:lstStyle/>
          <a:p>
            <a:r>
              <a:rPr lang="en-US" dirty="0">
                <a:solidFill>
                  <a:prstClr val="black"/>
                </a:solidFill>
              </a:rPr>
              <a:t>C. Preferred Line voltage Fire assembly cable</a:t>
            </a:r>
          </a:p>
        </p:txBody>
      </p:sp>
      <p:sp>
        <p:nvSpPr>
          <p:cNvPr id="21" name="TextBox 20"/>
          <p:cNvSpPr txBox="1"/>
          <p:nvPr/>
        </p:nvSpPr>
        <p:spPr>
          <a:xfrm>
            <a:off x="1143622" y="4850185"/>
            <a:ext cx="6452714" cy="369332"/>
          </a:xfrm>
          <a:prstGeom prst="rect">
            <a:avLst/>
          </a:prstGeom>
          <a:noFill/>
        </p:spPr>
        <p:txBody>
          <a:bodyPr wrap="square" rtlCol="0">
            <a:spAutoFit/>
          </a:bodyPr>
          <a:lstStyle/>
          <a:p>
            <a:r>
              <a:rPr lang="en-US" dirty="0">
                <a:solidFill>
                  <a:prstClr val="black"/>
                </a:solidFill>
              </a:rPr>
              <a:t>Your answer would be  B. Power Limited Fire Alarm Cable</a:t>
            </a:r>
          </a:p>
        </p:txBody>
      </p:sp>
      <p:sp>
        <p:nvSpPr>
          <p:cNvPr id="23" name="TextBox 22"/>
          <p:cNvSpPr txBox="1"/>
          <p:nvPr/>
        </p:nvSpPr>
        <p:spPr>
          <a:xfrm>
            <a:off x="1195970" y="4268715"/>
            <a:ext cx="4864993"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7622" y="3551182"/>
            <a:ext cx="5206154" cy="369332"/>
          </a:xfrm>
          <a:prstGeom prst="rect">
            <a:avLst/>
          </a:prstGeom>
          <a:noFill/>
        </p:spPr>
        <p:txBody>
          <a:bodyPr wrap="square" rtlCol="0">
            <a:spAutoFit/>
          </a:bodyPr>
          <a:lstStyle/>
          <a:p>
            <a:r>
              <a:rPr lang="en-US" dirty="0">
                <a:solidFill>
                  <a:prstClr val="black"/>
                </a:solidFill>
              </a:rPr>
              <a:t>D. Pressurized Line – Frequency adjusted cable</a:t>
            </a:r>
          </a:p>
        </p:txBody>
      </p:sp>
      <p:sp>
        <p:nvSpPr>
          <p:cNvPr id="26" name="TextBox 25"/>
          <p:cNvSpPr txBox="1"/>
          <p:nvPr/>
        </p:nvSpPr>
        <p:spPr>
          <a:xfrm>
            <a:off x="6228184" y="4270230"/>
            <a:ext cx="2107828" cy="369332"/>
          </a:xfrm>
          <a:prstGeom prst="rect">
            <a:avLst/>
          </a:prstGeom>
          <a:noFill/>
        </p:spPr>
        <p:txBody>
          <a:bodyPr wrap="square" rtlCol="0">
            <a:spAutoFit/>
          </a:bodyPr>
          <a:lstStyle/>
          <a:p>
            <a:r>
              <a:rPr lang="en-US" dirty="0">
                <a:solidFill>
                  <a:prstClr val="black"/>
                </a:solidFill>
              </a:rPr>
              <a:t>760, Part III</a:t>
            </a:r>
          </a:p>
        </p:txBody>
      </p:sp>
    </p:spTree>
    <p:custDataLst>
      <p:tags r:id="rId1"/>
    </p:custDataLst>
    <p:extLst>
      <p:ext uri="{BB962C8B-B14F-4D97-AF65-F5344CB8AC3E}">
        <p14:creationId xmlns:p14="http://schemas.microsoft.com/office/powerpoint/2010/main" val="4227074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 grpId="0"/>
      <p:bldP spid="20" grpId="0"/>
      <p:bldP spid="21" grpId="0"/>
      <p:bldP spid="23" grpId="0"/>
      <p:bldP spid="24" grpId="0"/>
      <p:bldP spid="2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899592" y="1783712"/>
            <a:ext cx="7543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6“</a:t>
            </a:r>
          </a:p>
          <a:p>
            <a:pPr lvl="1">
              <a:buFontTx/>
              <a:buAutoNum type="alphaUcPeriod"/>
            </a:pPr>
            <a:r>
              <a:rPr lang="en-US" altLang="en-US" sz="1500" dirty="0">
                <a:latin typeface="+mj-lt"/>
              </a:rPr>
              <a:t>12“</a:t>
            </a:r>
          </a:p>
          <a:p>
            <a:pPr lvl="1">
              <a:buFontTx/>
              <a:buAutoNum type="alphaUcPeriod"/>
            </a:pPr>
            <a:r>
              <a:rPr lang="en-US" altLang="en-US" sz="1500" dirty="0">
                <a:latin typeface="+mj-lt"/>
              </a:rPr>
              <a:t>18“</a:t>
            </a:r>
          </a:p>
          <a:p>
            <a:pPr lvl="1">
              <a:buFontTx/>
              <a:buAutoNum type="alphaUcPeriod"/>
            </a:pPr>
            <a:r>
              <a:rPr lang="en-US" altLang="en-US" sz="1500" dirty="0">
                <a:latin typeface="+mj-lt"/>
              </a:rPr>
              <a:t>24”</a:t>
            </a:r>
          </a:p>
        </p:txBody>
      </p:sp>
      <p:sp>
        <p:nvSpPr>
          <p:cNvPr id="6" name="TextBox 8"/>
          <p:cNvSpPr txBox="1">
            <a:spLocks noChangeArrowheads="1"/>
          </p:cNvSpPr>
          <p:nvPr/>
        </p:nvSpPr>
        <p:spPr bwMode="auto">
          <a:xfrm>
            <a:off x="810720" y="4451434"/>
            <a:ext cx="7721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300.5(A) references Table 300.5, which in Column 4 allows a 20-amp, 120 volt residential branch circuit with GFCI protection to be buried a minimum of 12”.</a:t>
            </a:r>
          </a:p>
        </p:txBody>
      </p:sp>
      <p:sp>
        <p:nvSpPr>
          <p:cNvPr id="3" name="Rounded Rectangle 2"/>
          <p:cNvSpPr/>
          <p:nvPr/>
        </p:nvSpPr>
        <p:spPr>
          <a:xfrm>
            <a:off x="788493" y="215203"/>
            <a:ext cx="8003232" cy="1509074"/>
          </a:xfrm>
          <a:prstGeom prst="roundRect">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B.      </a:t>
            </a:r>
            <a:endParaRPr lang="en-US" altLang="en-US" sz="1500" baseline="30000" dirty="0">
              <a:latin typeface="+mj-lt"/>
            </a:endParaRPr>
          </a:p>
        </p:txBody>
      </p:sp>
      <p:sp>
        <p:nvSpPr>
          <p:cNvPr id="8" name="Rectangle 7"/>
          <p:cNvSpPr>
            <a:spLocks noChangeArrowheads="1"/>
          </p:cNvSpPr>
          <p:nvPr/>
        </p:nvSpPr>
        <p:spPr bwMode="auto">
          <a:xfrm>
            <a:off x="899592" y="3605940"/>
            <a:ext cx="77768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“Underground wiring.” under which find “Minimum cover requirements, 300.5(A).”</a:t>
            </a:r>
          </a:p>
        </p:txBody>
      </p:sp>
      <p:sp>
        <p:nvSpPr>
          <p:cNvPr id="9" name="TextBox 2"/>
          <p:cNvSpPr txBox="1">
            <a:spLocks noChangeArrowheads="1"/>
          </p:cNvSpPr>
          <p:nvPr/>
        </p:nvSpPr>
        <p:spPr bwMode="auto">
          <a:xfrm>
            <a:off x="821645" y="3034588"/>
            <a:ext cx="70627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minimum cover requirements for underground cable</a:t>
            </a:r>
            <a:r>
              <a:rPr lang="en-US" altLang="en-US" sz="1350" dirty="0"/>
              <a:t>.</a:t>
            </a:r>
          </a:p>
        </p:txBody>
      </p:sp>
      <p:sp>
        <p:nvSpPr>
          <p:cNvPr id="4" name="TextBox 3"/>
          <p:cNvSpPr txBox="1"/>
          <p:nvPr/>
        </p:nvSpPr>
        <p:spPr>
          <a:xfrm>
            <a:off x="1619672" y="476672"/>
            <a:ext cx="6624736" cy="923330"/>
          </a:xfrm>
          <a:prstGeom prst="rect">
            <a:avLst/>
          </a:prstGeom>
          <a:noFill/>
        </p:spPr>
        <p:txBody>
          <a:bodyPr wrap="square" rtlCol="0">
            <a:spAutoFit/>
          </a:bodyPr>
          <a:lstStyle/>
          <a:p>
            <a:r>
              <a:rPr lang="en-US" altLang="en-US" dirty="0">
                <a:ln w="0"/>
                <a:effectLst>
                  <a:outerShdw blurRad="38100" dist="19050" dir="2700000" algn="tl" rotWithShape="0">
                    <a:schemeClr val="dk1">
                      <a:alpha val="40000"/>
                    </a:schemeClr>
                  </a:outerShdw>
                </a:effectLst>
              </a:rPr>
              <a:t>What is the minimum cover requirement for 12 AWG Type UF cable </a:t>
            </a:r>
          </a:p>
          <a:p>
            <a:r>
              <a:rPr lang="en-US" altLang="en-US" dirty="0">
                <a:ln w="0"/>
                <a:effectLst>
                  <a:outerShdw blurRad="38100" dist="19050" dir="2700000" algn="tl" rotWithShape="0">
                    <a:schemeClr val="dk1">
                      <a:alpha val="40000"/>
                    </a:schemeClr>
                  </a:outerShdw>
                </a:effectLst>
              </a:rPr>
              <a:t>used for an underground residential branch circuit rated 120 volts</a:t>
            </a:r>
            <a:br>
              <a:rPr lang="en-US" altLang="en-US" dirty="0">
                <a:ln w="0"/>
                <a:effectLst>
                  <a:outerShdw blurRad="38100" dist="19050" dir="2700000" algn="tl" rotWithShape="0">
                    <a:schemeClr val="dk1">
                      <a:alpha val="40000"/>
                    </a:schemeClr>
                  </a:outerShdw>
                </a:effectLst>
              </a:rPr>
            </a:br>
            <a:r>
              <a:rPr lang="en-US" altLang="en-US" dirty="0">
                <a:ln w="0"/>
                <a:effectLst>
                  <a:outerShdw blurRad="38100" dist="19050" dir="2700000" algn="tl" rotWithShape="0">
                    <a:schemeClr val="dk1">
                      <a:alpha val="40000"/>
                    </a:schemeClr>
                  </a:outerShdw>
                </a:effectLst>
              </a:rPr>
              <a:t> and connected to a GFCI circuit breaker?</a:t>
            </a:r>
            <a:endParaRPr lang="en-US" dirty="0"/>
          </a:p>
        </p:txBody>
      </p:sp>
    </p:spTree>
    <p:custDataLst>
      <p:tags r:id="rId1"/>
    </p:custDataLst>
    <p:extLst>
      <p:ext uri="{BB962C8B-B14F-4D97-AF65-F5344CB8AC3E}">
        <p14:creationId xmlns:p14="http://schemas.microsoft.com/office/powerpoint/2010/main" val="4240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2386" y="116632"/>
            <a:ext cx="8162102" cy="153408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p:cNvSpPr>
            <a:spLocks noGrp="1"/>
          </p:cNvSpPr>
          <p:nvPr>
            <p:ph type="title"/>
          </p:nvPr>
        </p:nvSpPr>
        <p:spPr>
          <a:xfrm>
            <a:off x="802386" y="278341"/>
            <a:ext cx="8229600" cy="1143000"/>
          </a:xfrm>
        </p:spPr>
        <p:txBody>
          <a:bodyPr>
            <a:normAutofit/>
          </a:bodyPr>
          <a:lstStyle/>
          <a:p>
            <a:r>
              <a:rPr lang="en-US" altLang="en-US" sz="1800" dirty="0"/>
              <a:t>Under general conditions conductors installed in raceways shall be stranded if larger than what size?</a:t>
            </a:r>
          </a:p>
        </p:txBody>
      </p:sp>
      <p:sp>
        <p:nvSpPr>
          <p:cNvPr id="5" name="Content Placeholder 4"/>
          <p:cNvSpPr txBox="1">
            <a:spLocks noGrp="1" noChangeArrowheads="1"/>
          </p:cNvSpPr>
          <p:nvPr>
            <p:ph idx="1"/>
          </p:nvPr>
        </p:nvSpPr>
        <p:spPr bwMode="auto">
          <a:xfrm>
            <a:off x="802386" y="1682505"/>
            <a:ext cx="7543800"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12 AWG</a:t>
            </a:r>
          </a:p>
          <a:p>
            <a:pPr lvl="1">
              <a:buFontTx/>
              <a:buAutoNum type="alphaUcPeriod"/>
            </a:pPr>
            <a:r>
              <a:rPr lang="en-US" altLang="en-US" sz="1500" dirty="0">
                <a:latin typeface="+mj-lt"/>
              </a:rPr>
              <a:t>10 AWG</a:t>
            </a:r>
          </a:p>
          <a:p>
            <a:pPr lvl="1">
              <a:buFontTx/>
              <a:buAutoNum type="alphaUcPeriod"/>
            </a:pPr>
            <a:r>
              <a:rPr lang="en-US" altLang="en-US" sz="1500" dirty="0">
                <a:latin typeface="+mj-lt"/>
              </a:rPr>
              <a:t>8 AWG</a:t>
            </a:r>
          </a:p>
          <a:p>
            <a:pPr lvl="1">
              <a:buFontTx/>
              <a:buAutoNum type="alphaUcPeriod"/>
            </a:pPr>
            <a:r>
              <a:rPr lang="en-US" altLang="en-US" sz="1500" dirty="0">
                <a:latin typeface="+mj-lt"/>
              </a:rPr>
              <a:t>6 AWG</a:t>
            </a:r>
          </a:p>
          <a:p>
            <a:pPr lvl="1">
              <a:buFontTx/>
              <a:buAutoNum type="alphaUcPeriod"/>
            </a:pPr>
            <a:endParaRPr lang="en-US" altLang="en-US" dirty="0"/>
          </a:p>
        </p:txBody>
      </p:sp>
      <p:sp>
        <p:nvSpPr>
          <p:cNvPr id="6" name="TextBox 8"/>
          <p:cNvSpPr txBox="1">
            <a:spLocks noChangeArrowheads="1"/>
          </p:cNvSpPr>
          <p:nvPr/>
        </p:nvSpPr>
        <p:spPr bwMode="auto">
          <a:xfrm>
            <a:off x="810720" y="4451434"/>
            <a:ext cx="65695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310.106(C) provides that when installed in raceways, conductors of size 8 AWG and larger shall be stranded.</a:t>
            </a:r>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B.      Did you read the Question?</a:t>
            </a:r>
          </a:p>
        </p:txBody>
      </p:sp>
      <p:sp>
        <p:nvSpPr>
          <p:cNvPr id="8" name="Rectangle 7"/>
          <p:cNvSpPr>
            <a:spLocks noChangeArrowheads="1"/>
          </p:cNvSpPr>
          <p:nvPr/>
        </p:nvSpPr>
        <p:spPr bwMode="auto">
          <a:xfrm>
            <a:off x="802386" y="3865646"/>
            <a:ext cx="5086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“Conductors.” under which find “Stranded, 310.106(C).”</a:t>
            </a:r>
          </a:p>
        </p:txBody>
      </p:sp>
      <p:sp>
        <p:nvSpPr>
          <p:cNvPr id="9" name="TextBox 2"/>
          <p:cNvSpPr txBox="1">
            <a:spLocks noChangeArrowheads="1"/>
          </p:cNvSpPr>
          <p:nvPr/>
        </p:nvSpPr>
        <p:spPr bwMode="auto">
          <a:xfrm>
            <a:off x="810720" y="3119735"/>
            <a:ext cx="63841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stranded conductors installed in raceways.</a:t>
            </a:r>
          </a:p>
        </p:txBody>
      </p:sp>
    </p:spTree>
    <p:custDataLst>
      <p:tags r:id="rId1"/>
    </p:custDataLst>
    <p:extLst>
      <p:ext uri="{BB962C8B-B14F-4D97-AF65-F5344CB8AC3E}">
        <p14:creationId xmlns:p14="http://schemas.microsoft.com/office/powerpoint/2010/main" val="319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altLang="en-US" sz="1800" dirty="0"/>
              <a:t>What is the minimum size copper equipment grounding conductor required for grounding a water heater connected to a circuit protected by a 40-amp overcurrent device?</a:t>
            </a:r>
          </a:p>
        </p:txBody>
      </p:sp>
      <p:sp>
        <p:nvSpPr>
          <p:cNvPr id="5" name="Content Placeholder 4"/>
          <p:cNvSpPr txBox="1">
            <a:spLocks noGrp="1" noChangeArrowheads="1"/>
          </p:cNvSpPr>
          <p:nvPr>
            <p:ph idx="1"/>
          </p:nvPr>
        </p:nvSpPr>
        <p:spPr bwMode="auto">
          <a:xfrm>
            <a:off x="808339" y="2187029"/>
            <a:ext cx="7543800"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14 AWG</a:t>
            </a:r>
          </a:p>
          <a:p>
            <a:pPr lvl="1">
              <a:buFontTx/>
              <a:buAutoNum type="alphaUcPeriod"/>
            </a:pPr>
            <a:r>
              <a:rPr lang="en-US" altLang="en-US" sz="1500" dirty="0">
                <a:latin typeface="+mj-lt"/>
              </a:rPr>
              <a:t>12 AWG</a:t>
            </a:r>
          </a:p>
          <a:p>
            <a:pPr lvl="1">
              <a:buFontTx/>
              <a:buAutoNum type="alphaUcPeriod"/>
            </a:pPr>
            <a:r>
              <a:rPr lang="en-US" altLang="en-US" sz="1500" dirty="0">
                <a:latin typeface="+mj-lt"/>
              </a:rPr>
              <a:t>10 AWG</a:t>
            </a:r>
          </a:p>
          <a:p>
            <a:pPr lvl="1">
              <a:buFontTx/>
              <a:buAutoNum type="alphaUcPeriod"/>
            </a:pPr>
            <a:r>
              <a:rPr lang="en-US" altLang="en-US" sz="1500" dirty="0">
                <a:latin typeface="+mj-lt"/>
              </a:rPr>
              <a:t>8 AWG</a:t>
            </a:r>
          </a:p>
          <a:p>
            <a:pPr lvl="1">
              <a:buFontTx/>
              <a:buAutoNum type="alphaUcPeriod"/>
            </a:pPr>
            <a:endParaRPr lang="en-US" altLang="en-US" dirty="0"/>
          </a:p>
        </p:txBody>
      </p:sp>
      <p:sp>
        <p:nvSpPr>
          <p:cNvPr id="6" name="TextBox 8"/>
          <p:cNvSpPr txBox="1">
            <a:spLocks noChangeArrowheads="1"/>
          </p:cNvSpPr>
          <p:nvPr/>
        </p:nvSpPr>
        <p:spPr bwMode="auto">
          <a:xfrm>
            <a:off x="810720" y="4451435"/>
            <a:ext cx="753546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250.122 refers to Table 250.122, which shows a minimum 10 AWG copper equipment grounding conductor for overcurrent devices rated more than 20 amperes and not more than 60 amperes.</a:t>
            </a:r>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C. </a:t>
            </a:r>
          </a:p>
        </p:txBody>
      </p:sp>
      <p:sp>
        <p:nvSpPr>
          <p:cNvPr id="8" name="Rectangle 7"/>
          <p:cNvSpPr>
            <a:spLocks noChangeArrowheads="1"/>
          </p:cNvSpPr>
          <p:nvPr/>
        </p:nvSpPr>
        <p:spPr bwMode="auto">
          <a:xfrm>
            <a:off x="802387" y="3865646"/>
            <a:ext cx="75437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“Equipment grounding conductors,” under which find “Sizing, 250.122, 250.190(C)(3).”</a:t>
            </a:r>
          </a:p>
        </p:txBody>
      </p:sp>
      <p:sp>
        <p:nvSpPr>
          <p:cNvPr id="9" name="TextBox 2"/>
          <p:cNvSpPr txBox="1">
            <a:spLocks noChangeArrowheads="1"/>
          </p:cNvSpPr>
          <p:nvPr/>
        </p:nvSpPr>
        <p:spPr bwMode="auto">
          <a:xfrm>
            <a:off x="825010" y="3523937"/>
            <a:ext cx="63841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the sizing of equipment grounding conductors.</a:t>
            </a:r>
          </a:p>
        </p:txBody>
      </p:sp>
    </p:spTree>
    <p:custDataLst>
      <p:tags r:id="rId1"/>
    </p:custDataLst>
    <p:extLst>
      <p:ext uri="{BB962C8B-B14F-4D97-AF65-F5344CB8AC3E}">
        <p14:creationId xmlns:p14="http://schemas.microsoft.com/office/powerpoint/2010/main" val="9909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31284" y="2284233"/>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24466" y="404925"/>
            <a:ext cx="7629539" cy="109258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wireway contains unspliced conductors with a total cross sectional area of 16.00 sq. in. What is the minimum allowable size of this wireway?</a:t>
              </a:r>
            </a:p>
          </p:txBody>
        </p:sp>
      </p:grpSp>
      <p:sp>
        <p:nvSpPr>
          <p:cNvPr id="4" name="TextBox 3"/>
          <p:cNvSpPr txBox="1"/>
          <p:nvPr/>
        </p:nvSpPr>
        <p:spPr>
          <a:xfrm>
            <a:off x="1785396" y="2406122"/>
            <a:ext cx="1274435" cy="369332"/>
          </a:xfrm>
          <a:prstGeom prst="rect">
            <a:avLst/>
          </a:prstGeom>
          <a:noFill/>
        </p:spPr>
        <p:txBody>
          <a:bodyPr wrap="square" rtlCol="0">
            <a:spAutoFit/>
          </a:bodyPr>
          <a:lstStyle/>
          <a:p>
            <a:pPr defTabSz="685800"/>
            <a:r>
              <a:rPr lang="en-US" altLang="en-US" dirty="0">
                <a:solidFill>
                  <a:prstClr val="black"/>
                </a:solidFill>
              </a:rPr>
              <a:t>A.  6X6</a:t>
            </a:r>
          </a:p>
        </p:txBody>
      </p:sp>
      <p:sp>
        <p:nvSpPr>
          <p:cNvPr id="2" name="TextBox 1"/>
          <p:cNvSpPr txBox="1"/>
          <p:nvPr/>
        </p:nvSpPr>
        <p:spPr>
          <a:xfrm>
            <a:off x="3181775" y="2401856"/>
            <a:ext cx="1122227" cy="369332"/>
          </a:xfrm>
          <a:prstGeom prst="rect">
            <a:avLst/>
          </a:prstGeom>
          <a:noFill/>
        </p:spPr>
        <p:txBody>
          <a:bodyPr wrap="square" rtlCol="0">
            <a:spAutoFit/>
          </a:bodyPr>
          <a:lstStyle/>
          <a:p>
            <a:r>
              <a:rPr lang="en-US" dirty="0">
                <a:solidFill>
                  <a:prstClr val="black"/>
                </a:solidFill>
              </a:rPr>
              <a:t>B. 8X8</a:t>
            </a:r>
          </a:p>
        </p:txBody>
      </p:sp>
      <p:sp>
        <p:nvSpPr>
          <p:cNvPr id="20" name="TextBox 19"/>
          <p:cNvSpPr txBox="1"/>
          <p:nvPr/>
        </p:nvSpPr>
        <p:spPr>
          <a:xfrm>
            <a:off x="4639236" y="2401857"/>
            <a:ext cx="1055648" cy="369332"/>
          </a:xfrm>
          <a:prstGeom prst="rect">
            <a:avLst/>
          </a:prstGeom>
          <a:noFill/>
        </p:spPr>
        <p:txBody>
          <a:bodyPr wrap="square" rtlCol="0">
            <a:spAutoFit/>
          </a:bodyPr>
          <a:lstStyle/>
          <a:p>
            <a:r>
              <a:rPr lang="en-US" dirty="0">
                <a:solidFill>
                  <a:prstClr val="black"/>
                </a:solidFill>
              </a:rPr>
              <a:t>C. 9X9</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C. 9X9</a:t>
            </a:r>
          </a:p>
        </p:txBody>
      </p:sp>
      <p:sp>
        <p:nvSpPr>
          <p:cNvPr id="23" name="TextBox 22"/>
          <p:cNvSpPr txBox="1"/>
          <p:nvPr/>
        </p:nvSpPr>
        <p:spPr>
          <a:xfrm>
            <a:off x="1655639" y="3358404"/>
            <a:ext cx="47885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6181473" y="2401857"/>
            <a:ext cx="1415356" cy="369332"/>
          </a:xfrm>
          <a:prstGeom prst="rect">
            <a:avLst/>
          </a:prstGeom>
          <a:noFill/>
        </p:spPr>
        <p:txBody>
          <a:bodyPr wrap="square" rtlCol="0">
            <a:spAutoFit/>
          </a:bodyPr>
          <a:lstStyle/>
          <a:p>
            <a:r>
              <a:rPr lang="en-US" dirty="0">
                <a:solidFill>
                  <a:prstClr val="black"/>
                </a:solidFill>
              </a:rPr>
              <a:t>D. 4X4</a:t>
            </a:r>
          </a:p>
        </p:txBody>
      </p:sp>
      <p:sp>
        <p:nvSpPr>
          <p:cNvPr id="25" name="TextBox 24"/>
          <p:cNvSpPr txBox="1"/>
          <p:nvPr/>
        </p:nvSpPr>
        <p:spPr>
          <a:xfrm>
            <a:off x="1655639" y="3832775"/>
            <a:ext cx="7686267" cy="646331"/>
          </a:xfrm>
          <a:prstGeom prst="rect">
            <a:avLst/>
          </a:prstGeom>
          <a:noFill/>
        </p:spPr>
        <p:txBody>
          <a:bodyPr wrap="square" rtlCol="0">
            <a:spAutoFit/>
          </a:bodyPr>
          <a:lstStyle/>
          <a:p>
            <a:r>
              <a:rPr lang="en-US" dirty="0">
                <a:solidFill>
                  <a:prstClr val="black"/>
                </a:solidFill>
              </a:rPr>
              <a:t>Calculations:	16.00 sq. in. X 5 = 80 sq. in.</a:t>
            </a:r>
          </a:p>
          <a:p>
            <a:r>
              <a:rPr lang="en-US" dirty="0">
                <a:solidFill>
                  <a:prstClr val="black"/>
                </a:solidFill>
              </a:rPr>
              <a:t>		square root of 80 = 8.94 or 9</a:t>
            </a:r>
          </a:p>
        </p:txBody>
      </p:sp>
      <p:sp>
        <p:nvSpPr>
          <p:cNvPr id="26" name="TextBox 25"/>
          <p:cNvSpPr txBox="1"/>
          <p:nvPr/>
        </p:nvSpPr>
        <p:spPr>
          <a:xfrm>
            <a:off x="6248818" y="3358403"/>
            <a:ext cx="968893" cy="369332"/>
          </a:xfrm>
          <a:prstGeom prst="rect">
            <a:avLst/>
          </a:prstGeom>
          <a:noFill/>
        </p:spPr>
        <p:txBody>
          <a:bodyPr wrap="square" rtlCol="0">
            <a:spAutoFit/>
          </a:bodyPr>
          <a:lstStyle/>
          <a:p>
            <a:r>
              <a:rPr lang="en-US" dirty="0">
                <a:solidFill>
                  <a:prstClr val="black"/>
                </a:solidFill>
              </a:rPr>
              <a:t>376.22</a:t>
            </a:r>
          </a:p>
        </p:txBody>
      </p:sp>
    </p:spTree>
    <p:custDataLst>
      <p:tags r:id="rId1"/>
    </p:custDataLst>
    <p:extLst>
      <p:ext uri="{BB962C8B-B14F-4D97-AF65-F5344CB8AC3E}">
        <p14:creationId xmlns:p14="http://schemas.microsoft.com/office/powerpoint/2010/main" val="282157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5" grpId="0"/>
      <p:bldP spid="2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6" y="2406122"/>
            <a:ext cx="4298771" cy="369332"/>
          </a:xfrm>
          <a:prstGeom prst="rect">
            <a:avLst/>
          </a:prstGeom>
          <a:noFill/>
        </p:spPr>
        <p:txBody>
          <a:bodyPr wrap="square" rtlCol="0">
            <a:spAutoFit/>
          </a:bodyPr>
          <a:lstStyle/>
          <a:p>
            <a:pPr defTabSz="685800"/>
            <a:r>
              <a:rPr lang="en-US" altLang="en-US" dirty="0">
                <a:solidFill>
                  <a:prstClr val="black"/>
                </a:solidFill>
              </a:rPr>
              <a:t>A.  Grounded conductor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 three and four way switches, the wiring of these switches must be done so that the switching is done in which conductor?</a:t>
              </a:r>
            </a:p>
          </p:txBody>
        </p:sp>
      </p:grpSp>
      <p:sp>
        <p:nvSpPr>
          <p:cNvPr id="2" name="TextBox 1"/>
          <p:cNvSpPr txBox="1"/>
          <p:nvPr/>
        </p:nvSpPr>
        <p:spPr>
          <a:xfrm>
            <a:off x="1782957" y="2766035"/>
            <a:ext cx="4550609" cy="369332"/>
          </a:xfrm>
          <a:prstGeom prst="rect">
            <a:avLst/>
          </a:prstGeom>
          <a:noFill/>
        </p:spPr>
        <p:txBody>
          <a:bodyPr wrap="square" rtlCol="0">
            <a:spAutoFit/>
          </a:bodyPr>
          <a:lstStyle/>
          <a:p>
            <a:r>
              <a:rPr lang="en-US" dirty="0">
                <a:solidFill>
                  <a:prstClr val="black"/>
                </a:solidFill>
              </a:rPr>
              <a:t>B. Ungrounded conductor</a:t>
            </a:r>
          </a:p>
        </p:txBody>
      </p:sp>
      <p:sp>
        <p:nvSpPr>
          <p:cNvPr id="20" name="TextBox 19"/>
          <p:cNvSpPr txBox="1"/>
          <p:nvPr/>
        </p:nvSpPr>
        <p:spPr>
          <a:xfrm>
            <a:off x="1785397" y="3180065"/>
            <a:ext cx="5090859" cy="369332"/>
          </a:xfrm>
          <a:prstGeom prst="rect">
            <a:avLst/>
          </a:prstGeom>
          <a:noFill/>
        </p:spPr>
        <p:txBody>
          <a:bodyPr wrap="square" rtlCol="0">
            <a:spAutoFit/>
          </a:bodyPr>
          <a:lstStyle/>
          <a:p>
            <a:r>
              <a:rPr lang="en-US" dirty="0">
                <a:solidFill>
                  <a:prstClr val="black"/>
                </a:solidFill>
              </a:rPr>
              <a:t>C. Grounding conductor</a:t>
            </a:r>
          </a:p>
        </p:txBody>
      </p:sp>
      <p:sp>
        <p:nvSpPr>
          <p:cNvPr id="21" name="TextBox 20"/>
          <p:cNvSpPr txBox="1"/>
          <p:nvPr/>
        </p:nvSpPr>
        <p:spPr>
          <a:xfrm>
            <a:off x="1782957" y="4752437"/>
            <a:ext cx="5488541" cy="369332"/>
          </a:xfrm>
          <a:prstGeom prst="rect">
            <a:avLst/>
          </a:prstGeom>
          <a:noFill/>
        </p:spPr>
        <p:txBody>
          <a:bodyPr wrap="square" rtlCol="0">
            <a:spAutoFit/>
          </a:bodyPr>
          <a:lstStyle/>
          <a:p>
            <a:r>
              <a:rPr lang="en-US" dirty="0">
                <a:solidFill>
                  <a:prstClr val="black"/>
                </a:solidFill>
              </a:rPr>
              <a:t>Your answer would be B. Ungrounded conductor</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7" y="3552246"/>
            <a:ext cx="5093299" cy="369332"/>
          </a:xfrm>
          <a:prstGeom prst="rect">
            <a:avLst/>
          </a:prstGeom>
          <a:noFill/>
        </p:spPr>
        <p:txBody>
          <a:bodyPr wrap="square" rtlCol="0">
            <a:spAutoFit/>
          </a:bodyPr>
          <a:lstStyle/>
          <a:p>
            <a:r>
              <a:rPr lang="en-US" dirty="0">
                <a:solidFill>
                  <a:prstClr val="black"/>
                </a:solidFill>
              </a:rPr>
              <a:t>D. Grounded or Ungrounded conductor</a:t>
            </a:r>
          </a:p>
        </p:txBody>
      </p:sp>
      <p:sp>
        <p:nvSpPr>
          <p:cNvPr id="26" name="TextBox 25"/>
          <p:cNvSpPr txBox="1"/>
          <p:nvPr/>
        </p:nvSpPr>
        <p:spPr>
          <a:xfrm>
            <a:off x="6192111" y="4250431"/>
            <a:ext cx="1341905" cy="369332"/>
          </a:xfrm>
          <a:prstGeom prst="rect">
            <a:avLst/>
          </a:prstGeom>
          <a:noFill/>
        </p:spPr>
        <p:txBody>
          <a:bodyPr wrap="square" rtlCol="0">
            <a:spAutoFit/>
          </a:bodyPr>
          <a:lstStyle/>
          <a:p>
            <a:r>
              <a:rPr lang="en-US" dirty="0">
                <a:solidFill>
                  <a:prstClr val="black"/>
                </a:solidFill>
              </a:rPr>
              <a:t>404.2(A)</a:t>
            </a:r>
          </a:p>
        </p:txBody>
      </p:sp>
    </p:spTree>
    <p:custDataLst>
      <p:tags r:id="rId1"/>
    </p:custDataLst>
    <p:extLst>
      <p:ext uri="{BB962C8B-B14F-4D97-AF65-F5344CB8AC3E}">
        <p14:creationId xmlns:p14="http://schemas.microsoft.com/office/powerpoint/2010/main" val="723668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6" y="2406122"/>
            <a:ext cx="4298771" cy="646331"/>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Ground</a:t>
            </a:r>
          </a:p>
          <a:p>
            <a:pPr marL="342900" indent="-342900" defTabSz="685800">
              <a:buAutoNum type="alphaUcPeriod"/>
            </a:pPr>
            <a:endParaRPr lang="en-US" altLang="en-US" dirty="0">
              <a:solidFill>
                <a:prstClr val="black"/>
              </a:solidFill>
            </a:endParaRP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ground –fault current path is an electrically conductive path from the point of a ground fault through normally noncurrent carrying conductors, equipment, or the earth to the _______.</a:t>
              </a:r>
            </a:p>
          </p:txBody>
        </p:sp>
      </p:grpSp>
      <p:sp>
        <p:nvSpPr>
          <p:cNvPr id="2" name="TextBox 1"/>
          <p:cNvSpPr txBox="1"/>
          <p:nvPr/>
        </p:nvSpPr>
        <p:spPr>
          <a:xfrm>
            <a:off x="1782957" y="2766035"/>
            <a:ext cx="4550609" cy="369332"/>
          </a:xfrm>
          <a:prstGeom prst="rect">
            <a:avLst/>
          </a:prstGeom>
          <a:noFill/>
        </p:spPr>
        <p:txBody>
          <a:bodyPr wrap="square" rtlCol="0">
            <a:spAutoFit/>
          </a:bodyPr>
          <a:lstStyle/>
          <a:p>
            <a:r>
              <a:rPr lang="en-US" dirty="0">
                <a:solidFill>
                  <a:prstClr val="black"/>
                </a:solidFill>
              </a:rPr>
              <a:t>B. Earth </a:t>
            </a:r>
          </a:p>
        </p:txBody>
      </p:sp>
      <p:sp>
        <p:nvSpPr>
          <p:cNvPr id="20" name="TextBox 19"/>
          <p:cNvSpPr txBox="1"/>
          <p:nvPr/>
        </p:nvSpPr>
        <p:spPr>
          <a:xfrm>
            <a:off x="1785397" y="3150077"/>
            <a:ext cx="5090859" cy="369332"/>
          </a:xfrm>
          <a:prstGeom prst="rect">
            <a:avLst/>
          </a:prstGeom>
          <a:noFill/>
        </p:spPr>
        <p:txBody>
          <a:bodyPr wrap="square" rtlCol="0">
            <a:spAutoFit/>
          </a:bodyPr>
          <a:lstStyle/>
          <a:p>
            <a:r>
              <a:rPr lang="en-US" dirty="0">
                <a:solidFill>
                  <a:prstClr val="black"/>
                </a:solidFill>
              </a:rPr>
              <a:t>C. Electrical supply source</a:t>
            </a:r>
          </a:p>
        </p:txBody>
      </p:sp>
      <p:sp>
        <p:nvSpPr>
          <p:cNvPr id="21" name="TextBox 20"/>
          <p:cNvSpPr txBox="1"/>
          <p:nvPr/>
        </p:nvSpPr>
        <p:spPr>
          <a:xfrm>
            <a:off x="1782957" y="4752437"/>
            <a:ext cx="5488541" cy="369332"/>
          </a:xfrm>
          <a:prstGeom prst="rect">
            <a:avLst/>
          </a:prstGeom>
          <a:noFill/>
        </p:spPr>
        <p:txBody>
          <a:bodyPr wrap="square" rtlCol="0">
            <a:spAutoFit/>
          </a:bodyPr>
          <a:lstStyle/>
          <a:p>
            <a:r>
              <a:rPr lang="en-US" dirty="0">
                <a:solidFill>
                  <a:prstClr val="black"/>
                </a:solidFill>
              </a:rPr>
              <a:t>Your answer would be C.</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7" y="3552246"/>
            <a:ext cx="5093299" cy="369332"/>
          </a:xfrm>
          <a:prstGeom prst="rect">
            <a:avLst/>
          </a:prstGeom>
          <a:noFill/>
        </p:spPr>
        <p:txBody>
          <a:bodyPr wrap="square" rtlCol="0">
            <a:spAutoFit/>
          </a:bodyPr>
          <a:lstStyle/>
          <a:p>
            <a:r>
              <a:rPr lang="en-US" dirty="0">
                <a:solidFill>
                  <a:prstClr val="black"/>
                </a:solidFill>
              </a:rPr>
              <a:t>D. None of these</a:t>
            </a:r>
          </a:p>
        </p:txBody>
      </p:sp>
      <p:sp>
        <p:nvSpPr>
          <p:cNvPr id="26" name="TextBox 25"/>
          <p:cNvSpPr txBox="1"/>
          <p:nvPr/>
        </p:nvSpPr>
        <p:spPr>
          <a:xfrm>
            <a:off x="6192111" y="4250431"/>
            <a:ext cx="1341905" cy="369332"/>
          </a:xfrm>
          <a:prstGeom prst="rect">
            <a:avLst/>
          </a:prstGeom>
          <a:noFill/>
        </p:spPr>
        <p:txBody>
          <a:bodyPr wrap="square" rtlCol="0">
            <a:spAutoFit/>
          </a:bodyPr>
          <a:lstStyle/>
          <a:p>
            <a:r>
              <a:rPr lang="en-US" dirty="0">
                <a:solidFill>
                  <a:prstClr val="black"/>
                </a:solidFill>
              </a:rPr>
              <a:t>100</a:t>
            </a:r>
          </a:p>
        </p:txBody>
      </p:sp>
    </p:spTree>
    <p:custDataLst>
      <p:tags r:id="rId1"/>
    </p:custDataLst>
    <p:extLst>
      <p:ext uri="{BB962C8B-B14F-4D97-AF65-F5344CB8AC3E}">
        <p14:creationId xmlns:p14="http://schemas.microsoft.com/office/powerpoint/2010/main" val="873681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4499" t="5123" r="8367" b="7155"/>
          <a:stretch/>
        </p:blipFill>
        <p:spPr>
          <a:xfrm rot="5400000">
            <a:off x="1536005" y="2797220"/>
            <a:ext cx="1597067" cy="1362207"/>
          </a:xfrm>
          <a:prstGeom prst="rect">
            <a:avLst/>
          </a:prstGeom>
        </p:spPr>
      </p:pic>
      <p:sp>
        <p:nvSpPr>
          <p:cNvPr id="8" name="Pentagon 7"/>
          <p:cNvSpPr/>
          <p:nvPr/>
        </p:nvSpPr>
        <p:spPr>
          <a:xfrm flipH="1">
            <a:off x="3657600" y="19431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1 - General</a:t>
            </a:r>
          </a:p>
        </p:txBody>
      </p:sp>
      <p:sp>
        <p:nvSpPr>
          <p:cNvPr id="14" name="Pentagon 13"/>
          <p:cNvSpPr/>
          <p:nvPr/>
        </p:nvSpPr>
        <p:spPr>
          <a:xfrm flipH="1">
            <a:off x="3657601" y="2743200"/>
            <a:ext cx="3943352"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2 – Wiring and Protection</a:t>
            </a:r>
          </a:p>
        </p:txBody>
      </p:sp>
      <p:sp>
        <p:nvSpPr>
          <p:cNvPr id="25" name="Pentagon 24"/>
          <p:cNvSpPr/>
          <p:nvPr/>
        </p:nvSpPr>
        <p:spPr>
          <a:xfrm flipH="1">
            <a:off x="3657600" y="35433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3 – </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Wiring Methods and Materials</a:t>
            </a:r>
          </a:p>
        </p:txBody>
      </p:sp>
      <p:sp>
        <p:nvSpPr>
          <p:cNvPr id="31" name="Pentagon 30"/>
          <p:cNvSpPr/>
          <p:nvPr/>
        </p:nvSpPr>
        <p:spPr>
          <a:xfrm flipH="1">
            <a:off x="3657600" y="43434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4 – </a:t>
            </a:r>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Equipment for General Use</a:t>
            </a:r>
          </a:p>
        </p:txBody>
      </p:sp>
      <p:sp>
        <p:nvSpPr>
          <p:cNvPr id="46" name="Pentagon 45"/>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899592" y="5482944"/>
            <a:ext cx="7704856" cy="11173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Chapters 1 through 4 generally apply to all applications</a:t>
            </a:r>
          </a:p>
        </p:txBody>
      </p:sp>
    </p:spTree>
    <p:custDataLst>
      <p:tags r:id="rId1"/>
    </p:custDataLst>
    <p:extLst>
      <p:ext uri="{BB962C8B-B14F-4D97-AF65-F5344CB8AC3E}">
        <p14:creationId xmlns:p14="http://schemas.microsoft.com/office/powerpoint/2010/main" val="2764602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ppt_x"/>
                                          </p:val>
                                        </p:tav>
                                        <p:tav tm="100000">
                                          <p:val>
                                            <p:strVal val="#ppt_x"/>
                                          </p:val>
                                        </p:tav>
                                      </p:tavLst>
                                    </p:anim>
                                    <p:anim calcmode="lin" valueType="num">
                                      <p:cBhvr additive="base">
                                        <p:cTn id="3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5" grpId="0" animBg="1"/>
      <p:bldP spid="31" grpId="0" animBg="1"/>
      <p:bldP spid="5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A four story commercial building</a:t>
            </a:r>
          </a:p>
        </p:txBody>
      </p:sp>
      <p:grpSp>
        <p:nvGrpSpPr>
          <p:cNvPr id="11" name="Group 10"/>
          <p:cNvGrpSpPr/>
          <p:nvPr/>
        </p:nvGrpSpPr>
        <p:grpSpPr>
          <a:xfrm>
            <a:off x="467544" y="476672"/>
            <a:ext cx="8136904"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NM shall be permitted to be used as a  wiring method in which of the following   installations?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Embedded in poured concrete</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Service entrance conductors in dwellings</a:t>
            </a:r>
          </a:p>
        </p:txBody>
      </p:sp>
      <p:sp>
        <p:nvSpPr>
          <p:cNvPr id="21" name="TextBox 20"/>
          <p:cNvSpPr txBox="1"/>
          <p:nvPr/>
        </p:nvSpPr>
        <p:spPr>
          <a:xfrm>
            <a:off x="1751321" y="4750379"/>
            <a:ext cx="5569349" cy="646331"/>
          </a:xfrm>
          <a:prstGeom prst="rect">
            <a:avLst/>
          </a:prstGeom>
          <a:noFill/>
        </p:spPr>
        <p:txBody>
          <a:bodyPr wrap="square" rtlCol="0">
            <a:spAutoFit/>
          </a:bodyPr>
          <a:lstStyle/>
          <a:p>
            <a:r>
              <a:rPr lang="en-US" dirty="0">
                <a:solidFill>
                  <a:prstClr val="black"/>
                </a:solidFill>
              </a:rPr>
              <a:t>Your answer would be A. A four story commercial building</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Concealed work in damp or corrosive locations</a:t>
            </a:r>
          </a:p>
        </p:txBody>
      </p:sp>
      <p:sp>
        <p:nvSpPr>
          <p:cNvPr id="26" name="TextBox 25"/>
          <p:cNvSpPr txBox="1"/>
          <p:nvPr/>
        </p:nvSpPr>
        <p:spPr>
          <a:xfrm>
            <a:off x="6192111" y="4250430"/>
            <a:ext cx="968893" cy="369332"/>
          </a:xfrm>
          <a:prstGeom prst="rect">
            <a:avLst/>
          </a:prstGeom>
          <a:noFill/>
        </p:spPr>
        <p:txBody>
          <a:bodyPr wrap="square" rtlCol="0">
            <a:spAutoFit/>
          </a:bodyPr>
          <a:lstStyle/>
          <a:p>
            <a:r>
              <a:rPr lang="en-US" dirty="0">
                <a:solidFill>
                  <a:prstClr val="black"/>
                </a:solidFill>
              </a:rPr>
              <a:t>334.10</a:t>
            </a:r>
          </a:p>
        </p:txBody>
      </p:sp>
    </p:spTree>
    <p:custDataLst>
      <p:tags r:id="rId1"/>
    </p:custDataLst>
    <p:extLst>
      <p:ext uri="{BB962C8B-B14F-4D97-AF65-F5344CB8AC3E}">
        <p14:creationId xmlns:p14="http://schemas.microsoft.com/office/powerpoint/2010/main" val="1360653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12</a:t>
            </a:r>
          </a:p>
        </p:txBody>
      </p:sp>
      <p:grpSp>
        <p:nvGrpSpPr>
          <p:cNvPr id="11" name="Group 10"/>
          <p:cNvGrpSpPr/>
          <p:nvPr/>
        </p:nvGrpSpPr>
        <p:grpSpPr>
          <a:xfrm>
            <a:off x="467544" y="476672"/>
            <a:ext cx="8136904"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 straight pulls, the length of a pull box shall not be less than ______times the outside diameter,</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over the sheath, of the largest shielded or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lead-covered conductor or cable entering the box on systems over 1,000V.</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16</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24</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D.</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48</a:t>
            </a:r>
          </a:p>
        </p:txBody>
      </p:sp>
      <p:sp>
        <p:nvSpPr>
          <p:cNvPr id="26" name="TextBox 25"/>
          <p:cNvSpPr txBox="1"/>
          <p:nvPr/>
        </p:nvSpPr>
        <p:spPr>
          <a:xfrm>
            <a:off x="6192111" y="4250430"/>
            <a:ext cx="1350422" cy="369332"/>
          </a:xfrm>
          <a:prstGeom prst="rect">
            <a:avLst/>
          </a:prstGeom>
          <a:noFill/>
        </p:spPr>
        <p:txBody>
          <a:bodyPr wrap="square" rtlCol="0">
            <a:spAutoFit/>
          </a:bodyPr>
          <a:lstStyle/>
          <a:p>
            <a:r>
              <a:rPr lang="en-US" dirty="0">
                <a:solidFill>
                  <a:prstClr val="black"/>
                </a:solidFill>
              </a:rPr>
              <a:t>314.71(A)</a:t>
            </a:r>
          </a:p>
        </p:txBody>
      </p:sp>
    </p:spTree>
    <p:custDataLst>
      <p:tags r:id="rId1"/>
    </p:custDataLst>
    <p:extLst>
      <p:ext uri="{BB962C8B-B14F-4D97-AF65-F5344CB8AC3E}">
        <p14:creationId xmlns:p14="http://schemas.microsoft.com/office/powerpoint/2010/main" val="162602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the authority having jurisdiction</a:t>
            </a:r>
          </a:p>
        </p:txBody>
      </p:sp>
      <p:grpSp>
        <p:nvGrpSpPr>
          <p:cNvPr id="11" name="Group 10"/>
          <p:cNvGrpSpPr/>
          <p:nvPr/>
        </p:nvGrpSpPr>
        <p:grpSpPr>
          <a:xfrm>
            <a:off x="467544" y="476672"/>
            <a:ext cx="8208912"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Type ITC cable shall be installed in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industrial establishments where the conditions of maintenance and supervision ensure that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only ____will service the installation.</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Authorized persons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General public</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D.</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Qualified persons</a:t>
            </a:r>
          </a:p>
        </p:txBody>
      </p:sp>
      <p:sp>
        <p:nvSpPr>
          <p:cNvPr id="26" name="TextBox 25"/>
          <p:cNvSpPr txBox="1"/>
          <p:nvPr/>
        </p:nvSpPr>
        <p:spPr>
          <a:xfrm>
            <a:off x="6192111" y="4250430"/>
            <a:ext cx="1350422" cy="369332"/>
          </a:xfrm>
          <a:prstGeom prst="rect">
            <a:avLst/>
          </a:prstGeom>
          <a:noFill/>
        </p:spPr>
        <p:txBody>
          <a:bodyPr wrap="square" rtlCol="0">
            <a:spAutoFit/>
          </a:bodyPr>
          <a:lstStyle/>
          <a:p>
            <a:r>
              <a:rPr lang="en-US" dirty="0">
                <a:solidFill>
                  <a:prstClr val="black"/>
                </a:solidFill>
              </a:rPr>
              <a:t>727.4</a:t>
            </a:r>
          </a:p>
        </p:txBody>
      </p:sp>
    </p:spTree>
    <p:custDataLst>
      <p:tags r:id="rId1"/>
    </p:custDataLst>
    <p:extLst>
      <p:ext uri="{BB962C8B-B14F-4D97-AF65-F5344CB8AC3E}">
        <p14:creationId xmlns:p14="http://schemas.microsoft.com/office/powerpoint/2010/main" val="2919978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a:t>
            </a:r>
          </a:p>
        </p:txBody>
      </p:sp>
      <p:grpSp>
        <p:nvGrpSpPr>
          <p:cNvPr id="11" name="Group 10"/>
          <p:cNvGrpSpPr/>
          <p:nvPr/>
        </p:nvGrpSpPr>
        <p:grpSpPr>
          <a:xfrm>
            <a:off x="467544" y="476672"/>
            <a:ext cx="8208912"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Except by special permission, no conductor larger than ___AWG shall be installed in a cellular metal floor raceway.</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1/0</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4/0</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B.</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None of these</a:t>
            </a:r>
          </a:p>
        </p:txBody>
      </p:sp>
      <p:sp>
        <p:nvSpPr>
          <p:cNvPr id="26" name="TextBox 25"/>
          <p:cNvSpPr txBox="1"/>
          <p:nvPr/>
        </p:nvSpPr>
        <p:spPr>
          <a:xfrm>
            <a:off x="6192111" y="4250430"/>
            <a:ext cx="1350422" cy="369332"/>
          </a:xfrm>
          <a:prstGeom prst="rect">
            <a:avLst/>
          </a:prstGeom>
          <a:noFill/>
        </p:spPr>
        <p:txBody>
          <a:bodyPr wrap="square" rtlCol="0">
            <a:spAutoFit/>
          </a:bodyPr>
          <a:lstStyle/>
          <a:p>
            <a:r>
              <a:rPr lang="en-US" dirty="0">
                <a:solidFill>
                  <a:prstClr val="black"/>
                </a:solidFill>
              </a:rPr>
              <a:t>374.20</a:t>
            </a:r>
          </a:p>
        </p:txBody>
      </p:sp>
    </p:spTree>
    <p:custDataLst>
      <p:tags r:id="rId1"/>
    </p:custDataLst>
    <p:extLst>
      <p:ext uri="{BB962C8B-B14F-4D97-AF65-F5344CB8AC3E}">
        <p14:creationId xmlns:p14="http://schemas.microsoft.com/office/powerpoint/2010/main" val="3432879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Six inches</a:t>
            </a:r>
          </a:p>
        </p:txBody>
      </p:sp>
      <p:grpSp>
        <p:nvGrpSpPr>
          <p:cNvPr id="11" name="Group 10"/>
          <p:cNvGrpSpPr/>
          <p:nvPr/>
        </p:nvGrpSpPr>
        <p:grpSpPr>
          <a:xfrm>
            <a:off x="899592" y="300435"/>
            <a:ext cx="7623352" cy="121798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 volt, residential branch-circuit, is rated at 20 A and is installed underground. The UF cable, which has GFCI protection, is required to be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buried a minimum depth of ?</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Twelve inches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Eighteen inches</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B. Twelve inches</a:t>
            </a:r>
          </a:p>
        </p:txBody>
      </p:sp>
      <p:sp>
        <p:nvSpPr>
          <p:cNvPr id="23" name="TextBox 22"/>
          <p:cNvSpPr txBox="1"/>
          <p:nvPr/>
        </p:nvSpPr>
        <p:spPr>
          <a:xfrm>
            <a:off x="1598932" y="4250431"/>
            <a:ext cx="477326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Twenty-four inches</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Table 300.5</a:t>
            </a:r>
          </a:p>
        </p:txBody>
      </p:sp>
    </p:spTree>
    <p:custDataLst>
      <p:tags r:id="rId1"/>
    </p:custDataLst>
    <p:extLst>
      <p:ext uri="{BB962C8B-B14F-4D97-AF65-F5344CB8AC3E}">
        <p14:creationId xmlns:p14="http://schemas.microsoft.com/office/powerpoint/2010/main" val="2691368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½ inch</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distance allowable that a bored hole shall be from the edge of a wooden member containing conductors?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¾ inch</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D. 1 ¼ inch</a:t>
            </a:r>
          </a:p>
        </p:txBody>
      </p:sp>
      <p:sp>
        <p:nvSpPr>
          <p:cNvPr id="23" name="TextBox 22"/>
          <p:cNvSpPr txBox="1"/>
          <p:nvPr/>
        </p:nvSpPr>
        <p:spPr>
          <a:xfrm>
            <a:off x="1598932" y="4250431"/>
            <a:ext cx="477326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 ¼ inch</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300.4(A)(1)</a:t>
            </a:r>
          </a:p>
        </p:txBody>
      </p:sp>
    </p:spTree>
    <p:custDataLst>
      <p:tags r:id="rId1"/>
    </p:custDataLst>
    <p:extLst>
      <p:ext uri="{BB962C8B-B14F-4D97-AF65-F5344CB8AC3E}">
        <p14:creationId xmlns:p14="http://schemas.microsoft.com/office/powerpoint/2010/main" val="288412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954955" cy="369332"/>
          </a:xfrm>
          <a:prstGeom prst="rect">
            <a:avLst/>
          </a:prstGeom>
          <a:noFill/>
        </p:spPr>
        <p:txBody>
          <a:bodyPr wrap="square" rtlCol="0">
            <a:spAutoFit/>
          </a:bodyPr>
          <a:lstStyle/>
          <a:p>
            <a:pPr defTabSz="685800"/>
            <a:r>
              <a:rPr lang="en-US" altLang="en-US" dirty="0">
                <a:solidFill>
                  <a:prstClr val="black"/>
                </a:solidFill>
              </a:rPr>
              <a:t>A. 2 inch</a:t>
            </a:r>
          </a:p>
        </p:txBody>
      </p:sp>
      <p:grpSp>
        <p:nvGrpSpPr>
          <p:cNvPr id="11" name="Group 10"/>
          <p:cNvGrpSpPr/>
          <p:nvPr/>
        </p:nvGrpSpPr>
        <p:grpSpPr>
          <a:xfrm>
            <a:off x="755576" y="336696"/>
            <a:ext cx="7992888" cy="145544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allowable trade size of rigid metal conduit which can contain (3) #6 THW and (1) #8 THW insulated conductor?</a:t>
              </a:r>
            </a:p>
          </p:txBody>
        </p:sp>
      </p:grpSp>
      <p:sp>
        <p:nvSpPr>
          <p:cNvPr id="2" name="TextBox 1"/>
          <p:cNvSpPr txBox="1"/>
          <p:nvPr/>
        </p:nvSpPr>
        <p:spPr>
          <a:xfrm>
            <a:off x="3013363" y="2403309"/>
            <a:ext cx="1414621" cy="369332"/>
          </a:xfrm>
          <a:prstGeom prst="rect">
            <a:avLst/>
          </a:prstGeom>
          <a:noFill/>
        </p:spPr>
        <p:txBody>
          <a:bodyPr wrap="square" rtlCol="0">
            <a:spAutoFit/>
          </a:bodyPr>
          <a:lstStyle/>
          <a:p>
            <a:r>
              <a:rPr lang="en-US" dirty="0">
                <a:solidFill>
                  <a:prstClr val="black"/>
                </a:solidFill>
              </a:rPr>
              <a:t>B. 1 ½ inch</a:t>
            </a:r>
          </a:p>
        </p:txBody>
      </p:sp>
      <p:sp>
        <p:nvSpPr>
          <p:cNvPr id="20" name="TextBox 19"/>
          <p:cNvSpPr txBox="1"/>
          <p:nvPr/>
        </p:nvSpPr>
        <p:spPr>
          <a:xfrm>
            <a:off x="4427983" y="2403464"/>
            <a:ext cx="4828433"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707503" y="3515517"/>
            <a:ext cx="1489537" cy="369332"/>
          </a:xfrm>
          <a:prstGeom prst="rect">
            <a:avLst/>
          </a:prstGeom>
          <a:noFill/>
        </p:spPr>
        <p:txBody>
          <a:bodyPr wrap="square" rtlCol="0">
            <a:spAutoFit/>
          </a:bodyPr>
          <a:lstStyle/>
          <a:p>
            <a:r>
              <a:rPr lang="en-US" dirty="0">
                <a:solidFill>
                  <a:prstClr val="black"/>
                </a:solidFill>
              </a:rPr>
              <a:t>Calculations</a:t>
            </a:r>
          </a:p>
        </p:txBody>
      </p:sp>
      <p:sp>
        <p:nvSpPr>
          <p:cNvPr id="23" name="TextBox 22"/>
          <p:cNvSpPr txBox="1"/>
          <p:nvPr/>
        </p:nvSpPr>
        <p:spPr>
          <a:xfrm>
            <a:off x="1609987" y="3020058"/>
            <a:ext cx="525810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5476682" y="2408778"/>
            <a:ext cx="5206154" cy="369332"/>
          </a:xfrm>
          <a:prstGeom prst="rect">
            <a:avLst/>
          </a:prstGeom>
          <a:noFill/>
        </p:spPr>
        <p:txBody>
          <a:bodyPr wrap="square" rtlCol="0">
            <a:spAutoFit/>
          </a:bodyPr>
          <a:lstStyle/>
          <a:p>
            <a:r>
              <a:rPr lang="en-US" dirty="0">
                <a:solidFill>
                  <a:prstClr val="black"/>
                </a:solidFill>
              </a:rPr>
              <a:t>D. 1 ¼ inch</a:t>
            </a:r>
          </a:p>
        </p:txBody>
      </p:sp>
      <p:sp>
        <p:nvSpPr>
          <p:cNvPr id="26" name="TextBox 25"/>
          <p:cNvSpPr txBox="1"/>
          <p:nvPr/>
        </p:nvSpPr>
        <p:spPr>
          <a:xfrm>
            <a:off x="6203165" y="3020057"/>
            <a:ext cx="1396268" cy="369332"/>
          </a:xfrm>
          <a:prstGeom prst="rect">
            <a:avLst/>
          </a:prstGeom>
          <a:noFill/>
        </p:spPr>
        <p:txBody>
          <a:bodyPr wrap="square" rtlCol="0">
            <a:spAutoFit/>
          </a:bodyPr>
          <a:lstStyle/>
          <a:p>
            <a:r>
              <a:rPr lang="en-US" dirty="0">
                <a:solidFill>
                  <a:prstClr val="black"/>
                </a:solidFill>
              </a:rPr>
              <a:t>300.4(A)(1)</a:t>
            </a:r>
          </a:p>
        </p:txBody>
      </p:sp>
      <p:sp>
        <p:nvSpPr>
          <p:cNvPr id="25" name="TextBox 24"/>
          <p:cNvSpPr txBox="1"/>
          <p:nvPr/>
        </p:nvSpPr>
        <p:spPr>
          <a:xfrm>
            <a:off x="1609987" y="4828296"/>
            <a:ext cx="6018389" cy="369332"/>
          </a:xfrm>
          <a:prstGeom prst="rect">
            <a:avLst/>
          </a:prstGeom>
          <a:noFill/>
        </p:spPr>
        <p:txBody>
          <a:bodyPr wrap="square" rtlCol="0">
            <a:spAutoFit/>
          </a:bodyPr>
          <a:lstStyle/>
          <a:p>
            <a:r>
              <a:rPr lang="en-US" dirty="0">
                <a:solidFill>
                  <a:prstClr val="black"/>
                </a:solidFill>
              </a:rPr>
              <a:t>Your answer would be 1 inch Trade Size = .355 sq. in.</a:t>
            </a:r>
          </a:p>
        </p:txBody>
      </p:sp>
      <p:sp>
        <p:nvSpPr>
          <p:cNvPr id="27" name="TextBox 26"/>
          <p:cNvSpPr txBox="1"/>
          <p:nvPr/>
        </p:nvSpPr>
        <p:spPr>
          <a:xfrm>
            <a:off x="3197039" y="3515517"/>
            <a:ext cx="4687329" cy="369332"/>
          </a:xfrm>
          <a:prstGeom prst="rect">
            <a:avLst/>
          </a:prstGeom>
          <a:noFill/>
        </p:spPr>
        <p:txBody>
          <a:bodyPr wrap="square" rtlCol="0">
            <a:spAutoFit/>
          </a:bodyPr>
          <a:lstStyle/>
          <a:p>
            <a:r>
              <a:rPr lang="en-US" dirty="0">
                <a:solidFill>
                  <a:prstClr val="black"/>
                </a:solidFill>
              </a:rPr>
              <a:t>#6 THW = .0726 X 3 = .2178 sq. in.</a:t>
            </a:r>
          </a:p>
        </p:txBody>
      </p:sp>
      <p:sp>
        <p:nvSpPr>
          <p:cNvPr id="28" name="TextBox 27"/>
          <p:cNvSpPr txBox="1"/>
          <p:nvPr/>
        </p:nvSpPr>
        <p:spPr>
          <a:xfrm>
            <a:off x="3162750" y="3821614"/>
            <a:ext cx="5695440" cy="369332"/>
          </a:xfrm>
          <a:prstGeom prst="rect">
            <a:avLst/>
          </a:prstGeom>
          <a:noFill/>
        </p:spPr>
        <p:txBody>
          <a:bodyPr wrap="square" rtlCol="0">
            <a:spAutoFit/>
          </a:bodyPr>
          <a:lstStyle/>
          <a:p>
            <a:r>
              <a:rPr lang="en-US" dirty="0">
                <a:solidFill>
                  <a:prstClr val="black"/>
                </a:solidFill>
              </a:rPr>
              <a:t>#8 THW =	         </a:t>
            </a:r>
            <a:r>
              <a:rPr lang="en-US" u="sng" dirty="0">
                <a:solidFill>
                  <a:prstClr val="black"/>
                </a:solidFill>
              </a:rPr>
              <a:t>.0437 </a:t>
            </a:r>
            <a:r>
              <a:rPr lang="en-US" dirty="0">
                <a:solidFill>
                  <a:prstClr val="black"/>
                </a:solidFill>
              </a:rPr>
              <a:t>sq. in.</a:t>
            </a:r>
          </a:p>
        </p:txBody>
      </p:sp>
      <p:sp>
        <p:nvSpPr>
          <p:cNvPr id="29" name="TextBox 28"/>
          <p:cNvSpPr txBox="1"/>
          <p:nvPr/>
        </p:nvSpPr>
        <p:spPr>
          <a:xfrm>
            <a:off x="3874744" y="3884849"/>
            <a:ext cx="4032448" cy="646331"/>
          </a:xfrm>
          <a:prstGeom prst="rect">
            <a:avLst/>
          </a:prstGeom>
          <a:noFill/>
        </p:spPr>
        <p:txBody>
          <a:bodyPr wrap="square" rtlCol="0">
            <a:spAutoFit/>
          </a:bodyPr>
          <a:lstStyle/>
          <a:p>
            <a:r>
              <a:rPr lang="en-US" dirty="0">
                <a:solidFill>
                  <a:prstClr val="black"/>
                </a:solidFill>
              </a:rPr>
              <a:t> 						.2615 sq. in.</a:t>
            </a:r>
          </a:p>
        </p:txBody>
      </p:sp>
    </p:spTree>
    <p:custDataLst>
      <p:tags r:id="rId1"/>
    </p:custDataLst>
    <p:extLst>
      <p:ext uri="{BB962C8B-B14F-4D97-AF65-F5344CB8AC3E}">
        <p14:creationId xmlns:p14="http://schemas.microsoft.com/office/powerpoint/2010/main" val="1215434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P spid="25" grpId="0"/>
      <p:bldP spid="27" grpId="0"/>
      <p:bldP spid="28" grpId="0"/>
      <p:bldP spid="2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The total load supplied by the panelboard </a:t>
            </a:r>
          </a:p>
        </p:txBody>
      </p:sp>
      <p:grpSp>
        <p:nvGrpSpPr>
          <p:cNvPr id="11" name="Group 10"/>
          <p:cNvGrpSpPr/>
          <p:nvPr/>
        </p:nvGrpSpPr>
        <p:grpSpPr>
          <a:xfrm>
            <a:off x="827585" y="305379"/>
            <a:ext cx="7452904" cy="1171071"/>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panelboard is not required to have individual overcurrent protection when the panelboard feeder has overcurrent protection not greater than what?</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The feeder rating</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The panelboard rating</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C. The panelboard rating</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 amperes or less</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408.36</a:t>
            </a:r>
          </a:p>
        </p:txBody>
      </p:sp>
    </p:spTree>
    <p:custDataLst>
      <p:tags r:id="rId1"/>
    </p:custDataLst>
    <p:extLst>
      <p:ext uri="{BB962C8B-B14F-4D97-AF65-F5344CB8AC3E}">
        <p14:creationId xmlns:p14="http://schemas.microsoft.com/office/powerpoint/2010/main" val="1873228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1" y="1011219"/>
            <a:ext cx="7332009" cy="109258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panelboard is protected on the supply side of the panelboard by two main breakers. What is the maximum number of overcurrent devices allowed?</a:t>
              </a:r>
            </a:p>
          </p:txBody>
        </p:sp>
      </p:grpSp>
      <p:sp>
        <p:nvSpPr>
          <p:cNvPr id="4" name="TextBox 3"/>
          <p:cNvSpPr txBox="1"/>
          <p:nvPr/>
        </p:nvSpPr>
        <p:spPr>
          <a:xfrm>
            <a:off x="1785397" y="2406121"/>
            <a:ext cx="917462" cy="369332"/>
          </a:xfrm>
          <a:prstGeom prst="rect">
            <a:avLst/>
          </a:prstGeom>
          <a:noFill/>
        </p:spPr>
        <p:txBody>
          <a:bodyPr wrap="square" rtlCol="0">
            <a:spAutoFit/>
          </a:bodyPr>
          <a:lstStyle/>
          <a:p>
            <a:pPr defTabSz="685800"/>
            <a:r>
              <a:rPr lang="en-US" altLang="en-US" dirty="0">
                <a:solidFill>
                  <a:prstClr val="black"/>
                </a:solidFill>
              </a:rPr>
              <a:t>A 40</a:t>
            </a:r>
          </a:p>
        </p:txBody>
      </p:sp>
      <p:sp>
        <p:nvSpPr>
          <p:cNvPr id="2" name="TextBox 1"/>
          <p:cNvSpPr txBox="1"/>
          <p:nvPr/>
        </p:nvSpPr>
        <p:spPr>
          <a:xfrm>
            <a:off x="3181775" y="2401856"/>
            <a:ext cx="1122227" cy="369332"/>
          </a:xfrm>
          <a:prstGeom prst="rect">
            <a:avLst/>
          </a:prstGeom>
          <a:noFill/>
        </p:spPr>
        <p:txBody>
          <a:bodyPr wrap="square" rtlCol="0">
            <a:spAutoFit/>
          </a:bodyPr>
          <a:lstStyle/>
          <a:p>
            <a:r>
              <a:rPr lang="en-US" dirty="0">
                <a:solidFill>
                  <a:prstClr val="black"/>
                </a:solidFill>
              </a:rPr>
              <a:t>B. 42</a:t>
            </a:r>
          </a:p>
        </p:txBody>
      </p:sp>
      <p:sp>
        <p:nvSpPr>
          <p:cNvPr id="20" name="TextBox 19"/>
          <p:cNvSpPr txBox="1"/>
          <p:nvPr/>
        </p:nvSpPr>
        <p:spPr>
          <a:xfrm>
            <a:off x="4639236" y="2401856"/>
            <a:ext cx="806823" cy="369332"/>
          </a:xfrm>
          <a:prstGeom prst="rect">
            <a:avLst/>
          </a:prstGeom>
          <a:noFill/>
        </p:spPr>
        <p:txBody>
          <a:bodyPr wrap="square" rtlCol="0">
            <a:spAutoFit/>
          </a:bodyPr>
          <a:lstStyle/>
          <a:p>
            <a:r>
              <a:rPr lang="en-US" dirty="0">
                <a:solidFill>
                  <a:prstClr val="black"/>
                </a:solidFill>
              </a:rPr>
              <a:t>C. 44</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B. 42</a:t>
            </a:r>
          </a:p>
        </p:txBody>
      </p:sp>
      <p:sp>
        <p:nvSpPr>
          <p:cNvPr id="23" name="TextBox 22"/>
          <p:cNvSpPr txBox="1"/>
          <p:nvPr/>
        </p:nvSpPr>
        <p:spPr>
          <a:xfrm>
            <a:off x="1450919" y="3392480"/>
            <a:ext cx="4860577"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6181473" y="2401856"/>
            <a:ext cx="806823" cy="369332"/>
          </a:xfrm>
          <a:prstGeom prst="rect">
            <a:avLst/>
          </a:prstGeom>
          <a:noFill/>
        </p:spPr>
        <p:txBody>
          <a:bodyPr wrap="square" rtlCol="0">
            <a:spAutoFit/>
          </a:bodyPr>
          <a:lstStyle/>
          <a:p>
            <a:r>
              <a:rPr lang="en-US" dirty="0">
                <a:solidFill>
                  <a:prstClr val="black"/>
                </a:solidFill>
              </a:rPr>
              <a:t>D. 48</a:t>
            </a:r>
          </a:p>
        </p:txBody>
      </p:sp>
      <p:sp>
        <p:nvSpPr>
          <p:cNvPr id="26" name="TextBox 25"/>
          <p:cNvSpPr txBox="1"/>
          <p:nvPr/>
        </p:nvSpPr>
        <p:spPr>
          <a:xfrm>
            <a:off x="6166015" y="3392480"/>
            <a:ext cx="1433225" cy="369332"/>
          </a:xfrm>
          <a:prstGeom prst="rect">
            <a:avLst/>
          </a:prstGeom>
          <a:noFill/>
        </p:spPr>
        <p:txBody>
          <a:bodyPr wrap="square" rtlCol="0">
            <a:spAutoFit/>
          </a:bodyPr>
          <a:lstStyle/>
          <a:p>
            <a:r>
              <a:rPr lang="en-US" dirty="0">
                <a:solidFill>
                  <a:prstClr val="black"/>
                </a:solidFill>
              </a:rPr>
              <a:t>408.36 ex. 2</a:t>
            </a:r>
          </a:p>
        </p:txBody>
      </p:sp>
    </p:spTree>
    <p:custDataLst>
      <p:tags r:id="rId1"/>
    </p:custDataLst>
    <p:extLst>
      <p:ext uri="{BB962C8B-B14F-4D97-AF65-F5344CB8AC3E}">
        <p14:creationId xmlns:p14="http://schemas.microsoft.com/office/powerpoint/2010/main" val="22750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1" y="836712"/>
            <a:ext cx="7767367" cy="1267093"/>
            <a:chOff x="1295399" y="742950"/>
            <a:chExt cx="6689898"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89898"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 (3) #2 ungrounded conductors installed   in rigid nonmetallic conduit enter a junction box.    The conductors may be protected by which of the following means?</a:t>
              </a:r>
            </a:p>
          </p:txBody>
        </p:sp>
      </p:grpSp>
      <p:sp>
        <p:nvSpPr>
          <p:cNvPr id="4" name="TextBox 3"/>
          <p:cNvSpPr txBox="1"/>
          <p:nvPr/>
        </p:nvSpPr>
        <p:spPr>
          <a:xfrm>
            <a:off x="1726862" y="3751506"/>
            <a:ext cx="1092506" cy="369332"/>
          </a:xfrm>
          <a:prstGeom prst="rect">
            <a:avLst/>
          </a:prstGeom>
          <a:noFill/>
        </p:spPr>
        <p:txBody>
          <a:bodyPr wrap="square" rtlCol="0">
            <a:spAutoFit/>
          </a:bodyPr>
          <a:lstStyle/>
          <a:p>
            <a:pPr defTabSz="685800"/>
            <a:r>
              <a:rPr lang="en-US" altLang="en-US" dirty="0">
                <a:solidFill>
                  <a:prstClr val="black"/>
                </a:solidFill>
              </a:rPr>
              <a:t>A 1 only</a:t>
            </a:r>
          </a:p>
        </p:txBody>
      </p:sp>
      <p:sp>
        <p:nvSpPr>
          <p:cNvPr id="2" name="TextBox 1"/>
          <p:cNvSpPr txBox="1"/>
          <p:nvPr/>
        </p:nvSpPr>
        <p:spPr>
          <a:xfrm>
            <a:off x="2819368" y="3747240"/>
            <a:ext cx="1122227" cy="369332"/>
          </a:xfrm>
          <a:prstGeom prst="rect">
            <a:avLst/>
          </a:prstGeom>
          <a:noFill/>
        </p:spPr>
        <p:txBody>
          <a:bodyPr wrap="square" rtlCol="0">
            <a:spAutoFit/>
          </a:bodyPr>
          <a:lstStyle/>
          <a:p>
            <a:r>
              <a:rPr lang="en-US" dirty="0">
                <a:solidFill>
                  <a:prstClr val="black"/>
                </a:solidFill>
              </a:rPr>
              <a:t>B. 2 only</a:t>
            </a:r>
          </a:p>
        </p:txBody>
      </p:sp>
      <p:sp>
        <p:nvSpPr>
          <p:cNvPr id="20" name="TextBox 19"/>
          <p:cNvSpPr txBox="1"/>
          <p:nvPr/>
        </p:nvSpPr>
        <p:spPr>
          <a:xfrm>
            <a:off x="3949197" y="3747241"/>
            <a:ext cx="1971736" cy="369332"/>
          </a:xfrm>
          <a:prstGeom prst="rect">
            <a:avLst/>
          </a:prstGeom>
          <a:noFill/>
        </p:spPr>
        <p:txBody>
          <a:bodyPr wrap="square" rtlCol="0">
            <a:spAutoFit/>
          </a:bodyPr>
          <a:lstStyle/>
          <a:p>
            <a:r>
              <a:rPr lang="en-US" dirty="0">
                <a:solidFill>
                  <a:prstClr val="black"/>
                </a:solidFill>
              </a:rPr>
              <a:t>C. Either 1 or 2</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C. Either 1 or 2</a:t>
            </a:r>
          </a:p>
        </p:txBody>
      </p:sp>
      <p:sp>
        <p:nvSpPr>
          <p:cNvPr id="23" name="TextBox 22"/>
          <p:cNvSpPr txBox="1"/>
          <p:nvPr/>
        </p:nvSpPr>
        <p:spPr>
          <a:xfrm>
            <a:off x="1609987" y="4289919"/>
            <a:ext cx="483422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5705211" y="3743389"/>
            <a:ext cx="1990168" cy="369332"/>
          </a:xfrm>
          <a:prstGeom prst="rect">
            <a:avLst/>
          </a:prstGeom>
          <a:noFill/>
        </p:spPr>
        <p:txBody>
          <a:bodyPr wrap="square" rtlCol="0">
            <a:spAutoFit/>
          </a:bodyPr>
          <a:lstStyle/>
          <a:p>
            <a:r>
              <a:rPr lang="en-US" dirty="0">
                <a:solidFill>
                  <a:prstClr val="black"/>
                </a:solidFill>
              </a:rPr>
              <a:t>D. Neither 1 or 2</a:t>
            </a:r>
          </a:p>
        </p:txBody>
      </p:sp>
      <p:sp>
        <p:nvSpPr>
          <p:cNvPr id="26" name="TextBox 25"/>
          <p:cNvSpPr txBox="1"/>
          <p:nvPr/>
        </p:nvSpPr>
        <p:spPr>
          <a:xfrm>
            <a:off x="6254610" y="4289919"/>
            <a:ext cx="1310378" cy="369332"/>
          </a:xfrm>
          <a:prstGeom prst="rect">
            <a:avLst/>
          </a:prstGeom>
          <a:noFill/>
        </p:spPr>
        <p:txBody>
          <a:bodyPr wrap="square" rtlCol="0">
            <a:spAutoFit/>
          </a:bodyPr>
          <a:lstStyle/>
          <a:p>
            <a:r>
              <a:rPr lang="en-US" dirty="0">
                <a:solidFill>
                  <a:prstClr val="black"/>
                </a:solidFill>
              </a:rPr>
              <a:t>300.4(G)</a:t>
            </a:r>
          </a:p>
        </p:txBody>
      </p:sp>
      <p:sp>
        <p:nvSpPr>
          <p:cNvPr id="25" name="TextBox 24"/>
          <p:cNvSpPr txBox="1"/>
          <p:nvPr/>
        </p:nvSpPr>
        <p:spPr>
          <a:xfrm>
            <a:off x="1667436" y="2470497"/>
            <a:ext cx="5762385" cy="1200329"/>
          </a:xfrm>
          <a:prstGeom prst="rect">
            <a:avLst/>
          </a:prstGeom>
          <a:noFill/>
        </p:spPr>
        <p:txBody>
          <a:bodyPr wrap="square" rtlCol="0">
            <a:spAutoFit/>
          </a:bodyPr>
          <a:lstStyle/>
          <a:p>
            <a:pPr marL="342900" indent="-342900">
              <a:buAutoNum type="arabicPeriod"/>
            </a:pPr>
            <a:r>
              <a:rPr lang="en-US" dirty="0">
                <a:solidFill>
                  <a:prstClr val="black"/>
                </a:solidFill>
              </a:rPr>
              <a:t>A smoothly rounded identified fitting</a:t>
            </a:r>
          </a:p>
          <a:p>
            <a:pPr marL="342900" indent="-342900">
              <a:buAutoNum type="arabicPeriod"/>
            </a:pPr>
            <a:r>
              <a:rPr lang="en-US" dirty="0">
                <a:solidFill>
                  <a:prstClr val="black"/>
                </a:solidFill>
              </a:rPr>
              <a:t>Substantial identified insulating material securely fastened in place which separates the conductors from the raceway.</a:t>
            </a:r>
          </a:p>
        </p:txBody>
      </p:sp>
    </p:spTree>
    <p:custDataLst>
      <p:tags r:id="rId1"/>
    </p:custDataLst>
    <p:extLst>
      <p:ext uri="{BB962C8B-B14F-4D97-AF65-F5344CB8AC3E}">
        <p14:creationId xmlns:p14="http://schemas.microsoft.com/office/powerpoint/2010/main" val="33569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3138" t="6334" r="7005" b="4131"/>
          <a:stretch/>
        </p:blipFill>
        <p:spPr>
          <a:xfrm rot="5400000">
            <a:off x="1474939" y="2783127"/>
            <a:ext cx="1653436" cy="1390390"/>
          </a:xfrm>
          <a:prstGeom prst="rect">
            <a:avLst/>
          </a:prstGeom>
        </p:spPr>
      </p:pic>
      <p:sp>
        <p:nvSpPr>
          <p:cNvPr id="8" name="Pentagon 7"/>
          <p:cNvSpPr/>
          <p:nvPr/>
        </p:nvSpPr>
        <p:spPr>
          <a:xfrm flipH="1">
            <a:off x="3656870" y="23351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5 – Special Occupancies</a:t>
            </a:r>
          </a:p>
        </p:txBody>
      </p:sp>
      <p:sp>
        <p:nvSpPr>
          <p:cNvPr id="14" name="Pentagon 13"/>
          <p:cNvSpPr/>
          <p:nvPr/>
        </p:nvSpPr>
        <p:spPr>
          <a:xfrm flipH="1">
            <a:off x="3656870" y="31352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6 – Special Equipment</a:t>
            </a:r>
          </a:p>
        </p:txBody>
      </p:sp>
      <p:sp>
        <p:nvSpPr>
          <p:cNvPr id="25" name="Pentagon 24"/>
          <p:cNvSpPr/>
          <p:nvPr/>
        </p:nvSpPr>
        <p:spPr>
          <a:xfrm flipH="1">
            <a:off x="3656870" y="39353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7 – Special Conditions</a:t>
            </a:r>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p:cNvGrpSpPr/>
          <p:nvPr/>
        </p:nvGrpSpPr>
        <p:grpSpPr>
          <a:xfrm>
            <a:off x="827584" y="4869160"/>
            <a:ext cx="7848872" cy="1728191"/>
            <a:chOff x="304765" y="752869"/>
            <a:chExt cx="8534400" cy="919482"/>
          </a:xfrm>
        </p:grpSpPr>
        <p:sp>
          <p:nvSpPr>
            <p:cNvPr id="51" name="Rectangle 50"/>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304765" y="752869"/>
              <a:ext cx="8534400" cy="9194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85800">
                <a:defRPr/>
              </a:pPr>
              <a:r>
                <a:rPr lang="en-US" sz="2100" dirty="0">
                  <a:solidFill>
                    <a:prstClr val="white"/>
                  </a:solidFill>
                </a:rPr>
                <a:t>Chapters 5 through 7 can supplement or modify  the general requirements of Chapters 1 through 7</a:t>
              </a:r>
            </a:p>
          </p:txBody>
        </p:sp>
      </p:grpSp>
      <p:sp>
        <p:nvSpPr>
          <p:cNvPr id="11" name="Pentagon 10"/>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14663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479336" cy="384492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90065" y="2493022"/>
            <a:ext cx="5203713" cy="369332"/>
          </a:xfrm>
          <a:prstGeom prst="rect">
            <a:avLst/>
          </a:prstGeom>
          <a:noFill/>
        </p:spPr>
        <p:txBody>
          <a:bodyPr wrap="square" rtlCol="0">
            <a:spAutoFit/>
          </a:bodyPr>
          <a:lstStyle/>
          <a:p>
            <a:pPr defTabSz="685800"/>
            <a:r>
              <a:rPr lang="en-US" altLang="en-US" dirty="0">
                <a:solidFill>
                  <a:prstClr val="black"/>
                </a:solidFill>
              </a:rPr>
              <a:t>A. Underground installations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Rigid nonmetallic conduit is permitted to be used for any of the following except?</a:t>
              </a:r>
            </a:p>
          </p:txBody>
        </p:sp>
      </p:grpSp>
      <p:sp>
        <p:nvSpPr>
          <p:cNvPr id="2" name="TextBox 1"/>
          <p:cNvSpPr txBox="1"/>
          <p:nvPr/>
        </p:nvSpPr>
        <p:spPr>
          <a:xfrm>
            <a:off x="1187624" y="2852936"/>
            <a:ext cx="6840760" cy="369332"/>
          </a:xfrm>
          <a:prstGeom prst="rect">
            <a:avLst/>
          </a:prstGeom>
          <a:noFill/>
        </p:spPr>
        <p:txBody>
          <a:bodyPr wrap="square" rtlCol="0">
            <a:spAutoFit/>
          </a:bodyPr>
          <a:lstStyle/>
          <a:p>
            <a:r>
              <a:rPr lang="en-US" dirty="0">
                <a:solidFill>
                  <a:prstClr val="black"/>
                </a:solidFill>
              </a:rPr>
              <a:t>B. For the support of lighting fixtures when effectively braced</a:t>
            </a:r>
          </a:p>
        </p:txBody>
      </p:sp>
      <p:sp>
        <p:nvSpPr>
          <p:cNvPr id="20" name="TextBox 19"/>
          <p:cNvSpPr txBox="1"/>
          <p:nvPr/>
        </p:nvSpPr>
        <p:spPr>
          <a:xfrm>
            <a:off x="1190064" y="3266965"/>
            <a:ext cx="4961666" cy="369332"/>
          </a:xfrm>
          <a:prstGeom prst="rect">
            <a:avLst/>
          </a:prstGeom>
          <a:noFill/>
        </p:spPr>
        <p:txBody>
          <a:bodyPr wrap="square" rtlCol="0">
            <a:spAutoFit/>
          </a:bodyPr>
          <a:lstStyle/>
          <a:p>
            <a:r>
              <a:rPr lang="en-US" dirty="0">
                <a:solidFill>
                  <a:prstClr val="black"/>
                </a:solidFill>
              </a:rPr>
              <a:t>C. Concealed in walls</a:t>
            </a:r>
          </a:p>
        </p:txBody>
      </p:sp>
      <p:sp>
        <p:nvSpPr>
          <p:cNvPr id="21" name="TextBox 20"/>
          <p:cNvSpPr txBox="1"/>
          <p:nvPr/>
        </p:nvSpPr>
        <p:spPr>
          <a:xfrm>
            <a:off x="1143623" y="4938150"/>
            <a:ext cx="6884761" cy="369332"/>
          </a:xfrm>
          <a:prstGeom prst="rect">
            <a:avLst/>
          </a:prstGeom>
          <a:noFill/>
        </p:spPr>
        <p:txBody>
          <a:bodyPr wrap="square" rtlCol="0">
            <a:spAutoFit/>
          </a:bodyPr>
          <a:lstStyle/>
          <a:p>
            <a:r>
              <a:rPr lang="en-US" dirty="0">
                <a:solidFill>
                  <a:prstClr val="black"/>
                </a:solidFill>
              </a:rPr>
              <a:t>Your answer would be B. For support of lighting </a:t>
            </a:r>
            <a:r>
              <a:rPr lang="en-US" dirty="0" err="1">
                <a:solidFill>
                  <a:prstClr val="black"/>
                </a:solidFill>
              </a:rPr>
              <a:t>fixures</a:t>
            </a:r>
            <a:endParaRPr lang="en-US" dirty="0">
              <a:solidFill>
                <a:prstClr val="black"/>
              </a:solidFill>
            </a:endParaRPr>
          </a:p>
        </p:txBody>
      </p:sp>
      <p:sp>
        <p:nvSpPr>
          <p:cNvPr id="23" name="TextBox 22"/>
          <p:cNvSpPr txBox="1"/>
          <p:nvPr/>
        </p:nvSpPr>
        <p:spPr>
          <a:xfrm>
            <a:off x="1003600" y="4337332"/>
            <a:ext cx="50085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7623" y="3639147"/>
            <a:ext cx="5206154" cy="369332"/>
          </a:xfrm>
          <a:prstGeom prst="rect">
            <a:avLst/>
          </a:prstGeom>
          <a:noFill/>
        </p:spPr>
        <p:txBody>
          <a:bodyPr wrap="square" rtlCol="0">
            <a:spAutoFit/>
          </a:bodyPr>
          <a:lstStyle/>
          <a:p>
            <a:r>
              <a:rPr lang="en-US" dirty="0">
                <a:solidFill>
                  <a:prstClr val="black"/>
                </a:solidFill>
              </a:rPr>
              <a:t>D. In cinder fill</a:t>
            </a:r>
          </a:p>
        </p:txBody>
      </p:sp>
      <p:sp>
        <p:nvSpPr>
          <p:cNvPr id="26" name="TextBox 25"/>
          <p:cNvSpPr txBox="1"/>
          <p:nvPr/>
        </p:nvSpPr>
        <p:spPr>
          <a:xfrm>
            <a:off x="5883588" y="4250431"/>
            <a:ext cx="2504836" cy="369332"/>
          </a:xfrm>
          <a:prstGeom prst="rect">
            <a:avLst/>
          </a:prstGeom>
          <a:noFill/>
        </p:spPr>
        <p:txBody>
          <a:bodyPr wrap="square" rtlCol="0">
            <a:spAutoFit/>
          </a:bodyPr>
          <a:lstStyle/>
          <a:p>
            <a:r>
              <a:rPr lang="en-US" dirty="0">
                <a:solidFill>
                  <a:prstClr val="black"/>
                </a:solidFill>
              </a:rPr>
              <a:t>352.10 &amp; 352.12</a:t>
            </a:r>
          </a:p>
        </p:txBody>
      </p:sp>
    </p:spTree>
    <p:custDataLst>
      <p:tags r:id="rId1"/>
    </p:custDataLst>
    <p:extLst>
      <p:ext uri="{BB962C8B-B14F-4D97-AF65-F5344CB8AC3E}">
        <p14:creationId xmlns:p14="http://schemas.microsoft.com/office/powerpoint/2010/main" val="2210564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20 percent</a:t>
            </a:r>
          </a:p>
        </p:txBody>
      </p:sp>
      <p:grpSp>
        <p:nvGrpSpPr>
          <p:cNvPr id="11" name="Group 10"/>
          <p:cNvGrpSpPr/>
          <p:nvPr/>
        </p:nvGrpSpPr>
        <p:grpSpPr>
          <a:xfrm>
            <a:off x="179512" y="332656"/>
            <a:ext cx="8784975" cy="16565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Underfloor raceways shall have a maximum conductor fill of what percent?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40 percent</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60 percent</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B. 40 percent</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 percent</a:t>
            </a:r>
          </a:p>
        </p:txBody>
      </p:sp>
      <p:sp>
        <p:nvSpPr>
          <p:cNvPr id="26" name="TextBox 25"/>
          <p:cNvSpPr txBox="1"/>
          <p:nvPr/>
        </p:nvSpPr>
        <p:spPr>
          <a:xfrm>
            <a:off x="6372200" y="4250431"/>
            <a:ext cx="1769620" cy="369332"/>
          </a:xfrm>
          <a:prstGeom prst="rect">
            <a:avLst/>
          </a:prstGeom>
          <a:noFill/>
        </p:spPr>
        <p:txBody>
          <a:bodyPr wrap="square" rtlCol="0">
            <a:spAutoFit/>
          </a:bodyPr>
          <a:lstStyle/>
          <a:p>
            <a:r>
              <a:rPr lang="en-US" dirty="0">
                <a:solidFill>
                  <a:prstClr val="black"/>
                </a:solidFill>
              </a:rPr>
              <a:t>390.6</a:t>
            </a:r>
          </a:p>
        </p:txBody>
      </p:sp>
    </p:spTree>
    <p:custDataLst>
      <p:tags r:id="rId1"/>
    </p:custDataLst>
    <p:extLst>
      <p:ext uri="{BB962C8B-B14F-4D97-AF65-F5344CB8AC3E}">
        <p14:creationId xmlns:p14="http://schemas.microsoft.com/office/powerpoint/2010/main" val="4215514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0.40</a:t>
            </a:r>
          </a:p>
          <a:p>
            <a:pPr marL="342900" indent="-342900" defTabSz="685800">
              <a:buAutoNum type="alphaUcPeriod"/>
            </a:pPr>
            <a:r>
              <a:rPr lang="en-US" altLang="en-US" dirty="0">
                <a:solidFill>
                  <a:prstClr val="black"/>
                </a:solidFill>
              </a:rPr>
              <a:t>0.60</a:t>
            </a:r>
          </a:p>
          <a:p>
            <a:pPr marL="342900" indent="-342900" defTabSz="685800">
              <a:buAutoNum type="alphaUcPeriod"/>
            </a:pPr>
            <a:r>
              <a:rPr lang="en-US" altLang="en-US" dirty="0">
                <a:solidFill>
                  <a:prstClr val="black"/>
                </a:solidFill>
              </a:rPr>
              <a:t>0.70</a:t>
            </a:r>
          </a:p>
          <a:p>
            <a:pPr marL="342900" indent="-342900" defTabSz="685800">
              <a:buAutoNum type="alphaUcPeriod"/>
            </a:pPr>
            <a:r>
              <a:rPr lang="en-US" altLang="en-US" dirty="0">
                <a:solidFill>
                  <a:prstClr val="black"/>
                </a:solidFill>
              </a:rPr>
              <a:t>0.80</a:t>
            </a:r>
          </a:p>
          <a:p>
            <a:pPr defTabSz="685800"/>
            <a:endParaRPr lang="en-US" altLang="en-US" dirty="0">
              <a:solidFill>
                <a:prstClr val="black"/>
              </a:solidFill>
            </a:endParaRPr>
          </a:p>
        </p:txBody>
      </p:sp>
      <p:grpSp>
        <p:nvGrpSpPr>
          <p:cNvPr id="11" name="Group 10"/>
          <p:cNvGrpSpPr/>
          <p:nvPr/>
        </p:nvGrpSpPr>
        <p:grpSpPr>
          <a:xfrm>
            <a:off x="179512" y="332656"/>
            <a:ext cx="8784975" cy="16565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the calculated number of conductors or cables, all of the same size, installed in a conduit or in tubing includes a decimal, the next higher whole number shall be used when this decimal is _______or larger.</a:t>
              </a:r>
            </a:p>
          </p:txBody>
        </p:sp>
      </p:gr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a:t>
            </a:r>
            <a:r>
              <a:rPr lang="en-US">
                <a:solidFill>
                  <a:prstClr val="black"/>
                </a:solidFill>
              </a:rPr>
              <a:t>be D.</a:t>
            </a:r>
            <a:endParaRPr lang="en-US" dirty="0">
              <a:solidFill>
                <a:prstClr val="black"/>
              </a:solidFill>
            </a:endParaRPr>
          </a:p>
        </p:txBody>
      </p:sp>
      <p:sp>
        <p:nvSpPr>
          <p:cNvPr id="23" name="TextBox 22"/>
          <p:cNvSpPr txBox="1"/>
          <p:nvPr/>
        </p:nvSpPr>
        <p:spPr>
          <a:xfrm>
            <a:off x="1590415" y="3834163"/>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6" name="TextBox 25"/>
          <p:cNvSpPr txBox="1"/>
          <p:nvPr/>
        </p:nvSpPr>
        <p:spPr>
          <a:xfrm>
            <a:off x="3419872" y="4250431"/>
            <a:ext cx="3672408" cy="369332"/>
          </a:xfrm>
          <a:prstGeom prst="rect">
            <a:avLst/>
          </a:prstGeom>
          <a:noFill/>
        </p:spPr>
        <p:txBody>
          <a:bodyPr wrap="square" rtlCol="0">
            <a:spAutoFit/>
          </a:bodyPr>
          <a:lstStyle/>
          <a:p>
            <a:r>
              <a:rPr lang="en-US" dirty="0">
                <a:solidFill>
                  <a:prstClr val="black"/>
                </a:solidFill>
              </a:rPr>
              <a:t>Chapter 9, notes to tables, note 7</a:t>
            </a:r>
          </a:p>
        </p:txBody>
      </p:sp>
    </p:spTree>
    <p:custDataLst>
      <p:tags r:id="rId1"/>
    </p:custDataLst>
    <p:extLst>
      <p:ext uri="{BB962C8B-B14F-4D97-AF65-F5344CB8AC3E}">
        <p14:creationId xmlns:p14="http://schemas.microsoft.com/office/powerpoint/2010/main" val="1255844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P spid="2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Vapors or fumes</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Junction boxes installed in underfloor raceways shall be sealed against the entrance of what?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Water or concrete</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Dust or dirt particles</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B. Water or concrete</a:t>
            </a:r>
          </a:p>
        </p:txBody>
      </p:sp>
      <p:sp>
        <p:nvSpPr>
          <p:cNvPr id="23" name="TextBox 22"/>
          <p:cNvSpPr txBox="1"/>
          <p:nvPr/>
        </p:nvSpPr>
        <p:spPr>
          <a:xfrm>
            <a:off x="1598932" y="4250431"/>
            <a:ext cx="472926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All of the above</a:t>
            </a:r>
          </a:p>
        </p:txBody>
      </p:sp>
      <p:sp>
        <p:nvSpPr>
          <p:cNvPr id="26" name="TextBox 25"/>
          <p:cNvSpPr txBox="1"/>
          <p:nvPr/>
        </p:nvSpPr>
        <p:spPr>
          <a:xfrm>
            <a:off x="6372200" y="4250431"/>
            <a:ext cx="1769620" cy="369332"/>
          </a:xfrm>
          <a:prstGeom prst="rect">
            <a:avLst/>
          </a:prstGeom>
          <a:noFill/>
        </p:spPr>
        <p:txBody>
          <a:bodyPr wrap="square" rtlCol="0">
            <a:spAutoFit/>
          </a:bodyPr>
          <a:lstStyle/>
          <a:p>
            <a:r>
              <a:rPr lang="en-US" dirty="0">
                <a:solidFill>
                  <a:prstClr val="black"/>
                </a:solidFill>
              </a:rPr>
              <a:t>390.13</a:t>
            </a:r>
          </a:p>
        </p:txBody>
      </p:sp>
    </p:spTree>
    <p:custDataLst>
      <p:tags r:id="rId1"/>
    </p:custDataLst>
    <p:extLst>
      <p:ext uri="{BB962C8B-B14F-4D97-AF65-F5344CB8AC3E}">
        <p14:creationId xmlns:p14="http://schemas.microsoft.com/office/powerpoint/2010/main" val="3948017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2088" y="2348880"/>
            <a:ext cx="8064896" cy="40044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8057" y="2538022"/>
            <a:ext cx="5203713" cy="369332"/>
          </a:xfrm>
          <a:prstGeom prst="rect">
            <a:avLst/>
          </a:prstGeom>
          <a:noFill/>
        </p:spPr>
        <p:txBody>
          <a:bodyPr wrap="square" rtlCol="0">
            <a:spAutoFit/>
          </a:bodyPr>
          <a:lstStyle/>
          <a:p>
            <a:pPr defTabSz="685800"/>
            <a:r>
              <a:rPr lang="en-US" altLang="en-US" dirty="0">
                <a:solidFill>
                  <a:prstClr val="black"/>
                </a:solidFill>
              </a:rPr>
              <a:t>A. 3-phase 4-wire delta supplying motor loads</a:t>
            </a:r>
          </a:p>
        </p:txBody>
      </p:sp>
      <p:grpSp>
        <p:nvGrpSpPr>
          <p:cNvPr id="11" name="Group 10"/>
          <p:cNvGrpSpPr/>
          <p:nvPr/>
        </p:nvGrpSpPr>
        <p:grpSpPr>
          <a:xfrm>
            <a:off x="467544" y="692696"/>
            <a:ext cx="8568952" cy="139620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neutral conductor is considered a       current carrying conductor in which of the following circuits?</a:t>
              </a:r>
            </a:p>
          </p:txBody>
        </p:sp>
      </p:grpSp>
      <p:sp>
        <p:nvSpPr>
          <p:cNvPr id="2" name="TextBox 1"/>
          <p:cNvSpPr txBox="1"/>
          <p:nvPr/>
        </p:nvSpPr>
        <p:spPr>
          <a:xfrm>
            <a:off x="1115616" y="2897935"/>
            <a:ext cx="5805422" cy="369332"/>
          </a:xfrm>
          <a:prstGeom prst="rect">
            <a:avLst/>
          </a:prstGeom>
          <a:noFill/>
        </p:spPr>
        <p:txBody>
          <a:bodyPr wrap="square" rtlCol="0">
            <a:spAutoFit/>
          </a:bodyPr>
          <a:lstStyle/>
          <a:p>
            <a:r>
              <a:rPr lang="en-US" dirty="0">
                <a:solidFill>
                  <a:prstClr val="black"/>
                </a:solidFill>
              </a:rPr>
              <a:t>B. 3-phase 4-wire wye supplying motor loads</a:t>
            </a:r>
          </a:p>
        </p:txBody>
      </p:sp>
      <p:sp>
        <p:nvSpPr>
          <p:cNvPr id="20" name="TextBox 19"/>
          <p:cNvSpPr txBox="1"/>
          <p:nvPr/>
        </p:nvSpPr>
        <p:spPr>
          <a:xfrm>
            <a:off x="1118056" y="3311965"/>
            <a:ext cx="5802982" cy="369332"/>
          </a:xfrm>
          <a:prstGeom prst="rect">
            <a:avLst/>
          </a:prstGeom>
          <a:noFill/>
        </p:spPr>
        <p:txBody>
          <a:bodyPr wrap="square" rtlCol="0">
            <a:spAutoFit/>
          </a:bodyPr>
          <a:lstStyle/>
          <a:p>
            <a:r>
              <a:rPr lang="en-US" dirty="0">
                <a:solidFill>
                  <a:prstClr val="black"/>
                </a:solidFill>
              </a:rPr>
              <a:t>C. 3-phase 4-wire delta supplying fluorescent lighting</a:t>
            </a:r>
          </a:p>
        </p:txBody>
      </p:sp>
      <p:sp>
        <p:nvSpPr>
          <p:cNvPr id="21" name="TextBox 20"/>
          <p:cNvSpPr txBox="1"/>
          <p:nvPr/>
        </p:nvSpPr>
        <p:spPr>
          <a:xfrm>
            <a:off x="752088" y="5267551"/>
            <a:ext cx="8064896" cy="369332"/>
          </a:xfrm>
          <a:prstGeom prst="rect">
            <a:avLst/>
          </a:prstGeom>
          <a:noFill/>
        </p:spPr>
        <p:txBody>
          <a:bodyPr wrap="square" rtlCol="0">
            <a:spAutoFit/>
          </a:bodyPr>
          <a:lstStyle/>
          <a:p>
            <a:r>
              <a:rPr lang="en-US" dirty="0">
                <a:solidFill>
                  <a:prstClr val="black"/>
                </a:solidFill>
              </a:rPr>
              <a:t>Your answer would be D. 3-phase 4-wire wye supplying fluorescent lighting</a:t>
            </a:r>
          </a:p>
        </p:txBody>
      </p:sp>
      <p:sp>
        <p:nvSpPr>
          <p:cNvPr id="23" name="TextBox 22"/>
          <p:cNvSpPr txBox="1"/>
          <p:nvPr/>
        </p:nvSpPr>
        <p:spPr>
          <a:xfrm>
            <a:off x="931592" y="4382332"/>
            <a:ext cx="493655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4" y="3684148"/>
            <a:ext cx="6624737" cy="369332"/>
          </a:xfrm>
          <a:prstGeom prst="rect">
            <a:avLst/>
          </a:prstGeom>
          <a:noFill/>
        </p:spPr>
        <p:txBody>
          <a:bodyPr wrap="square" rtlCol="0">
            <a:spAutoFit/>
          </a:bodyPr>
          <a:lstStyle/>
          <a:p>
            <a:r>
              <a:rPr lang="en-US" dirty="0">
                <a:solidFill>
                  <a:prstClr val="black"/>
                </a:solidFill>
              </a:rPr>
              <a:t>D. 3-phase 4-wire wye supplying fluorescent lighting</a:t>
            </a:r>
          </a:p>
        </p:txBody>
      </p:sp>
      <p:sp>
        <p:nvSpPr>
          <p:cNvPr id="26" name="TextBox 25"/>
          <p:cNvSpPr txBox="1"/>
          <p:nvPr/>
        </p:nvSpPr>
        <p:spPr>
          <a:xfrm>
            <a:off x="6516216" y="4382332"/>
            <a:ext cx="1769620" cy="369332"/>
          </a:xfrm>
          <a:prstGeom prst="rect">
            <a:avLst/>
          </a:prstGeom>
          <a:noFill/>
        </p:spPr>
        <p:txBody>
          <a:bodyPr wrap="square" rtlCol="0">
            <a:spAutoFit/>
          </a:bodyPr>
          <a:lstStyle/>
          <a:p>
            <a:r>
              <a:rPr lang="en-US" dirty="0">
                <a:solidFill>
                  <a:prstClr val="black"/>
                </a:solidFill>
              </a:rPr>
              <a:t>310.15(B)(5)(c)</a:t>
            </a:r>
          </a:p>
        </p:txBody>
      </p:sp>
    </p:spTree>
    <p:custDataLst>
      <p:tags r:id="rId1"/>
    </p:custDataLst>
    <p:extLst>
      <p:ext uri="{BB962C8B-B14F-4D97-AF65-F5344CB8AC3E}">
        <p14:creationId xmlns:p14="http://schemas.microsoft.com/office/powerpoint/2010/main" val="1190441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59633" y="2320384"/>
            <a:ext cx="7416824"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Be run in the same raceway</a:t>
            </a:r>
          </a:p>
        </p:txBody>
      </p:sp>
      <p:grpSp>
        <p:nvGrpSpPr>
          <p:cNvPr id="11" name="Group 10"/>
          <p:cNvGrpSpPr/>
          <p:nvPr/>
        </p:nvGrpSpPr>
        <p:grpSpPr>
          <a:xfrm>
            <a:off x="323528" y="620688"/>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connected in parallel shall     meet all of the following conditions except?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Have the same insulation type</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Be terminated in the same manner</a:t>
            </a:r>
          </a:p>
        </p:txBody>
      </p:sp>
      <p:sp>
        <p:nvSpPr>
          <p:cNvPr id="21" name="TextBox 20"/>
          <p:cNvSpPr txBox="1"/>
          <p:nvPr/>
        </p:nvSpPr>
        <p:spPr>
          <a:xfrm>
            <a:off x="1738955" y="4851249"/>
            <a:ext cx="7081517" cy="369332"/>
          </a:xfrm>
          <a:prstGeom prst="rect">
            <a:avLst/>
          </a:prstGeom>
          <a:noFill/>
        </p:spPr>
        <p:txBody>
          <a:bodyPr wrap="square" rtlCol="0">
            <a:spAutoFit/>
          </a:bodyPr>
          <a:lstStyle/>
          <a:p>
            <a:r>
              <a:rPr lang="en-US" dirty="0">
                <a:solidFill>
                  <a:prstClr val="black"/>
                </a:solidFill>
              </a:rPr>
              <a:t>Your answer would be A. Be run in the same raceway</a:t>
            </a:r>
          </a:p>
        </p:txBody>
      </p:sp>
      <p:sp>
        <p:nvSpPr>
          <p:cNvPr id="23" name="TextBox 22"/>
          <p:cNvSpPr txBox="1"/>
          <p:nvPr/>
        </p:nvSpPr>
        <p:spPr>
          <a:xfrm>
            <a:off x="1598932" y="4250431"/>
            <a:ext cx="47732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Have the same circular mil area</a:t>
            </a:r>
          </a:p>
        </p:txBody>
      </p:sp>
      <p:sp>
        <p:nvSpPr>
          <p:cNvPr id="26" name="TextBox 25"/>
          <p:cNvSpPr txBox="1"/>
          <p:nvPr/>
        </p:nvSpPr>
        <p:spPr>
          <a:xfrm>
            <a:off x="6516216" y="4252553"/>
            <a:ext cx="1769620" cy="369332"/>
          </a:xfrm>
          <a:prstGeom prst="rect">
            <a:avLst/>
          </a:prstGeom>
          <a:noFill/>
        </p:spPr>
        <p:txBody>
          <a:bodyPr wrap="square" rtlCol="0">
            <a:spAutoFit/>
          </a:bodyPr>
          <a:lstStyle/>
          <a:p>
            <a:r>
              <a:rPr lang="en-US" dirty="0">
                <a:solidFill>
                  <a:prstClr val="black"/>
                </a:solidFill>
              </a:rPr>
              <a:t>310.10(H)(2)</a:t>
            </a:r>
          </a:p>
        </p:txBody>
      </p:sp>
    </p:spTree>
    <p:custDataLst>
      <p:tags r:id="rId1"/>
    </p:custDataLst>
    <p:extLst>
      <p:ext uri="{BB962C8B-B14F-4D97-AF65-F5344CB8AC3E}">
        <p14:creationId xmlns:p14="http://schemas.microsoft.com/office/powerpoint/2010/main" val="1667298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2677656"/>
          </a:xfrm>
          <a:prstGeom prst="rect">
            <a:avLst/>
          </a:prstGeom>
          <a:noFill/>
        </p:spPr>
        <p:txBody>
          <a:bodyPr wrap="square" rtlCol="0">
            <a:spAutoFit/>
          </a:bodyPr>
          <a:lstStyle/>
          <a:p>
            <a:pPr defTabSz="685800"/>
            <a:r>
              <a:rPr lang="en-US" altLang="en-US" sz="2400" dirty="0">
                <a:solidFill>
                  <a:prstClr val="black"/>
                </a:solidFill>
              </a:rPr>
              <a:t>2 = Phase Constant for Single-Phase</a:t>
            </a:r>
          </a:p>
          <a:p>
            <a:pPr defTabSz="685800"/>
            <a:r>
              <a:rPr lang="en-US" altLang="en-US" sz="2400" dirty="0">
                <a:solidFill>
                  <a:prstClr val="black"/>
                </a:solidFill>
              </a:rPr>
              <a:t>K = Resistivity Factor – Ohms/</a:t>
            </a:r>
            <a:r>
              <a:rPr lang="en-US" altLang="en-US" sz="2400" dirty="0" err="1">
                <a:solidFill>
                  <a:prstClr val="black"/>
                </a:solidFill>
              </a:rPr>
              <a:t>cmil</a:t>
            </a:r>
            <a:r>
              <a:rPr lang="en-US" altLang="en-US" sz="2400" dirty="0">
                <a:solidFill>
                  <a:prstClr val="black"/>
                </a:solidFill>
              </a:rPr>
              <a:t> ft., 12.9 for Cu and 21.2 for Al at 75</a:t>
            </a:r>
            <a:r>
              <a:rPr lang="en-US" altLang="en-US" sz="2400" baseline="50000" dirty="0">
                <a:solidFill>
                  <a:prstClr val="black"/>
                </a:solidFill>
              </a:rPr>
              <a:t>o</a:t>
            </a:r>
            <a:r>
              <a:rPr lang="en-US" altLang="en-US" sz="2400" dirty="0">
                <a:solidFill>
                  <a:prstClr val="black"/>
                </a:solidFill>
              </a:rPr>
              <a:t> C</a:t>
            </a:r>
          </a:p>
          <a:p>
            <a:pPr defTabSz="685800"/>
            <a:r>
              <a:rPr lang="en-US" altLang="en-US" sz="2400" dirty="0">
                <a:solidFill>
                  <a:prstClr val="black"/>
                </a:solidFill>
              </a:rPr>
              <a:t>I  = Current in Amps</a:t>
            </a:r>
          </a:p>
          <a:p>
            <a:pPr defTabSz="685800"/>
            <a:r>
              <a:rPr lang="en-US" altLang="en-US" sz="2400" dirty="0">
                <a:solidFill>
                  <a:prstClr val="black"/>
                </a:solidFill>
              </a:rPr>
              <a:t>L = Length in Feet</a:t>
            </a:r>
          </a:p>
          <a:p>
            <a:pPr defTabSz="685800"/>
            <a:r>
              <a:rPr lang="en-US" altLang="en-US" sz="2400" dirty="0">
                <a:solidFill>
                  <a:prstClr val="black"/>
                </a:solidFill>
              </a:rPr>
              <a:t>CM = Circular Mils</a:t>
            </a:r>
          </a:p>
          <a:p>
            <a:pPr defTabSz="685800"/>
            <a:r>
              <a:rPr lang="en-US" altLang="en-US" sz="2400" dirty="0">
                <a:solidFill>
                  <a:prstClr val="black"/>
                </a:solidFill>
              </a:rPr>
              <a:t>VL = Volts Loss = % voltage drop x applied Voltage</a:t>
            </a: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Voltage Drop</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Wire Size in Circular Mils Single-Phase = </a:t>
              </a:r>
              <a:r>
                <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2KIL</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VL</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3807997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2677656"/>
          </a:xfrm>
          <a:prstGeom prst="rect">
            <a:avLst/>
          </a:prstGeom>
          <a:noFill/>
        </p:spPr>
        <p:txBody>
          <a:bodyPr wrap="square" rtlCol="0">
            <a:spAutoFit/>
          </a:bodyPr>
          <a:lstStyle/>
          <a:p>
            <a:pPr defTabSz="685800"/>
            <a:r>
              <a:rPr lang="en-US" sz="2400" dirty="0"/>
              <a:t>√3</a:t>
            </a:r>
            <a:r>
              <a:rPr lang="en-US" altLang="en-US" sz="2400" dirty="0">
                <a:solidFill>
                  <a:prstClr val="black"/>
                </a:solidFill>
              </a:rPr>
              <a:t> = Phase Constant for Three-Phase (1.732)</a:t>
            </a:r>
          </a:p>
          <a:p>
            <a:pPr defTabSz="685800"/>
            <a:r>
              <a:rPr lang="en-US" altLang="en-US" sz="2400" dirty="0">
                <a:solidFill>
                  <a:prstClr val="black"/>
                </a:solidFill>
              </a:rPr>
              <a:t>K = Resistivity Factor – Ohms/</a:t>
            </a:r>
            <a:r>
              <a:rPr lang="en-US" altLang="en-US" sz="2400" dirty="0" err="1">
                <a:solidFill>
                  <a:prstClr val="black"/>
                </a:solidFill>
              </a:rPr>
              <a:t>cmil</a:t>
            </a:r>
            <a:r>
              <a:rPr lang="en-US" altLang="en-US" sz="2400" dirty="0">
                <a:solidFill>
                  <a:prstClr val="black"/>
                </a:solidFill>
              </a:rPr>
              <a:t> ft., 12.9 for Cu and 21.2 for Al at 75</a:t>
            </a:r>
            <a:r>
              <a:rPr lang="en-US" altLang="en-US" sz="2400" baseline="50000" dirty="0">
                <a:solidFill>
                  <a:prstClr val="black"/>
                </a:solidFill>
              </a:rPr>
              <a:t>o</a:t>
            </a:r>
            <a:r>
              <a:rPr lang="en-US" altLang="en-US" sz="2400" dirty="0">
                <a:solidFill>
                  <a:prstClr val="black"/>
                </a:solidFill>
              </a:rPr>
              <a:t> C</a:t>
            </a:r>
          </a:p>
          <a:p>
            <a:pPr defTabSz="685800"/>
            <a:r>
              <a:rPr lang="en-US" altLang="en-US" sz="2400" dirty="0">
                <a:solidFill>
                  <a:prstClr val="black"/>
                </a:solidFill>
              </a:rPr>
              <a:t>I  = Current in Amps</a:t>
            </a:r>
          </a:p>
          <a:p>
            <a:pPr defTabSz="685800"/>
            <a:r>
              <a:rPr lang="en-US" altLang="en-US" sz="2400" dirty="0">
                <a:solidFill>
                  <a:prstClr val="black"/>
                </a:solidFill>
              </a:rPr>
              <a:t>L = Length in Feet</a:t>
            </a:r>
          </a:p>
          <a:p>
            <a:pPr defTabSz="685800"/>
            <a:r>
              <a:rPr lang="en-US" altLang="en-US" sz="2400" dirty="0">
                <a:solidFill>
                  <a:prstClr val="black"/>
                </a:solidFill>
              </a:rPr>
              <a:t>CM = Circular Mils</a:t>
            </a:r>
          </a:p>
          <a:p>
            <a:pPr defTabSz="685800"/>
            <a:r>
              <a:rPr lang="en-US" altLang="en-US" sz="2400" dirty="0">
                <a:solidFill>
                  <a:prstClr val="black"/>
                </a:solidFill>
              </a:rPr>
              <a:t>VL = Volts Loss = % voltage drop x applied Voltage</a:t>
            </a: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Voltage Drop</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Wire Size in Circular Mils Three-Phase = </a:t>
              </a:r>
              <a:r>
                <a:rPr lang="en-US" sz="2400" u="sng" dirty="0"/>
                <a:t>√3</a:t>
              </a:r>
              <a:r>
                <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KIL</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VL</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3571721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461665"/>
          </a:xfrm>
          <a:prstGeom prst="rect">
            <a:avLst/>
          </a:prstGeom>
          <a:noFill/>
        </p:spPr>
        <p:txBody>
          <a:bodyPr wrap="square" rtlCol="0">
            <a:spAutoFit/>
          </a:bodyPr>
          <a:lstStyle/>
          <a:p>
            <a:pPr defTabSz="685800"/>
            <a:r>
              <a:rPr lang="en-US" altLang="en-US" sz="2400" dirty="0"/>
              <a:t>Multiply the horsepower by 746 watts.</a:t>
            </a:r>
            <a:endParaRPr lang="en-US" altLang="en-US" sz="2400" dirty="0">
              <a:solidFill>
                <a:prstClr val="black"/>
              </a:solidFill>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r>
                <a:rPr lang="en-US" sz="2400" dirty="0"/>
                <a:t>Amps measure electrical current. </a:t>
              </a:r>
            </a:p>
            <a:p>
              <a:pPr algn="ctr" defTabSz="685800"/>
              <a:r>
                <a:rPr lang="en-US" sz="2400" dirty="0"/>
                <a:t>Horsepower is the amount of energy a motor creates when in use. </a:t>
              </a:r>
            </a:p>
            <a:p>
              <a:pPr algn="ctr" defTabSz="685800"/>
              <a:r>
                <a:rPr lang="en-US" sz="2400" dirty="0"/>
                <a:t>Given horsepower and volts, it is possible to calculate amps. </a:t>
              </a:r>
            </a:p>
            <a:p>
              <a:pPr algn="ctr" defTabSz="685800"/>
              <a:r>
                <a:rPr lang="en-US" sz="2400" dirty="0"/>
                <a:t>The calculation of amps uses Ohm's Law, which is amps times volts </a:t>
              </a:r>
            </a:p>
            <a:p>
              <a:pPr algn="ctr" defTabSz="685800"/>
              <a:r>
                <a:rPr lang="en-US" sz="2400" dirty="0"/>
                <a:t>equals watts.</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1571" y="3528742"/>
            <a:ext cx="6192688" cy="923330"/>
          </a:xfrm>
          <a:prstGeom prst="rect">
            <a:avLst/>
          </a:prstGeom>
          <a:noFill/>
        </p:spPr>
        <p:txBody>
          <a:bodyPr wrap="square" rtlCol="0">
            <a:spAutoFit/>
          </a:bodyPr>
          <a:lstStyle/>
          <a:p>
            <a:r>
              <a:rPr lang="en-US" dirty="0"/>
              <a:t>For example, an engine at two horsepower with 230 volts would be calculated as two horsepower times 746 watts, which equals 1492.  (2 x 746 = 1492)</a:t>
            </a:r>
          </a:p>
        </p:txBody>
      </p:sp>
      <p:sp>
        <p:nvSpPr>
          <p:cNvPr id="3" name="TextBox 2"/>
          <p:cNvSpPr txBox="1"/>
          <p:nvPr/>
        </p:nvSpPr>
        <p:spPr>
          <a:xfrm>
            <a:off x="1024987" y="4720619"/>
            <a:ext cx="6499341" cy="923330"/>
          </a:xfrm>
          <a:prstGeom prst="rect">
            <a:avLst/>
          </a:prstGeom>
          <a:noFill/>
        </p:spPr>
        <p:txBody>
          <a:bodyPr wrap="square" rtlCol="0">
            <a:spAutoFit/>
          </a:bodyPr>
          <a:lstStyle/>
          <a:p>
            <a:r>
              <a:rPr lang="en-US" dirty="0"/>
              <a:t>Divide the number calculated in Step 1 by the amount of volts to calculate watts. In the example, 1492 would be divided by 230, which equals about 6.49 amps. (1492 / 230 = 6.49)</a:t>
            </a:r>
          </a:p>
        </p:txBody>
      </p:sp>
    </p:spTree>
    <p:extLst>
      <p:ext uri="{BB962C8B-B14F-4D97-AF65-F5344CB8AC3E}">
        <p14:creationId xmlns:p14="http://schemas.microsoft.com/office/powerpoint/2010/main" val="2052663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4986" y="2420888"/>
            <a:ext cx="7219421" cy="3416320"/>
          </a:xfrm>
          <a:prstGeom prst="rect">
            <a:avLst/>
          </a:prstGeom>
          <a:noFill/>
        </p:spPr>
        <p:txBody>
          <a:bodyPr wrap="square" rtlCol="0">
            <a:spAutoFit/>
          </a:bodyPr>
          <a:lstStyle/>
          <a:p>
            <a:r>
              <a:rPr lang="en-US" dirty="0"/>
              <a:t>How to convert horsepower to kilowatts</a:t>
            </a:r>
          </a:p>
          <a:p>
            <a:r>
              <a:rPr lang="en-US" dirty="0"/>
              <a:t>How to convert </a:t>
            </a:r>
            <a:r>
              <a:rPr lang="en-US" dirty="0">
                <a:hlinkClick r:id="rId2"/>
              </a:rPr>
              <a:t>power</a:t>
            </a:r>
            <a:r>
              <a:rPr lang="en-US" dirty="0"/>
              <a:t> in horsepower (</a:t>
            </a:r>
            <a:r>
              <a:rPr lang="en-US" dirty="0" err="1"/>
              <a:t>hp</a:t>
            </a:r>
            <a:r>
              <a:rPr lang="en-US" dirty="0"/>
              <a:t>) units to </a:t>
            </a:r>
            <a:r>
              <a:rPr lang="en-US" dirty="0">
                <a:hlinkClick r:id="rId3"/>
              </a:rPr>
              <a:t>kilowatts (kW)</a:t>
            </a:r>
            <a:r>
              <a:rPr lang="en-US" dirty="0"/>
              <a:t> units.</a:t>
            </a:r>
          </a:p>
          <a:p>
            <a:endParaRPr lang="en-US" dirty="0"/>
          </a:p>
          <a:p>
            <a:r>
              <a:rPr lang="en-US" u="sng" dirty="0"/>
              <a:t>Mechanic / Hydraulic horsepower to kilowatts</a:t>
            </a:r>
          </a:p>
          <a:p>
            <a:endParaRPr lang="en-US" u="sng" dirty="0"/>
          </a:p>
          <a:p>
            <a:r>
              <a:rPr lang="en-US" dirty="0"/>
              <a:t>One mechanic or hydraulic horsepower is equal to 0.745699872 kilowatts:</a:t>
            </a:r>
          </a:p>
          <a:p>
            <a:r>
              <a:rPr lang="en-US" dirty="0"/>
              <a:t>1 </a:t>
            </a:r>
            <a:r>
              <a:rPr lang="en-US" dirty="0" err="1"/>
              <a:t>hp</a:t>
            </a:r>
            <a:r>
              <a:rPr lang="en-US" dirty="0"/>
              <a:t>(I) = 745.699872 W = 0.745699872 kW</a:t>
            </a:r>
          </a:p>
          <a:p>
            <a:r>
              <a:rPr lang="en-US" dirty="0"/>
              <a:t>So the power conversion of horsepower to kilowatts is given by:</a:t>
            </a:r>
          </a:p>
          <a:p>
            <a:r>
              <a:rPr lang="en-US" i="1" dirty="0"/>
              <a:t>P</a:t>
            </a:r>
            <a:r>
              <a:rPr lang="en-US" baseline="-25000" dirty="0"/>
              <a:t>(kW)</a:t>
            </a:r>
            <a:r>
              <a:rPr lang="en-US" dirty="0"/>
              <a:t> = 0.745699872 ⋅ </a:t>
            </a:r>
            <a:r>
              <a:rPr lang="en-US" i="1" dirty="0"/>
              <a:t>P</a:t>
            </a:r>
            <a:r>
              <a:rPr lang="en-US" baseline="-25000" dirty="0"/>
              <a:t>(</a:t>
            </a:r>
            <a:r>
              <a:rPr lang="en-US" baseline="-25000" dirty="0" err="1"/>
              <a:t>hp</a:t>
            </a:r>
            <a:r>
              <a:rPr lang="en-US" baseline="-25000" dirty="0"/>
              <a:t>)</a:t>
            </a:r>
            <a:endParaRPr lang="en-US" dirty="0"/>
          </a:p>
          <a:p>
            <a:r>
              <a:rPr lang="en-US" b="1" dirty="0"/>
              <a:t>Example</a:t>
            </a:r>
          </a:p>
          <a:p>
            <a:r>
              <a:rPr lang="en-US" dirty="0"/>
              <a:t>Convert 10 </a:t>
            </a:r>
            <a:r>
              <a:rPr lang="en-US" dirty="0" err="1"/>
              <a:t>hp</a:t>
            </a:r>
            <a:r>
              <a:rPr lang="en-US" dirty="0"/>
              <a:t> to kW:</a:t>
            </a:r>
          </a:p>
          <a:p>
            <a:r>
              <a:rPr lang="en-US" i="1" dirty="0"/>
              <a:t>P</a:t>
            </a:r>
            <a:r>
              <a:rPr lang="en-US" baseline="-25000" dirty="0"/>
              <a:t>(kW)</a:t>
            </a:r>
            <a:r>
              <a:rPr lang="en-US" dirty="0"/>
              <a:t> = 0.745699872 ⋅ 10hp = 7.45699872 kW</a:t>
            </a:r>
          </a:p>
        </p:txBody>
      </p:sp>
    </p:spTree>
    <p:extLst>
      <p:ext uri="{BB962C8B-B14F-4D97-AF65-F5344CB8AC3E}">
        <p14:creationId xmlns:p14="http://schemas.microsoft.com/office/powerpoint/2010/main" val="99264051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3808" t="6938" r="7375" b="4735"/>
          <a:stretch/>
        </p:blipFill>
        <p:spPr>
          <a:xfrm rot="5400000">
            <a:off x="1498426" y="2778430"/>
            <a:ext cx="1606464" cy="1371600"/>
          </a:xfrm>
          <a:prstGeom prst="rect">
            <a:avLst/>
          </a:prstGeom>
        </p:spPr>
      </p:pic>
      <p:sp>
        <p:nvSpPr>
          <p:cNvPr id="8" name="Pentagon 7"/>
          <p:cNvSpPr/>
          <p:nvPr/>
        </p:nvSpPr>
        <p:spPr>
          <a:xfrm flipH="1">
            <a:off x="3657600" y="19431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8 – </a:t>
            </a:r>
            <a:r>
              <a:rPr lang="en-US" sz="1650" dirty="0">
                <a:solidFill>
                  <a:prstClr val="white"/>
                </a:solidFill>
                <a:latin typeface="Tahoma" panose="020B0604030504040204" pitchFamily="34" charset="0"/>
                <a:ea typeface="Tahoma" panose="020B0604030504040204" pitchFamily="34" charset="0"/>
                <a:cs typeface="Tahoma" panose="020B0604030504040204" pitchFamily="34" charset="0"/>
              </a:rPr>
              <a:t>Communications Systems</a:t>
            </a:r>
          </a:p>
        </p:txBody>
      </p:sp>
      <p:sp>
        <p:nvSpPr>
          <p:cNvPr id="14" name="Pentagon 13"/>
          <p:cNvSpPr/>
          <p:nvPr/>
        </p:nvSpPr>
        <p:spPr>
          <a:xfrm flipH="1">
            <a:off x="3657600" y="27432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70000" lnSpcReduction="20000"/>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8 requirements aren’t subject to requirements in Chapters 1 – 7 unless there’s a specific reference in Chapter 8 to a rule in </a:t>
            </a:r>
          </a:p>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Chapters 1 through 7.</a:t>
            </a:r>
          </a:p>
        </p:txBody>
      </p:sp>
      <p:sp>
        <p:nvSpPr>
          <p:cNvPr id="25" name="Pentagon 24"/>
          <p:cNvSpPr/>
          <p:nvPr/>
        </p:nvSpPr>
        <p:spPr>
          <a:xfrm flipH="1">
            <a:off x="3657600" y="35433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9 – </a:t>
            </a:r>
            <a:r>
              <a:rPr lang="en-US" sz="2100" dirty="0">
                <a:solidFill>
                  <a:prstClr val="white"/>
                </a:solidFill>
                <a:latin typeface="Tahoma" panose="020B0604030504040204" pitchFamily="34" charset="0"/>
                <a:ea typeface="Tahoma" panose="020B0604030504040204" pitchFamily="34" charset="0"/>
                <a:cs typeface="Tahoma" panose="020B0604030504040204" pitchFamily="34" charset="0"/>
              </a:rPr>
              <a:t>Tables</a:t>
            </a:r>
          </a:p>
        </p:txBody>
      </p:sp>
      <p:sp>
        <p:nvSpPr>
          <p:cNvPr id="31" name="Pentagon 30"/>
          <p:cNvSpPr/>
          <p:nvPr/>
        </p:nvSpPr>
        <p:spPr>
          <a:xfrm flipH="1">
            <a:off x="3657600" y="43434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70000" lnSpcReduction="20000"/>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9 tables are applicable as referenced in the NEC and are </a:t>
            </a:r>
          </a:p>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used for calculating raceway sizes, conductor fill, and voltage drop.</a:t>
            </a:r>
            <a:endParaRPr lang="en-US" sz="15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67544" y="5360670"/>
            <a:ext cx="8208912" cy="130869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A through Informative Annex J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These are informational only and not mandatory.</a:t>
            </a:r>
          </a:p>
        </p:txBody>
      </p:sp>
      <p:sp>
        <p:nvSpPr>
          <p:cNvPr id="10" name="Pentagon 9"/>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5899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31" grpId="0" animBg="1"/>
      <p:bldP spid="5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4986" y="2420888"/>
            <a:ext cx="7219421" cy="3416320"/>
          </a:xfrm>
          <a:prstGeom prst="rect">
            <a:avLst/>
          </a:prstGeom>
          <a:noFill/>
        </p:spPr>
        <p:txBody>
          <a:bodyPr wrap="square" rtlCol="0">
            <a:spAutoFit/>
          </a:bodyPr>
          <a:lstStyle/>
          <a:p>
            <a:r>
              <a:rPr lang="en-US" dirty="0"/>
              <a:t>How to convert horsepower to kilowatts</a:t>
            </a:r>
          </a:p>
          <a:p>
            <a:r>
              <a:rPr lang="en-US" dirty="0"/>
              <a:t>How to convert </a:t>
            </a:r>
            <a:r>
              <a:rPr lang="en-US" dirty="0">
                <a:hlinkClick r:id="rId2"/>
              </a:rPr>
              <a:t>power</a:t>
            </a:r>
            <a:r>
              <a:rPr lang="en-US" dirty="0"/>
              <a:t> in horsepower (</a:t>
            </a:r>
            <a:r>
              <a:rPr lang="en-US" dirty="0" err="1"/>
              <a:t>hp</a:t>
            </a:r>
            <a:r>
              <a:rPr lang="en-US" dirty="0"/>
              <a:t>) units to </a:t>
            </a:r>
            <a:r>
              <a:rPr lang="en-US" dirty="0">
                <a:hlinkClick r:id="rId3"/>
              </a:rPr>
              <a:t>kilowatts (kW)</a:t>
            </a:r>
            <a:r>
              <a:rPr lang="en-US" dirty="0"/>
              <a:t> units.</a:t>
            </a:r>
          </a:p>
          <a:p>
            <a:endParaRPr lang="en-US" dirty="0"/>
          </a:p>
          <a:p>
            <a:r>
              <a:rPr lang="en-US" u="sng" dirty="0"/>
              <a:t>Electrical horsepower to kilowatts</a:t>
            </a:r>
          </a:p>
          <a:p>
            <a:endParaRPr lang="en-US" u="sng" dirty="0"/>
          </a:p>
          <a:p>
            <a:r>
              <a:rPr lang="en-US" dirty="0"/>
              <a:t>One electrical horsepower is equal to 0.746 kilowatts:</a:t>
            </a:r>
          </a:p>
          <a:p>
            <a:r>
              <a:rPr lang="en-US" dirty="0"/>
              <a:t>1 </a:t>
            </a:r>
            <a:r>
              <a:rPr lang="en-US" dirty="0" err="1"/>
              <a:t>hp</a:t>
            </a:r>
            <a:r>
              <a:rPr lang="en-US" dirty="0"/>
              <a:t>(E) = 746 W = 0.746 kW</a:t>
            </a:r>
          </a:p>
          <a:p>
            <a:r>
              <a:rPr lang="en-US" dirty="0"/>
              <a:t>So the power conversion of horsepower to kilowatts is given by:</a:t>
            </a:r>
          </a:p>
          <a:p>
            <a:r>
              <a:rPr lang="en-US" i="1" dirty="0"/>
              <a:t>P</a:t>
            </a:r>
            <a:r>
              <a:rPr lang="en-US" baseline="-25000" dirty="0"/>
              <a:t>(kW)</a:t>
            </a:r>
            <a:r>
              <a:rPr lang="en-US" dirty="0"/>
              <a:t> = 0.746 ⋅ </a:t>
            </a:r>
            <a:r>
              <a:rPr lang="en-US" i="1" dirty="0"/>
              <a:t>P</a:t>
            </a:r>
            <a:r>
              <a:rPr lang="en-US" baseline="-25000" dirty="0"/>
              <a:t>(</a:t>
            </a:r>
            <a:r>
              <a:rPr lang="en-US" baseline="-25000" dirty="0" err="1"/>
              <a:t>hp</a:t>
            </a:r>
            <a:r>
              <a:rPr lang="en-US" baseline="-25000" dirty="0"/>
              <a:t>)</a:t>
            </a:r>
            <a:endParaRPr lang="en-US" dirty="0"/>
          </a:p>
          <a:p>
            <a:r>
              <a:rPr lang="en-US" b="1" dirty="0"/>
              <a:t>Example</a:t>
            </a:r>
          </a:p>
          <a:p>
            <a:r>
              <a:rPr lang="en-US" dirty="0"/>
              <a:t>Convert 10 </a:t>
            </a:r>
            <a:r>
              <a:rPr lang="en-US" dirty="0" err="1"/>
              <a:t>hp</a:t>
            </a:r>
            <a:r>
              <a:rPr lang="en-US" dirty="0"/>
              <a:t> to kW:</a:t>
            </a:r>
          </a:p>
          <a:p>
            <a:r>
              <a:rPr lang="en-US" i="1" dirty="0"/>
              <a:t>P</a:t>
            </a:r>
            <a:r>
              <a:rPr lang="en-US" baseline="-25000" dirty="0"/>
              <a:t>(kW)</a:t>
            </a:r>
            <a:r>
              <a:rPr lang="en-US" dirty="0"/>
              <a:t> = 0.746 ⋅ 10hp = 7.460 kW</a:t>
            </a:r>
          </a:p>
        </p:txBody>
      </p:sp>
    </p:spTree>
    <p:extLst>
      <p:ext uri="{BB962C8B-B14F-4D97-AF65-F5344CB8AC3E}">
        <p14:creationId xmlns:p14="http://schemas.microsoft.com/office/powerpoint/2010/main" val="78856376"/>
      </p:ext>
    </p:extLst>
  </p:cSld>
  <p:clrMapOvr>
    <a:masterClrMapping/>
  </p:clrMapOvr>
  <p:transition spd="slow">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59633" y="2320384"/>
            <a:ext cx="7416824"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03648" y="2406121"/>
            <a:ext cx="7272809" cy="163121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b="1" kern="0" dirty="0">
                <a:solidFill>
                  <a:srgbClr val="009530"/>
                </a:solidFill>
                <a:latin typeface="Arial"/>
              </a:rPr>
              <a:t>The terms “bonding” and “grounding” are often employed interchangeably as general terms in the electrical industry to imply or mean that a specific piece of electrical equipment, structure, or enclosure is somehow referenced to earth.  </a:t>
            </a:r>
          </a:p>
        </p:txBody>
      </p:sp>
      <p:grpSp>
        <p:nvGrpSpPr>
          <p:cNvPr id="11" name="Group 10"/>
          <p:cNvGrpSpPr/>
          <p:nvPr/>
        </p:nvGrpSpPr>
        <p:grpSpPr>
          <a:xfrm>
            <a:off x="323528" y="620688"/>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1403648" y="4250431"/>
            <a:ext cx="7128792" cy="1015663"/>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b="1" kern="0" dirty="0">
                <a:solidFill>
                  <a:srgbClr val="009530"/>
                </a:solidFill>
                <a:latin typeface="Arial"/>
              </a:rPr>
              <a:t>In fact, “bonding” and “grounding” have completely different meaning and employ different electrical installation methodologies.</a:t>
            </a:r>
          </a:p>
        </p:txBody>
      </p:sp>
    </p:spTree>
    <p:extLst>
      <p:ext uri="{BB962C8B-B14F-4D97-AF65-F5344CB8AC3E}">
        <p14:creationId xmlns:p14="http://schemas.microsoft.com/office/powerpoint/2010/main" val="4291438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72067" y="1833048"/>
            <a:ext cx="8280919" cy="1477328"/>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“Bonding” is a method by which all electrically conductive materials and metallic surfaces of equipment and structures, not normally intended to be energized, are effectively interconnected together via a low impedance conductive means and path in order to avoid any appreciable potential difference between any separate points.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593787" y="4521103"/>
            <a:ext cx="8167261" cy="175432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For example, airplanes do not have any connection to the planet Earth when they are airborne.  It is extremely important for the safety and welfare of passengers, crew, and aircraft the all metallic parts and structures of an airplane are effectively bonded together to avoid difference of potential between structures and parts when traveling at high rates of speed or when the frame of the aircraft is struck by lightning.  </a:t>
            </a:r>
          </a:p>
        </p:txBody>
      </p:sp>
      <p:sp>
        <p:nvSpPr>
          <p:cNvPr id="17" name="TextBox 16"/>
          <p:cNvSpPr txBox="1"/>
          <p:nvPr/>
        </p:nvSpPr>
        <p:spPr>
          <a:xfrm>
            <a:off x="581203" y="3258973"/>
            <a:ext cx="8280919" cy="1200329"/>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The bonded interconnections of any specific electrically conductive materials, metallic surfaces of enclosures, electrical equipment, pipes, tubes, or structures via a low impedance path </a:t>
            </a:r>
            <a:r>
              <a:rPr lang="en-US" altLang="en-US" b="1" kern="0" dirty="0">
                <a:solidFill>
                  <a:srgbClr val="FF0000"/>
                </a:solidFill>
                <a:latin typeface="Arial"/>
              </a:rPr>
              <a:t>are completely independent and unrelated to any intended contact or connection to the Earth.</a:t>
            </a:r>
            <a:r>
              <a:rPr lang="en-US" altLang="en-US" kern="0" dirty="0">
                <a:solidFill>
                  <a:srgbClr val="009530"/>
                </a:solidFill>
                <a:latin typeface="Arial"/>
              </a:rPr>
              <a:t>  </a:t>
            </a:r>
          </a:p>
        </p:txBody>
      </p:sp>
    </p:spTree>
    <p:extLst>
      <p:ext uri="{BB962C8B-B14F-4D97-AF65-F5344CB8AC3E}">
        <p14:creationId xmlns:p14="http://schemas.microsoft.com/office/powerpoint/2010/main" val="1606648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83568" y="2924944"/>
            <a:ext cx="8280919" cy="2197525"/>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The laboratories and satellites orbiting in space above the planet Earth</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obviously have no direct connection with the surface of our planet.  </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	</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	All of the conductive surfaces of these orbiting laboratories and satellites must be effectively bonded together in order to avoid differences of potential from being induced across their surfaces from the countless charged particles and magnetic waves traveling through space.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Tree>
    <p:extLst>
      <p:ext uri="{BB962C8B-B14F-4D97-AF65-F5344CB8AC3E}">
        <p14:creationId xmlns:p14="http://schemas.microsoft.com/office/powerpoint/2010/main" val="961257105"/>
      </p:ext>
    </p:extLst>
  </p:cSld>
  <p:clrMapOvr>
    <a:masterClrMapping/>
  </p:clrMapOvr>
  <p:transition spd="slow">
    <p:push dir="u"/>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72067" y="1833048"/>
            <a:ext cx="8280919" cy="1323439"/>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a:t>
            </a:r>
            <a:r>
              <a:rPr lang="en-US" altLang="en-US" sz="2000" kern="0" dirty="0">
                <a:solidFill>
                  <a:srgbClr val="009530"/>
                </a:solidFill>
                <a:latin typeface="Arial"/>
              </a:rPr>
              <a:t>he common mean to effectively bond different metallic surfaces of enclosures, electrical equipment, pipes, tubes or structures together is with a copper conductor, rated lugs, and the appropriate bolts, fasteners, or screws.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593787" y="4521103"/>
            <a:ext cx="8167261" cy="163121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sz="2000" kern="0" dirty="0">
                <a:solidFill>
                  <a:srgbClr val="009530"/>
                </a:solidFill>
                <a:latin typeface="Arial"/>
              </a:rPr>
              <a:t>    In addition to preventing potential differences that may result in hazards, effectively bonded equipment can also be employed to adequately and safely conduct phase-to-ground fault current, induced currents, surge currents, lightning currents, or transient currents during such abnormal conditions.</a:t>
            </a:r>
            <a:endParaRPr lang="en-US" altLang="en-US" kern="0" dirty="0">
              <a:solidFill>
                <a:srgbClr val="009530"/>
              </a:solidFill>
              <a:latin typeface="Arial"/>
            </a:endParaRPr>
          </a:p>
        </p:txBody>
      </p:sp>
      <p:sp>
        <p:nvSpPr>
          <p:cNvPr id="17" name="TextBox 16"/>
          <p:cNvSpPr txBox="1"/>
          <p:nvPr/>
        </p:nvSpPr>
        <p:spPr>
          <a:xfrm>
            <a:off x="581203" y="3258973"/>
            <a:ext cx="8280919" cy="1015663"/>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kern="0" dirty="0">
                <a:solidFill>
                  <a:srgbClr val="009530"/>
                </a:solidFill>
                <a:latin typeface="Arial"/>
              </a:rPr>
              <a:t>Other effectively bonding means between different metallic parts and pieces might employ brackets, clamps, exothermic bonds, or welds to make an effectively connections.</a:t>
            </a:r>
          </a:p>
        </p:txBody>
      </p:sp>
    </p:spTree>
    <p:extLst>
      <p:ext uri="{BB962C8B-B14F-4D97-AF65-F5344CB8AC3E}">
        <p14:creationId xmlns:p14="http://schemas.microsoft.com/office/powerpoint/2010/main" val="3636928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052736"/>
            <a:ext cx="9000999" cy="58052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42896" y="1277712"/>
            <a:ext cx="8310091" cy="5355312"/>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“Grounding” is a term used rather exclusively in North American to indicate a direct or indirect connection to the planet Earth or to some conducting body that serves in place of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connection(s) to Earth can be intentional or unintentional by an assortment of metallic means intended to be employed as a designated grounding electrode.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designated grounding electrode is the device that is intended to establish the direct electrical connection to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common designated grounding electrode is often a copper clad or copper flashed steel rod.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designated grounding electrode might be a water pipe, steel columns of a building or structure, concrete encased steel reinforcement rods, buried copper bus, copper tubing, galvanized steel rods, or semi conductive neoprene rubber blankets.  </a:t>
            </a:r>
            <a:r>
              <a:rPr lang="en-US" altLang="en-US" kern="0" dirty="0">
                <a:solidFill>
                  <a:srgbClr val="EF3111"/>
                </a:solidFill>
                <a:latin typeface="Arial"/>
              </a:rPr>
              <a:t>Gas pipes and aluminum rods can not be employed as grounding electrode</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grounding electrode conductor is the designed conductor that is employed to connect the grounding electrode(s) to other equipment grounding conductors, grounded conductor, and structure. </a:t>
            </a:r>
          </a:p>
        </p:txBody>
      </p:sp>
      <p:sp>
        <p:nvSpPr>
          <p:cNvPr id="14" name="Rectangle 13"/>
          <p:cNvSpPr/>
          <p:nvPr/>
        </p:nvSpPr>
        <p:spPr>
          <a:xfrm>
            <a:off x="284035" y="125587"/>
            <a:ext cx="8568952" cy="860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spTree>
    <p:extLst>
      <p:ext uri="{BB962C8B-B14F-4D97-AF65-F5344CB8AC3E}">
        <p14:creationId xmlns:p14="http://schemas.microsoft.com/office/powerpoint/2010/main" val="3702381492"/>
      </p:ext>
    </p:extLst>
  </p:cSld>
  <p:clrMapOvr>
    <a:masterClrMapping/>
  </p:clrMapOvr>
  <p:transition spd="slow">
    <p:push di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052736"/>
            <a:ext cx="9000999" cy="58052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42896" y="1277712"/>
            <a:ext cx="8310091" cy="5355312"/>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“Grounding” is a term used rather exclusively in North American to indicate a direct or indirect connection to the planet Earth or to some conducting body that serves in place of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connection(s) to Earth can be intentional or unintentional by an assortment of metallic means intended to be employed as a designated grounding electrode.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designated grounding electrode is the device that is intended to establish the direct electrical connection to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common designated grounding electrode is often a copper clad or copper flashed steel rod.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designated grounding electrode might be a water pipe, steel columns of a building or structure, concrete encased steel reinforcement rods, buried copper bus, copper tubing, galvanized steel rods, or semi conductive neoprene rubber blankets.  </a:t>
            </a:r>
            <a:r>
              <a:rPr lang="en-US" altLang="en-US" kern="0" dirty="0">
                <a:solidFill>
                  <a:srgbClr val="EF3111"/>
                </a:solidFill>
                <a:latin typeface="Arial"/>
              </a:rPr>
              <a:t>Gas pipes and aluminum rods can not be employed as grounding electrode</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grounding electrode conductor is the designed conductor that is employed to connect the grounding electrode(s) to other equipment grounding conductors, grounded conductor, and structure. </a:t>
            </a:r>
          </a:p>
        </p:txBody>
      </p:sp>
      <p:sp>
        <p:nvSpPr>
          <p:cNvPr id="14" name="Rectangle 13"/>
          <p:cNvSpPr/>
          <p:nvPr/>
        </p:nvSpPr>
        <p:spPr>
          <a:xfrm>
            <a:off x="284035" y="125587"/>
            <a:ext cx="8568952" cy="860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spTree>
    <p:extLst>
      <p:ext uri="{BB962C8B-B14F-4D97-AF65-F5344CB8AC3E}">
        <p14:creationId xmlns:p14="http://schemas.microsoft.com/office/powerpoint/2010/main" val="1243232157"/>
      </p:ext>
    </p:extLst>
  </p:cSld>
  <p:clrMapOvr>
    <a:masterClrMapping/>
  </p:clrMapOvr>
  <p:transition spd="slow">
    <p:push dir="u"/>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05736" y="2300567"/>
            <a:ext cx="6798009" cy="379802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200%</a:t>
            </a:r>
          </a:p>
        </p:txBody>
      </p:sp>
      <p:grpSp>
        <p:nvGrpSpPr>
          <p:cNvPr id="11" name="Group 10"/>
          <p:cNvGrpSpPr/>
          <p:nvPr/>
        </p:nvGrpSpPr>
        <p:grpSpPr>
          <a:xfrm>
            <a:off x="48661" y="570442"/>
            <a:ext cx="8964488"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ac arc welder shall have overcurrent protection at not more than what percentage of the rated primary current of the welder?</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150%</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125%</a:t>
            </a:r>
          </a:p>
        </p:txBody>
      </p:sp>
      <p:sp>
        <p:nvSpPr>
          <p:cNvPr id="21" name="TextBox 20"/>
          <p:cNvSpPr txBox="1"/>
          <p:nvPr/>
        </p:nvSpPr>
        <p:spPr>
          <a:xfrm>
            <a:off x="1655376" y="5127593"/>
            <a:ext cx="5751059" cy="369332"/>
          </a:xfrm>
          <a:prstGeom prst="rect">
            <a:avLst/>
          </a:prstGeom>
          <a:noFill/>
        </p:spPr>
        <p:txBody>
          <a:bodyPr wrap="square" rtlCol="0">
            <a:spAutoFit/>
          </a:bodyPr>
          <a:lstStyle/>
          <a:p>
            <a:r>
              <a:rPr lang="en-US" dirty="0">
                <a:solidFill>
                  <a:prstClr val="black"/>
                </a:solidFill>
              </a:rPr>
              <a:t>Your answer would be A. 200%</a:t>
            </a:r>
          </a:p>
        </p:txBody>
      </p:sp>
      <p:sp>
        <p:nvSpPr>
          <p:cNvPr id="23" name="TextBox 22"/>
          <p:cNvSpPr txBox="1"/>
          <p:nvPr/>
        </p:nvSpPr>
        <p:spPr>
          <a:xfrm>
            <a:off x="1598932" y="4250431"/>
            <a:ext cx="491728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a:t>
            </a:r>
          </a:p>
        </p:txBody>
      </p:sp>
      <p:sp>
        <p:nvSpPr>
          <p:cNvPr id="26" name="TextBox 25"/>
          <p:cNvSpPr txBox="1"/>
          <p:nvPr/>
        </p:nvSpPr>
        <p:spPr>
          <a:xfrm>
            <a:off x="6399469" y="4241892"/>
            <a:ext cx="1769620" cy="369332"/>
          </a:xfrm>
          <a:prstGeom prst="rect">
            <a:avLst/>
          </a:prstGeom>
          <a:noFill/>
        </p:spPr>
        <p:txBody>
          <a:bodyPr wrap="square" rtlCol="0">
            <a:spAutoFit/>
          </a:bodyPr>
          <a:lstStyle/>
          <a:p>
            <a:r>
              <a:rPr lang="en-US" dirty="0">
                <a:solidFill>
                  <a:prstClr val="black"/>
                </a:solidFill>
              </a:rPr>
              <a:t>630.12(A)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04353"/>
            <a:ext cx="1662292" cy="1662292"/>
          </a:xfrm>
          <a:prstGeom prst="rect">
            <a:avLst/>
          </a:prstGeom>
        </p:spPr>
      </p:pic>
    </p:spTree>
    <p:extLst>
      <p:ext uri="{BB962C8B-B14F-4D97-AF65-F5344CB8AC3E}">
        <p14:creationId xmlns:p14="http://schemas.microsoft.com/office/powerpoint/2010/main" val="3394531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6" y="2271237"/>
            <a:ext cx="7704856" cy="414570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2955" y="2425388"/>
            <a:ext cx="5203713" cy="369332"/>
          </a:xfrm>
          <a:prstGeom prst="rect">
            <a:avLst/>
          </a:prstGeom>
          <a:noFill/>
        </p:spPr>
        <p:txBody>
          <a:bodyPr wrap="square" rtlCol="0">
            <a:spAutoFit/>
          </a:bodyPr>
          <a:lstStyle/>
          <a:p>
            <a:pPr defTabSz="685800"/>
            <a:r>
              <a:rPr lang="en-US" altLang="en-US" dirty="0">
                <a:solidFill>
                  <a:prstClr val="black"/>
                </a:solidFill>
              </a:rPr>
              <a:t>A. 15 feet</a:t>
            </a:r>
          </a:p>
        </p:txBody>
      </p:sp>
      <p:grpSp>
        <p:nvGrpSpPr>
          <p:cNvPr id="11" name="Group 10"/>
          <p:cNvGrpSpPr/>
          <p:nvPr/>
        </p:nvGrpSpPr>
        <p:grpSpPr>
          <a:xfrm>
            <a:off x="179512" y="-1"/>
            <a:ext cx="8856984" cy="2172867"/>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branch circuit voltage that exceeds 277V to ground and does not exceed 600V between conductors is used to wire the auxiliary equipment of electrical discharge lamps mounted on poles. The minimum height of these luminaries must not be less than?</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18 feet</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22 feet</a:t>
            </a:r>
          </a:p>
        </p:txBody>
      </p:sp>
      <p:sp>
        <p:nvSpPr>
          <p:cNvPr id="21" name="TextBox 20"/>
          <p:cNvSpPr txBox="1"/>
          <p:nvPr/>
        </p:nvSpPr>
        <p:spPr>
          <a:xfrm>
            <a:off x="1510502" y="5419396"/>
            <a:ext cx="5751059" cy="369332"/>
          </a:xfrm>
          <a:prstGeom prst="rect">
            <a:avLst/>
          </a:prstGeom>
          <a:noFill/>
        </p:spPr>
        <p:txBody>
          <a:bodyPr wrap="square" rtlCol="0">
            <a:spAutoFit/>
          </a:bodyPr>
          <a:lstStyle/>
          <a:p>
            <a:r>
              <a:rPr lang="en-US" dirty="0">
                <a:solidFill>
                  <a:prstClr val="black"/>
                </a:solidFill>
              </a:rPr>
              <a:t>Your answer would be C. 22 feet</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33 feet</a:t>
            </a:r>
          </a:p>
        </p:txBody>
      </p:sp>
      <p:sp>
        <p:nvSpPr>
          <p:cNvPr id="26" name="TextBox 25"/>
          <p:cNvSpPr txBox="1"/>
          <p:nvPr/>
        </p:nvSpPr>
        <p:spPr>
          <a:xfrm>
            <a:off x="6592754" y="4274280"/>
            <a:ext cx="1769620" cy="369332"/>
          </a:xfrm>
          <a:prstGeom prst="rect">
            <a:avLst/>
          </a:prstGeom>
          <a:noFill/>
        </p:spPr>
        <p:txBody>
          <a:bodyPr wrap="square" rtlCol="0">
            <a:spAutoFit/>
          </a:bodyPr>
          <a:lstStyle/>
          <a:p>
            <a:r>
              <a:rPr lang="en-US" dirty="0">
                <a:solidFill>
                  <a:prstClr val="black"/>
                </a:solidFill>
              </a:rPr>
              <a:t>210.6(D)(1)(a)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263" y="2681796"/>
            <a:ext cx="1662292" cy="1662292"/>
          </a:xfrm>
          <a:prstGeom prst="rect">
            <a:avLst/>
          </a:prstGeom>
        </p:spPr>
      </p:pic>
    </p:spTree>
    <p:extLst>
      <p:ext uri="{BB962C8B-B14F-4D97-AF65-F5344CB8AC3E}">
        <p14:creationId xmlns:p14="http://schemas.microsoft.com/office/powerpoint/2010/main" val="242087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1916832"/>
            <a:ext cx="7776863" cy="41764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99592" y="2243829"/>
            <a:ext cx="5203713" cy="369332"/>
          </a:xfrm>
          <a:prstGeom prst="rect">
            <a:avLst/>
          </a:prstGeom>
          <a:noFill/>
        </p:spPr>
        <p:txBody>
          <a:bodyPr wrap="square" rtlCol="0">
            <a:spAutoFit/>
          </a:bodyPr>
          <a:lstStyle/>
          <a:p>
            <a:pPr defTabSz="685800"/>
            <a:r>
              <a:rPr lang="en-US" altLang="en-US" dirty="0">
                <a:solidFill>
                  <a:prstClr val="black"/>
                </a:solidFill>
              </a:rPr>
              <a:t>A. 110 Amps</a:t>
            </a:r>
          </a:p>
        </p:txBody>
      </p:sp>
      <p:grpSp>
        <p:nvGrpSpPr>
          <p:cNvPr id="11" name="Group 10"/>
          <p:cNvGrpSpPr/>
          <p:nvPr/>
        </p:nvGrpSpPr>
        <p:grpSpPr>
          <a:xfrm>
            <a:off x="395536" y="257716"/>
            <a:ext cx="8364416" cy="12681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department store (continuous load) feeder supplies a lighting load of 103 Amps. The minimum size           overcurrent protection device permitted for this         feeder is?</a:t>
              </a:r>
            </a:p>
          </p:txBody>
        </p:sp>
      </p:grpSp>
      <p:sp>
        <p:nvSpPr>
          <p:cNvPr id="2" name="TextBox 1"/>
          <p:cNvSpPr txBox="1"/>
          <p:nvPr/>
        </p:nvSpPr>
        <p:spPr>
          <a:xfrm>
            <a:off x="897151" y="2603742"/>
            <a:ext cx="5805422" cy="369332"/>
          </a:xfrm>
          <a:prstGeom prst="rect">
            <a:avLst/>
          </a:prstGeom>
          <a:noFill/>
        </p:spPr>
        <p:txBody>
          <a:bodyPr wrap="square" rtlCol="0">
            <a:spAutoFit/>
          </a:bodyPr>
          <a:lstStyle/>
          <a:p>
            <a:r>
              <a:rPr lang="en-US" dirty="0">
                <a:solidFill>
                  <a:prstClr val="black"/>
                </a:solidFill>
              </a:rPr>
              <a:t>B. 125 Amps</a:t>
            </a:r>
          </a:p>
        </p:txBody>
      </p:sp>
      <p:sp>
        <p:nvSpPr>
          <p:cNvPr id="20" name="TextBox 19"/>
          <p:cNvSpPr txBox="1"/>
          <p:nvPr/>
        </p:nvSpPr>
        <p:spPr>
          <a:xfrm>
            <a:off x="899591" y="3017772"/>
            <a:ext cx="5802982" cy="369332"/>
          </a:xfrm>
          <a:prstGeom prst="rect">
            <a:avLst/>
          </a:prstGeom>
          <a:noFill/>
        </p:spPr>
        <p:txBody>
          <a:bodyPr wrap="square" rtlCol="0">
            <a:spAutoFit/>
          </a:bodyPr>
          <a:lstStyle/>
          <a:p>
            <a:r>
              <a:rPr lang="en-US" dirty="0">
                <a:solidFill>
                  <a:prstClr val="black"/>
                </a:solidFill>
              </a:rPr>
              <a:t>C. 150 Amps</a:t>
            </a:r>
          </a:p>
        </p:txBody>
      </p:sp>
      <p:sp>
        <p:nvSpPr>
          <p:cNvPr id="21" name="TextBox 20"/>
          <p:cNvSpPr txBox="1"/>
          <p:nvPr/>
        </p:nvSpPr>
        <p:spPr>
          <a:xfrm>
            <a:off x="753596" y="5346775"/>
            <a:ext cx="5751059" cy="369332"/>
          </a:xfrm>
          <a:prstGeom prst="rect">
            <a:avLst/>
          </a:prstGeom>
          <a:noFill/>
        </p:spPr>
        <p:txBody>
          <a:bodyPr wrap="square" rtlCol="0">
            <a:spAutoFit/>
          </a:bodyPr>
          <a:lstStyle/>
          <a:p>
            <a:r>
              <a:rPr lang="en-US" dirty="0">
                <a:solidFill>
                  <a:prstClr val="black"/>
                </a:solidFill>
              </a:rPr>
              <a:t>Your answer would be C. 150 Amps</a:t>
            </a:r>
          </a:p>
        </p:txBody>
      </p:sp>
      <p:sp>
        <p:nvSpPr>
          <p:cNvPr id="23" name="TextBox 22"/>
          <p:cNvSpPr txBox="1"/>
          <p:nvPr/>
        </p:nvSpPr>
        <p:spPr>
          <a:xfrm>
            <a:off x="713878" y="3904354"/>
            <a:ext cx="551430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97150" y="3389954"/>
            <a:ext cx="5206154" cy="369332"/>
          </a:xfrm>
          <a:prstGeom prst="rect">
            <a:avLst/>
          </a:prstGeom>
          <a:noFill/>
        </p:spPr>
        <p:txBody>
          <a:bodyPr wrap="square" rtlCol="0">
            <a:spAutoFit/>
          </a:bodyPr>
          <a:lstStyle/>
          <a:p>
            <a:r>
              <a:rPr lang="en-US" dirty="0">
                <a:solidFill>
                  <a:prstClr val="black"/>
                </a:solidFill>
              </a:rPr>
              <a:t>D. 175 Amps</a:t>
            </a:r>
          </a:p>
        </p:txBody>
      </p:sp>
      <p:sp>
        <p:nvSpPr>
          <p:cNvPr id="26" name="TextBox 25"/>
          <p:cNvSpPr txBox="1"/>
          <p:nvPr/>
        </p:nvSpPr>
        <p:spPr>
          <a:xfrm>
            <a:off x="6776836" y="4088244"/>
            <a:ext cx="1769620" cy="369332"/>
          </a:xfrm>
          <a:prstGeom prst="rect">
            <a:avLst/>
          </a:prstGeom>
          <a:noFill/>
        </p:spPr>
        <p:txBody>
          <a:bodyPr wrap="square" rtlCol="0">
            <a:spAutoFit/>
          </a:bodyPr>
          <a:lstStyle/>
          <a:p>
            <a:r>
              <a:rPr lang="en-US" dirty="0">
                <a:solidFill>
                  <a:prstClr val="black"/>
                </a:solidFill>
              </a:rPr>
              <a:t>215.3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04353"/>
            <a:ext cx="1662292" cy="1662292"/>
          </a:xfrm>
          <a:prstGeom prst="rect">
            <a:avLst/>
          </a:prstGeom>
        </p:spPr>
      </p:pic>
      <p:sp>
        <p:nvSpPr>
          <p:cNvPr id="25" name="TextBox 24"/>
          <p:cNvSpPr txBox="1"/>
          <p:nvPr/>
        </p:nvSpPr>
        <p:spPr>
          <a:xfrm>
            <a:off x="615725" y="4591264"/>
            <a:ext cx="7480499" cy="369332"/>
          </a:xfrm>
          <a:prstGeom prst="rect">
            <a:avLst/>
          </a:prstGeom>
          <a:noFill/>
        </p:spPr>
        <p:txBody>
          <a:bodyPr wrap="square" rtlCol="0">
            <a:spAutoFit/>
          </a:bodyPr>
          <a:lstStyle/>
          <a:p>
            <a:r>
              <a:rPr lang="en-US" dirty="0">
                <a:solidFill>
                  <a:prstClr val="black"/>
                </a:solidFill>
              </a:rPr>
              <a:t>103 Amps X 1.25 = 128.75 Amps So you go to the next standard size</a:t>
            </a:r>
          </a:p>
        </p:txBody>
      </p:sp>
    </p:spTree>
    <p:extLst>
      <p:ext uri="{BB962C8B-B14F-4D97-AF65-F5344CB8AC3E}">
        <p14:creationId xmlns:p14="http://schemas.microsoft.com/office/powerpoint/2010/main" val="32903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2" name="Picture 1"/>
          <p:cNvPicPr>
            <a:picLocks noChangeAspect="1"/>
          </p:cNvPicPr>
          <p:nvPr/>
        </p:nvPicPr>
        <p:blipFill>
          <a:blip r:embed="rId3"/>
          <a:stretch>
            <a:fillRect/>
          </a:stretch>
        </p:blipFill>
        <p:spPr>
          <a:xfrm>
            <a:off x="1134537" y="2725616"/>
            <a:ext cx="7388475" cy="3727720"/>
          </a:xfrm>
          <a:prstGeom prst="rect">
            <a:avLst/>
          </a:prstGeom>
        </p:spPr>
      </p:pic>
    </p:spTree>
    <p:custDataLst>
      <p:tags r:id="rId1"/>
    </p:custDataLst>
    <p:extLst>
      <p:ext uri="{BB962C8B-B14F-4D97-AF65-F5344CB8AC3E}">
        <p14:creationId xmlns:p14="http://schemas.microsoft.com/office/powerpoint/2010/main" val="714038475"/>
      </p:ext>
    </p:extLst>
  </p:cSld>
  <p:clrMapOvr>
    <a:masterClrMapping/>
  </p:clrMapOvr>
  <p:transition spd="slow">
    <p:push di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 foot</a:t>
            </a:r>
          </a:p>
        </p:txBody>
      </p:sp>
      <p:grpSp>
        <p:nvGrpSpPr>
          <p:cNvPr id="11" name="Group 10"/>
          <p:cNvGrpSpPr/>
          <p:nvPr/>
        </p:nvGrpSpPr>
        <p:grpSpPr>
          <a:xfrm>
            <a:off x="179512" y="288280"/>
            <a:ext cx="8856984" cy="1805827"/>
            <a:chOff x="1295399" y="742950"/>
            <a:chExt cx="6611342"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11342"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outdoor disconnecting means for a mobile home   must be installed so the bottom of the   enclosure is    not less than how many feet above the finished grade or working platform?</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2 feet</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3 feet</a:t>
            </a:r>
          </a:p>
        </p:txBody>
      </p:sp>
      <p:sp>
        <p:nvSpPr>
          <p:cNvPr id="21" name="TextBox 20"/>
          <p:cNvSpPr txBox="1"/>
          <p:nvPr/>
        </p:nvSpPr>
        <p:spPr>
          <a:xfrm>
            <a:off x="1696472" y="5050307"/>
            <a:ext cx="5751059" cy="369332"/>
          </a:xfrm>
          <a:prstGeom prst="rect">
            <a:avLst/>
          </a:prstGeom>
          <a:noFill/>
        </p:spPr>
        <p:txBody>
          <a:bodyPr wrap="square" rtlCol="0">
            <a:spAutoFit/>
          </a:bodyPr>
          <a:lstStyle/>
          <a:p>
            <a:r>
              <a:rPr lang="en-US" dirty="0">
                <a:solidFill>
                  <a:prstClr val="black"/>
                </a:solidFill>
              </a:rPr>
              <a:t>Your answer would be B. 2 feet</a:t>
            </a:r>
          </a:p>
        </p:txBody>
      </p:sp>
      <p:sp>
        <p:nvSpPr>
          <p:cNvPr id="23" name="TextBox 22"/>
          <p:cNvSpPr txBox="1"/>
          <p:nvPr/>
        </p:nvSpPr>
        <p:spPr>
          <a:xfrm>
            <a:off x="1696472" y="4463153"/>
            <a:ext cx="467572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6 feet 7 inches</a:t>
            </a:r>
          </a:p>
        </p:txBody>
      </p:sp>
      <p:sp>
        <p:nvSpPr>
          <p:cNvPr id="26" name="TextBox 25"/>
          <p:cNvSpPr txBox="1"/>
          <p:nvPr/>
        </p:nvSpPr>
        <p:spPr>
          <a:xfrm>
            <a:off x="6498801" y="4470739"/>
            <a:ext cx="1769620" cy="369332"/>
          </a:xfrm>
          <a:prstGeom prst="rect">
            <a:avLst/>
          </a:prstGeom>
          <a:noFill/>
        </p:spPr>
        <p:txBody>
          <a:bodyPr wrap="square" rtlCol="0">
            <a:spAutoFit/>
          </a:bodyPr>
          <a:lstStyle/>
          <a:p>
            <a:r>
              <a:rPr lang="en-US" dirty="0">
                <a:solidFill>
                  <a:prstClr val="black"/>
                </a:solidFill>
              </a:rPr>
              <a:t>550.32(F)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45912"/>
            <a:ext cx="1662292" cy="1579177"/>
          </a:xfrm>
          <a:prstGeom prst="rect">
            <a:avLst/>
          </a:prstGeom>
        </p:spPr>
      </p:pic>
    </p:spTree>
    <p:extLst>
      <p:ext uri="{BB962C8B-B14F-4D97-AF65-F5344CB8AC3E}">
        <p14:creationId xmlns:p14="http://schemas.microsoft.com/office/powerpoint/2010/main" val="4153265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16427" y="2060848"/>
            <a:ext cx="7138480" cy="3518619"/>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0.063 ohms</a:t>
            </a:r>
          </a:p>
        </p:txBody>
      </p:sp>
      <p:grpSp>
        <p:nvGrpSpPr>
          <p:cNvPr id="11" name="Group 10"/>
          <p:cNvGrpSpPr/>
          <p:nvPr/>
        </p:nvGrpSpPr>
        <p:grpSpPr>
          <a:xfrm>
            <a:off x="107504" y="208044"/>
            <a:ext cx="8856984" cy="127673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alternating-current ohms-to-neutral 	    resistance for 1000 feet of 4/0 AWG aluminum             conductor in a steel raceway?</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0.10 ohms</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0.11 ohms</a:t>
            </a:r>
          </a:p>
        </p:txBody>
      </p:sp>
      <p:sp>
        <p:nvSpPr>
          <p:cNvPr id="21" name="TextBox 20"/>
          <p:cNvSpPr txBox="1"/>
          <p:nvPr/>
        </p:nvSpPr>
        <p:spPr>
          <a:xfrm>
            <a:off x="1738955" y="4752436"/>
            <a:ext cx="5751059" cy="369332"/>
          </a:xfrm>
          <a:prstGeom prst="rect">
            <a:avLst/>
          </a:prstGeom>
          <a:noFill/>
        </p:spPr>
        <p:txBody>
          <a:bodyPr wrap="square" rtlCol="0">
            <a:spAutoFit/>
          </a:bodyPr>
          <a:lstStyle/>
          <a:p>
            <a:r>
              <a:rPr lang="en-US" dirty="0">
                <a:solidFill>
                  <a:prstClr val="black"/>
                </a:solidFill>
              </a:rPr>
              <a:t>Your answer would be B. 0.10 ohms</a:t>
            </a:r>
          </a:p>
        </p:txBody>
      </p:sp>
      <p:sp>
        <p:nvSpPr>
          <p:cNvPr id="23" name="TextBox 22"/>
          <p:cNvSpPr txBox="1"/>
          <p:nvPr/>
        </p:nvSpPr>
        <p:spPr>
          <a:xfrm>
            <a:off x="1259632" y="4203066"/>
            <a:ext cx="50405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0.33 ohms</a:t>
            </a:r>
          </a:p>
        </p:txBody>
      </p:sp>
      <p:sp>
        <p:nvSpPr>
          <p:cNvPr id="26" name="TextBox 25"/>
          <p:cNvSpPr txBox="1"/>
          <p:nvPr/>
        </p:nvSpPr>
        <p:spPr>
          <a:xfrm>
            <a:off x="6033875" y="4203066"/>
            <a:ext cx="2221032" cy="369332"/>
          </a:xfrm>
          <a:prstGeom prst="rect">
            <a:avLst/>
          </a:prstGeom>
          <a:noFill/>
        </p:spPr>
        <p:txBody>
          <a:bodyPr wrap="square" rtlCol="0">
            <a:spAutoFit/>
          </a:bodyPr>
          <a:lstStyle/>
          <a:p>
            <a:r>
              <a:rPr lang="en-US" dirty="0">
                <a:solidFill>
                  <a:prstClr val="black"/>
                </a:solidFill>
              </a:rPr>
              <a:t>Chapter 9 Table 9</a:t>
            </a:r>
          </a:p>
        </p:txBody>
      </p:sp>
    </p:spTree>
    <p:extLst>
      <p:ext uri="{BB962C8B-B14F-4D97-AF65-F5344CB8AC3E}">
        <p14:creationId xmlns:p14="http://schemas.microsoft.com/office/powerpoint/2010/main" val="2279279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1560" y="2084740"/>
            <a:ext cx="7992887" cy="422458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87057" y="2406122"/>
            <a:ext cx="7097311" cy="646331"/>
          </a:xfrm>
          <a:prstGeom prst="rect">
            <a:avLst/>
          </a:prstGeom>
          <a:noFill/>
        </p:spPr>
        <p:txBody>
          <a:bodyPr wrap="square" rtlCol="0">
            <a:spAutoFit/>
          </a:bodyPr>
          <a:lstStyle/>
          <a:p>
            <a:pPr defTabSz="685800"/>
            <a:r>
              <a:rPr lang="en-US" altLang="en-US" dirty="0">
                <a:solidFill>
                  <a:prstClr val="black"/>
                </a:solidFill>
              </a:rPr>
              <a:t>A. Where conductors enter the box in a raceway that will accept a future grounded conductor.</a:t>
            </a:r>
          </a:p>
        </p:txBody>
      </p:sp>
      <p:grpSp>
        <p:nvGrpSpPr>
          <p:cNvPr id="11" name="Group 10"/>
          <p:cNvGrpSpPr/>
          <p:nvPr/>
        </p:nvGrpSpPr>
        <p:grpSpPr>
          <a:xfrm>
            <a:off x="755576" y="182901"/>
            <a:ext cx="7701545" cy="1801452"/>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installing wiring for switches,   in which condition below would a       grounded conductor be required to be located at the switch box?</a:t>
              </a:r>
            </a:p>
          </p:txBody>
        </p:sp>
      </p:grpSp>
      <p:sp>
        <p:nvSpPr>
          <p:cNvPr id="2" name="TextBox 1"/>
          <p:cNvSpPr txBox="1"/>
          <p:nvPr/>
        </p:nvSpPr>
        <p:spPr>
          <a:xfrm>
            <a:off x="791655" y="3196699"/>
            <a:ext cx="7529359" cy="646331"/>
          </a:xfrm>
          <a:prstGeom prst="rect">
            <a:avLst/>
          </a:prstGeom>
          <a:noFill/>
        </p:spPr>
        <p:txBody>
          <a:bodyPr wrap="square" rtlCol="0">
            <a:spAutoFit/>
          </a:bodyPr>
          <a:lstStyle/>
          <a:p>
            <a:r>
              <a:rPr lang="en-US" dirty="0">
                <a:solidFill>
                  <a:prstClr val="black"/>
                </a:solidFill>
              </a:rPr>
              <a:t>B. Where the box enclosing the switch is accessible for the installation of an additional or replacement cable.</a:t>
            </a:r>
          </a:p>
        </p:txBody>
      </p:sp>
      <p:sp>
        <p:nvSpPr>
          <p:cNvPr id="20" name="TextBox 19"/>
          <p:cNvSpPr txBox="1"/>
          <p:nvPr/>
        </p:nvSpPr>
        <p:spPr>
          <a:xfrm>
            <a:off x="755576" y="3929923"/>
            <a:ext cx="6810188" cy="369332"/>
          </a:xfrm>
          <a:prstGeom prst="rect">
            <a:avLst/>
          </a:prstGeom>
          <a:noFill/>
        </p:spPr>
        <p:txBody>
          <a:bodyPr wrap="square" rtlCol="0">
            <a:spAutoFit/>
          </a:bodyPr>
          <a:lstStyle/>
          <a:p>
            <a:r>
              <a:rPr lang="en-US" dirty="0">
                <a:solidFill>
                  <a:prstClr val="black"/>
                </a:solidFill>
              </a:rPr>
              <a:t>C. When two or more switches are located in the room.</a:t>
            </a:r>
          </a:p>
        </p:txBody>
      </p:sp>
      <p:sp>
        <p:nvSpPr>
          <p:cNvPr id="21" name="TextBox 20"/>
          <p:cNvSpPr txBox="1"/>
          <p:nvPr/>
        </p:nvSpPr>
        <p:spPr>
          <a:xfrm>
            <a:off x="755576" y="5462638"/>
            <a:ext cx="6660476" cy="369332"/>
          </a:xfrm>
          <a:prstGeom prst="rect">
            <a:avLst/>
          </a:prstGeom>
          <a:noFill/>
        </p:spPr>
        <p:txBody>
          <a:bodyPr wrap="square" rtlCol="0">
            <a:spAutoFit/>
          </a:bodyPr>
          <a:lstStyle/>
          <a:p>
            <a:r>
              <a:rPr lang="en-US" dirty="0">
                <a:solidFill>
                  <a:prstClr val="black"/>
                </a:solidFill>
              </a:rPr>
              <a:t>Your answer would be C. When two or more switches…</a:t>
            </a:r>
          </a:p>
        </p:txBody>
      </p:sp>
      <p:sp>
        <p:nvSpPr>
          <p:cNvPr id="23" name="TextBox 22"/>
          <p:cNvSpPr txBox="1"/>
          <p:nvPr/>
        </p:nvSpPr>
        <p:spPr>
          <a:xfrm>
            <a:off x="755576" y="4851068"/>
            <a:ext cx="500599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787055" y="4360082"/>
            <a:ext cx="6210920" cy="369332"/>
          </a:xfrm>
          <a:prstGeom prst="rect">
            <a:avLst/>
          </a:prstGeom>
          <a:noFill/>
        </p:spPr>
        <p:txBody>
          <a:bodyPr wrap="square" rtlCol="0">
            <a:spAutoFit/>
          </a:bodyPr>
          <a:lstStyle/>
          <a:p>
            <a:r>
              <a:rPr lang="en-US" dirty="0">
                <a:solidFill>
                  <a:prstClr val="black"/>
                </a:solidFill>
              </a:rPr>
              <a:t>D. Where a switch controls a receptacle load</a:t>
            </a:r>
          </a:p>
        </p:txBody>
      </p:sp>
      <p:sp>
        <p:nvSpPr>
          <p:cNvPr id="26" name="TextBox 25"/>
          <p:cNvSpPr txBox="1"/>
          <p:nvPr/>
        </p:nvSpPr>
        <p:spPr>
          <a:xfrm>
            <a:off x="6204884" y="4851068"/>
            <a:ext cx="1910468" cy="369332"/>
          </a:xfrm>
          <a:prstGeom prst="rect">
            <a:avLst/>
          </a:prstGeom>
          <a:noFill/>
        </p:spPr>
        <p:txBody>
          <a:bodyPr wrap="square" rtlCol="0">
            <a:spAutoFit/>
          </a:bodyPr>
          <a:lstStyle/>
          <a:p>
            <a:r>
              <a:rPr lang="en-US" dirty="0">
                <a:solidFill>
                  <a:prstClr val="black"/>
                </a:solidFill>
              </a:rPr>
              <a:t>404.2(C)</a:t>
            </a:r>
          </a:p>
        </p:txBody>
      </p:sp>
    </p:spTree>
    <p:extLst>
      <p:ext uri="{BB962C8B-B14F-4D97-AF65-F5344CB8AC3E}">
        <p14:creationId xmlns:p14="http://schemas.microsoft.com/office/powerpoint/2010/main" val="2961634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15 seconds</a:t>
            </a:r>
          </a:p>
        </p:txBody>
      </p:sp>
      <p:grpSp>
        <p:nvGrpSpPr>
          <p:cNvPr id="11" name="Group 10"/>
          <p:cNvGrpSpPr/>
          <p:nvPr/>
        </p:nvGrpSpPr>
        <p:grpSpPr>
          <a:xfrm>
            <a:off x="837080" y="956646"/>
            <a:ext cx="783937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residual voltage of a capacitor, rated not over 600 volts, must be reduced to 50 volts or less within _____after the    capacitor is disconnected from the source of supply.</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45 seconds</a:t>
            </a:r>
          </a:p>
        </p:txBody>
      </p:sp>
      <p:sp>
        <p:nvSpPr>
          <p:cNvPr id="20" name="TextBox 19"/>
          <p:cNvSpPr txBox="1"/>
          <p:nvPr/>
        </p:nvSpPr>
        <p:spPr>
          <a:xfrm>
            <a:off x="1794261" y="3447174"/>
            <a:ext cx="5802982" cy="369332"/>
          </a:xfrm>
          <a:prstGeom prst="rect">
            <a:avLst/>
          </a:prstGeom>
          <a:noFill/>
        </p:spPr>
        <p:txBody>
          <a:bodyPr wrap="square" rtlCol="0">
            <a:spAutoFit/>
          </a:bodyPr>
          <a:lstStyle/>
          <a:p>
            <a:r>
              <a:rPr lang="en-US" dirty="0">
                <a:solidFill>
                  <a:prstClr val="black"/>
                </a:solidFill>
              </a:rPr>
              <a:t>C. 1 minute</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1 minute</a:t>
            </a:r>
          </a:p>
        </p:txBody>
      </p:sp>
      <p:sp>
        <p:nvSpPr>
          <p:cNvPr id="23" name="TextBox 22"/>
          <p:cNvSpPr txBox="1"/>
          <p:nvPr/>
        </p:nvSpPr>
        <p:spPr>
          <a:xfrm>
            <a:off x="1618546" y="4414167"/>
            <a:ext cx="482566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1822" y="3877449"/>
            <a:ext cx="5206154" cy="369332"/>
          </a:xfrm>
          <a:prstGeom prst="rect">
            <a:avLst/>
          </a:prstGeom>
          <a:noFill/>
        </p:spPr>
        <p:txBody>
          <a:bodyPr wrap="square" rtlCol="0">
            <a:spAutoFit/>
          </a:bodyPr>
          <a:lstStyle/>
          <a:p>
            <a:r>
              <a:rPr lang="en-US" dirty="0">
                <a:solidFill>
                  <a:prstClr val="black"/>
                </a:solidFill>
              </a:rPr>
              <a:t>D. 2 minutes</a:t>
            </a:r>
          </a:p>
        </p:txBody>
      </p:sp>
      <p:sp>
        <p:nvSpPr>
          <p:cNvPr id="26" name="TextBox 25"/>
          <p:cNvSpPr txBox="1"/>
          <p:nvPr/>
        </p:nvSpPr>
        <p:spPr>
          <a:xfrm>
            <a:off x="6477956" y="4415222"/>
            <a:ext cx="1910468" cy="369332"/>
          </a:xfrm>
          <a:prstGeom prst="rect">
            <a:avLst/>
          </a:prstGeom>
          <a:noFill/>
        </p:spPr>
        <p:txBody>
          <a:bodyPr wrap="square" rtlCol="0">
            <a:spAutoFit/>
          </a:bodyPr>
          <a:lstStyle/>
          <a:p>
            <a:r>
              <a:rPr lang="en-US" dirty="0">
                <a:solidFill>
                  <a:prstClr val="black"/>
                </a:solidFill>
              </a:rPr>
              <a:t>460.6(A)</a:t>
            </a:r>
          </a:p>
        </p:txBody>
      </p:sp>
    </p:spTree>
    <p:extLst>
      <p:ext uri="{BB962C8B-B14F-4D97-AF65-F5344CB8AC3E}">
        <p14:creationId xmlns:p14="http://schemas.microsoft.com/office/powerpoint/2010/main" val="193777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Chapter 3 raceways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Communication wires and cables   may be installed in properly listed?</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Riser rated communication raceways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t>
            </a:r>
            <a:r>
              <a:rPr lang="en-US" dirty="0" err="1">
                <a:solidFill>
                  <a:prstClr val="black"/>
                </a:solidFill>
              </a:rPr>
              <a:t>Innerduct</a:t>
            </a:r>
            <a:endParaRPr lang="en-US" dirty="0">
              <a:solidFill>
                <a:prstClr val="black"/>
              </a:solidFill>
            </a:endParaRP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D. Any of the above</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Any of the above</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800.110</a:t>
            </a:r>
          </a:p>
        </p:txBody>
      </p:sp>
    </p:spTree>
    <p:extLst>
      <p:ext uri="{BB962C8B-B14F-4D97-AF65-F5344CB8AC3E}">
        <p14:creationId xmlns:p14="http://schemas.microsoft.com/office/powerpoint/2010/main" val="3274119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Article 300</a:t>
            </a:r>
          </a:p>
        </p:txBody>
      </p:sp>
      <p:grpSp>
        <p:nvGrpSpPr>
          <p:cNvPr id="11" name="Group 10"/>
          <p:cNvGrpSpPr/>
          <p:nvPr/>
        </p:nvGrpSpPr>
        <p:grpSpPr>
          <a:xfrm>
            <a:off x="240218" y="368943"/>
            <a:ext cx="8306920"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Article that contains the requirements for remote   control, signaling and power limited circuits that are not an integral part of a device or appliance is?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Article 640</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Article 725</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Article 725</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Article 800</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725.1</a:t>
            </a:r>
          </a:p>
        </p:txBody>
      </p:sp>
    </p:spTree>
    <p:extLst>
      <p:ext uri="{BB962C8B-B14F-4D97-AF65-F5344CB8AC3E}">
        <p14:creationId xmlns:p14="http://schemas.microsoft.com/office/powerpoint/2010/main" val="331893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30 Volt</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1 power limited circuit has a maximum voltage rating of?</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50 Volts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150 Volts</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A. 30 Volts</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300 Volts</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725.41</a:t>
            </a:r>
          </a:p>
        </p:txBody>
      </p:sp>
    </p:spTree>
    <p:extLst>
      <p:ext uri="{BB962C8B-B14F-4D97-AF65-F5344CB8AC3E}">
        <p14:creationId xmlns:p14="http://schemas.microsoft.com/office/powerpoint/2010/main" val="3224608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24, 500</a:t>
            </a:r>
          </a:p>
        </p:txBody>
      </p:sp>
      <p:grpSp>
        <p:nvGrpSpPr>
          <p:cNvPr id="11" name="Group 10"/>
          <p:cNvGrpSpPr/>
          <p:nvPr/>
        </p:nvGrpSpPr>
        <p:grpSpPr>
          <a:xfrm>
            <a:off x="554361" y="479823"/>
            <a:ext cx="827142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2 AC circuit is rated for maximum of ____ volts and ____VA?</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30, 150</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60, 1000</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D. 150, 75</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150, 75</a:t>
            </a:r>
          </a:p>
        </p:txBody>
      </p:sp>
      <p:sp>
        <p:nvSpPr>
          <p:cNvPr id="26" name="TextBox 25"/>
          <p:cNvSpPr txBox="1"/>
          <p:nvPr/>
        </p:nvSpPr>
        <p:spPr>
          <a:xfrm>
            <a:off x="5678023" y="4415224"/>
            <a:ext cx="1442197" cy="646331"/>
          </a:xfrm>
          <a:prstGeom prst="rect">
            <a:avLst/>
          </a:prstGeom>
          <a:noFill/>
        </p:spPr>
        <p:txBody>
          <a:bodyPr wrap="square" rtlCol="0">
            <a:spAutoFit/>
          </a:bodyPr>
          <a:lstStyle/>
          <a:p>
            <a:r>
              <a:rPr lang="en-US" dirty="0">
                <a:solidFill>
                  <a:prstClr val="black"/>
                </a:solidFill>
              </a:rPr>
              <a:t>Chapter 9 Table 11(A)</a:t>
            </a:r>
          </a:p>
        </p:txBody>
      </p:sp>
    </p:spTree>
    <p:extLst>
      <p:ext uri="{BB962C8B-B14F-4D97-AF65-F5344CB8AC3E}">
        <p14:creationId xmlns:p14="http://schemas.microsoft.com/office/powerpoint/2010/main" val="3549105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Electric shock</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2 circuit is safer than a class 3 circuit from the standpoint of?</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Fire ignition potential</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Ability to generate power</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A. Electric shock</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Remote control capability</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725.2</a:t>
            </a:r>
          </a:p>
        </p:txBody>
      </p:sp>
    </p:spTree>
    <p:extLst>
      <p:ext uri="{BB962C8B-B14F-4D97-AF65-F5344CB8AC3E}">
        <p14:creationId xmlns:p14="http://schemas.microsoft.com/office/powerpoint/2010/main" val="69004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7"/>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100 Volts</a:t>
            </a:r>
          </a:p>
        </p:txBody>
      </p:sp>
      <p:grpSp>
        <p:nvGrpSpPr>
          <p:cNvPr id="11" name="Group 10"/>
          <p:cNvGrpSpPr/>
          <p:nvPr/>
        </p:nvGrpSpPr>
        <p:grpSpPr>
          <a:xfrm>
            <a:off x="570519" y="526929"/>
            <a:ext cx="798339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insulation of Class 2 power limited cable is?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150 Volts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300 Volts</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B. 150 Volts</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600 Volts</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725.179(G)</a:t>
            </a:r>
          </a:p>
        </p:txBody>
      </p:sp>
    </p:spTree>
    <p:extLst>
      <p:ext uri="{BB962C8B-B14F-4D97-AF65-F5344CB8AC3E}">
        <p14:creationId xmlns:p14="http://schemas.microsoft.com/office/powerpoint/2010/main" val="2327643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3" name="Picture 2"/>
          <p:cNvPicPr>
            <a:picLocks noChangeAspect="1"/>
          </p:cNvPicPr>
          <p:nvPr/>
        </p:nvPicPr>
        <p:blipFill>
          <a:blip r:embed="rId3"/>
          <a:stretch>
            <a:fillRect/>
          </a:stretch>
        </p:blipFill>
        <p:spPr>
          <a:xfrm>
            <a:off x="1040424" y="2730687"/>
            <a:ext cx="7593398" cy="3619283"/>
          </a:xfrm>
          <a:prstGeom prst="rect">
            <a:avLst/>
          </a:prstGeom>
        </p:spPr>
      </p:pic>
    </p:spTree>
    <p:custDataLst>
      <p:tags r:id="rId1"/>
    </p:custDataLst>
    <p:extLst>
      <p:ext uri="{BB962C8B-B14F-4D97-AF65-F5344CB8AC3E}">
        <p14:creationId xmlns:p14="http://schemas.microsoft.com/office/powerpoint/2010/main" val="3555270659"/>
      </p:ext>
    </p:extLst>
  </p:cSld>
  <p:clrMapOvr>
    <a:masterClrMapping/>
  </p:clrMapOvr>
  <p:transition spd="slow">
    <p:push di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Blocked</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Openings around electrical penetrations in fire   rated walls or floors need to be ____to maintain fire ratings.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Fire-stopped</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Sealed</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B. Fire-stopped</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Tested</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725.3 – 300.21</a:t>
            </a:r>
          </a:p>
        </p:txBody>
      </p:sp>
    </p:spTree>
    <p:extLst>
      <p:ext uri="{BB962C8B-B14F-4D97-AF65-F5344CB8AC3E}">
        <p14:creationId xmlns:p14="http://schemas.microsoft.com/office/powerpoint/2010/main" val="308895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Article 80</a:t>
            </a:r>
          </a:p>
        </p:txBody>
      </p:sp>
      <p:grpSp>
        <p:nvGrpSpPr>
          <p:cNvPr id="11" name="Group 10"/>
          <p:cNvGrpSpPr/>
          <p:nvPr/>
        </p:nvGrpSpPr>
        <p:grpSpPr>
          <a:xfrm>
            <a:off x="642527" y="564033"/>
            <a:ext cx="783937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Article covers wiring methods for all wiring installations – unless modified by other articles?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Article 725</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Article 300</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Article 300</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Article 110</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300.1(A)</a:t>
            </a:r>
          </a:p>
        </p:txBody>
      </p:sp>
    </p:spTree>
    <p:extLst>
      <p:ext uri="{BB962C8B-B14F-4D97-AF65-F5344CB8AC3E}">
        <p14:creationId xmlns:p14="http://schemas.microsoft.com/office/powerpoint/2010/main" val="89675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9552" y="2320301"/>
            <a:ext cx="8064895"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46848" y="2426268"/>
            <a:ext cx="5203713" cy="369332"/>
          </a:xfrm>
          <a:prstGeom prst="rect">
            <a:avLst/>
          </a:prstGeom>
          <a:noFill/>
        </p:spPr>
        <p:txBody>
          <a:bodyPr wrap="square" rtlCol="0">
            <a:spAutoFit/>
          </a:bodyPr>
          <a:lstStyle/>
          <a:p>
            <a:pPr defTabSz="685800"/>
            <a:r>
              <a:rPr lang="en-US" altLang="en-US" dirty="0">
                <a:solidFill>
                  <a:prstClr val="black"/>
                </a:solidFill>
              </a:rPr>
              <a:t>A. Class 2 control circuits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provisions of Article 300 are not intended to apply to?</a:t>
              </a:r>
            </a:p>
          </p:txBody>
        </p:sp>
      </p:grpSp>
      <p:sp>
        <p:nvSpPr>
          <p:cNvPr id="2" name="TextBox 1"/>
          <p:cNvSpPr txBox="1"/>
          <p:nvPr/>
        </p:nvSpPr>
        <p:spPr>
          <a:xfrm>
            <a:off x="1048067" y="2901996"/>
            <a:ext cx="5805422" cy="369332"/>
          </a:xfrm>
          <a:prstGeom prst="rect">
            <a:avLst/>
          </a:prstGeom>
          <a:noFill/>
        </p:spPr>
        <p:txBody>
          <a:bodyPr wrap="square" rtlCol="0">
            <a:spAutoFit/>
          </a:bodyPr>
          <a:lstStyle/>
          <a:p>
            <a:r>
              <a:rPr lang="en-US" dirty="0">
                <a:solidFill>
                  <a:prstClr val="black"/>
                </a:solidFill>
              </a:rPr>
              <a:t>B. Class 1 electric power circuits</a:t>
            </a:r>
          </a:p>
        </p:txBody>
      </p:sp>
      <p:sp>
        <p:nvSpPr>
          <p:cNvPr id="20" name="TextBox 19"/>
          <p:cNvSpPr txBox="1"/>
          <p:nvPr/>
        </p:nvSpPr>
        <p:spPr>
          <a:xfrm>
            <a:off x="1043608" y="3358995"/>
            <a:ext cx="5802982" cy="369332"/>
          </a:xfrm>
          <a:prstGeom prst="rect">
            <a:avLst/>
          </a:prstGeom>
          <a:noFill/>
        </p:spPr>
        <p:txBody>
          <a:bodyPr wrap="square" rtlCol="0">
            <a:spAutoFit/>
          </a:bodyPr>
          <a:lstStyle/>
          <a:p>
            <a:r>
              <a:rPr lang="en-US" dirty="0">
                <a:solidFill>
                  <a:prstClr val="black"/>
                </a:solidFill>
              </a:rPr>
              <a:t>C. Wiring under 120 Volts</a:t>
            </a:r>
          </a:p>
        </p:txBody>
      </p:sp>
      <p:sp>
        <p:nvSpPr>
          <p:cNvPr id="21" name="TextBox 20"/>
          <p:cNvSpPr txBox="1"/>
          <p:nvPr/>
        </p:nvSpPr>
        <p:spPr>
          <a:xfrm>
            <a:off x="951496" y="4850757"/>
            <a:ext cx="6932871" cy="646331"/>
          </a:xfrm>
          <a:prstGeom prst="rect">
            <a:avLst/>
          </a:prstGeom>
          <a:noFill/>
        </p:spPr>
        <p:txBody>
          <a:bodyPr wrap="square" rtlCol="0">
            <a:spAutoFit/>
          </a:bodyPr>
          <a:lstStyle/>
          <a:p>
            <a:r>
              <a:rPr lang="en-US" dirty="0">
                <a:solidFill>
                  <a:prstClr val="black"/>
                </a:solidFill>
              </a:rPr>
              <a:t>Your answer would be D. The conductors that form an integral part of </a:t>
            </a:r>
          </a:p>
          <a:p>
            <a:r>
              <a:rPr lang="en-US" dirty="0">
                <a:solidFill>
                  <a:prstClr val="black"/>
                </a:solidFill>
              </a:rPr>
              <a:t>equipment</a:t>
            </a:r>
          </a:p>
        </p:txBody>
      </p:sp>
      <p:sp>
        <p:nvSpPr>
          <p:cNvPr id="23" name="TextBox 22"/>
          <p:cNvSpPr txBox="1"/>
          <p:nvPr/>
        </p:nvSpPr>
        <p:spPr>
          <a:xfrm>
            <a:off x="1043608" y="4315618"/>
            <a:ext cx="4248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045627" y="3834724"/>
            <a:ext cx="5656928" cy="646331"/>
          </a:xfrm>
          <a:prstGeom prst="rect">
            <a:avLst/>
          </a:prstGeom>
          <a:noFill/>
        </p:spPr>
        <p:txBody>
          <a:bodyPr wrap="square" rtlCol="0">
            <a:spAutoFit/>
          </a:bodyPr>
          <a:lstStyle/>
          <a:p>
            <a:r>
              <a:rPr lang="en-US" dirty="0">
                <a:solidFill>
                  <a:prstClr val="black"/>
                </a:solidFill>
              </a:rPr>
              <a:t>D. The conductors that form an integral part of equipment</a:t>
            </a:r>
          </a:p>
        </p:txBody>
      </p:sp>
      <p:sp>
        <p:nvSpPr>
          <p:cNvPr id="26" name="TextBox 25"/>
          <p:cNvSpPr txBox="1"/>
          <p:nvPr/>
        </p:nvSpPr>
        <p:spPr>
          <a:xfrm>
            <a:off x="6228955" y="4415222"/>
            <a:ext cx="1943445" cy="369332"/>
          </a:xfrm>
          <a:prstGeom prst="rect">
            <a:avLst/>
          </a:prstGeom>
          <a:noFill/>
        </p:spPr>
        <p:txBody>
          <a:bodyPr wrap="square" rtlCol="0">
            <a:spAutoFit/>
          </a:bodyPr>
          <a:lstStyle/>
          <a:p>
            <a:r>
              <a:rPr lang="en-US" dirty="0">
                <a:solidFill>
                  <a:prstClr val="black"/>
                </a:solidFill>
              </a:rPr>
              <a:t>300.1(B)</a:t>
            </a:r>
          </a:p>
        </p:txBody>
      </p:sp>
    </p:spTree>
    <p:extLst>
      <p:ext uri="{BB962C8B-B14F-4D97-AF65-F5344CB8AC3E}">
        <p14:creationId xmlns:p14="http://schemas.microsoft.com/office/powerpoint/2010/main" val="426868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9553" y="2320384"/>
            <a:ext cx="8064896"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1600" y="2524818"/>
            <a:ext cx="6518413" cy="369332"/>
          </a:xfrm>
          <a:prstGeom prst="rect">
            <a:avLst/>
          </a:prstGeom>
          <a:noFill/>
        </p:spPr>
        <p:txBody>
          <a:bodyPr wrap="square" rtlCol="0">
            <a:spAutoFit/>
          </a:bodyPr>
          <a:lstStyle/>
          <a:p>
            <a:pPr defTabSz="685800"/>
            <a:r>
              <a:rPr lang="en-US" altLang="en-US" dirty="0">
                <a:solidFill>
                  <a:prstClr val="black"/>
                </a:solidFill>
              </a:rPr>
              <a:t>A. Are not to be installed unless it is a recognized wiring system</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Single conductors_________</a:t>
              </a:r>
            </a:p>
          </p:txBody>
        </p:sp>
      </p:grpSp>
      <p:sp>
        <p:nvSpPr>
          <p:cNvPr id="2" name="TextBox 1"/>
          <p:cNvSpPr txBox="1"/>
          <p:nvPr/>
        </p:nvSpPr>
        <p:spPr>
          <a:xfrm>
            <a:off x="971600" y="3104420"/>
            <a:ext cx="6622405" cy="369332"/>
          </a:xfrm>
          <a:prstGeom prst="rect">
            <a:avLst/>
          </a:prstGeom>
          <a:noFill/>
        </p:spPr>
        <p:txBody>
          <a:bodyPr wrap="square" rtlCol="0">
            <a:spAutoFit/>
          </a:bodyPr>
          <a:lstStyle/>
          <a:p>
            <a:r>
              <a:rPr lang="en-US" dirty="0">
                <a:solidFill>
                  <a:prstClr val="black"/>
                </a:solidFill>
              </a:rPr>
              <a:t>B. Can be installed if in a conduit</a:t>
            </a:r>
          </a:p>
        </p:txBody>
      </p:sp>
      <p:sp>
        <p:nvSpPr>
          <p:cNvPr id="20" name="TextBox 19"/>
          <p:cNvSpPr txBox="1"/>
          <p:nvPr/>
        </p:nvSpPr>
        <p:spPr>
          <a:xfrm>
            <a:off x="971600" y="3483857"/>
            <a:ext cx="6619964" cy="369332"/>
          </a:xfrm>
          <a:prstGeom prst="rect">
            <a:avLst/>
          </a:prstGeom>
          <a:noFill/>
        </p:spPr>
        <p:txBody>
          <a:bodyPr wrap="square" rtlCol="0">
            <a:spAutoFit/>
          </a:bodyPr>
          <a:lstStyle/>
          <a:p>
            <a:r>
              <a:rPr lang="en-US" dirty="0">
                <a:solidFill>
                  <a:prstClr val="black"/>
                </a:solidFill>
              </a:rPr>
              <a:t>C. Can never be installed</a:t>
            </a:r>
          </a:p>
        </p:txBody>
      </p:sp>
      <p:sp>
        <p:nvSpPr>
          <p:cNvPr id="21" name="TextBox 20"/>
          <p:cNvSpPr txBox="1"/>
          <p:nvPr/>
        </p:nvSpPr>
        <p:spPr>
          <a:xfrm>
            <a:off x="971600" y="4793604"/>
            <a:ext cx="6840760" cy="646331"/>
          </a:xfrm>
          <a:prstGeom prst="rect">
            <a:avLst/>
          </a:prstGeom>
          <a:noFill/>
        </p:spPr>
        <p:txBody>
          <a:bodyPr wrap="square" rtlCol="0">
            <a:spAutoFit/>
          </a:bodyPr>
          <a:lstStyle/>
          <a:p>
            <a:r>
              <a:rPr lang="en-US" dirty="0">
                <a:solidFill>
                  <a:prstClr val="black"/>
                </a:solidFill>
              </a:rPr>
              <a:t>Your answer would be A. Are not to be installed unless it is a recognized wiring system</a:t>
            </a:r>
          </a:p>
        </p:txBody>
      </p:sp>
      <p:sp>
        <p:nvSpPr>
          <p:cNvPr id="23" name="TextBox 22"/>
          <p:cNvSpPr txBox="1"/>
          <p:nvPr/>
        </p:nvSpPr>
        <p:spPr>
          <a:xfrm>
            <a:off x="971600" y="4414167"/>
            <a:ext cx="4821445"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971600" y="3933272"/>
            <a:ext cx="6475929" cy="369332"/>
          </a:xfrm>
          <a:prstGeom prst="rect">
            <a:avLst/>
          </a:prstGeom>
          <a:noFill/>
        </p:spPr>
        <p:txBody>
          <a:bodyPr wrap="square" rtlCol="0">
            <a:spAutoFit/>
          </a:bodyPr>
          <a:lstStyle/>
          <a:p>
            <a:r>
              <a:rPr lang="en-US" dirty="0">
                <a:solidFill>
                  <a:prstClr val="black"/>
                </a:solidFill>
              </a:rPr>
              <a:t>D. Are allowed if lead covered</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300.3(A)</a:t>
            </a:r>
          </a:p>
        </p:txBody>
      </p:sp>
    </p:spTree>
    <p:extLst>
      <p:ext uri="{BB962C8B-B14F-4D97-AF65-F5344CB8AC3E}">
        <p14:creationId xmlns:p14="http://schemas.microsoft.com/office/powerpoint/2010/main" val="1725773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½ inch</a:t>
            </a:r>
          </a:p>
        </p:txBody>
      </p:sp>
      <p:grpSp>
        <p:nvGrpSpPr>
          <p:cNvPr id="11" name="Group 10"/>
          <p:cNvGrpSpPr/>
          <p:nvPr/>
        </p:nvGrpSpPr>
        <p:grpSpPr>
          <a:xfrm>
            <a:off x="405597" y="299480"/>
            <a:ext cx="85689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Holes bored in wood structures may not have the edge of the hole closer than ____inches to the edge of the member.</a:t>
              </a:r>
            </a:p>
          </p:txBody>
        </p:sp>
      </p:grpSp>
      <p:sp>
        <p:nvSpPr>
          <p:cNvPr id="2" name="TextBox 1"/>
          <p:cNvSpPr txBox="1"/>
          <p:nvPr/>
        </p:nvSpPr>
        <p:spPr>
          <a:xfrm>
            <a:off x="1788583" y="3104420"/>
            <a:ext cx="5805422" cy="369332"/>
          </a:xfrm>
          <a:prstGeom prst="rect">
            <a:avLst/>
          </a:prstGeom>
          <a:noFill/>
        </p:spPr>
        <p:txBody>
          <a:bodyPr wrap="square" rtlCol="0">
            <a:spAutoFit/>
          </a:bodyPr>
          <a:lstStyle/>
          <a:p>
            <a:r>
              <a:rPr lang="en-US" dirty="0">
                <a:solidFill>
                  <a:prstClr val="black"/>
                </a:solidFill>
              </a:rPr>
              <a:t>B. ¾ inch</a:t>
            </a:r>
          </a:p>
        </p:txBody>
      </p:sp>
      <p:sp>
        <p:nvSpPr>
          <p:cNvPr id="20" name="TextBox 19"/>
          <p:cNvSpPr txBox="1"/>
          <p:nvPr/>
        </p:nvSpPr>
        <p:spPr>
          <a:xfrm>
            <a:off x="1788582" y="3483857"/>
            <a:ext cx="5802982"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696471" y="4949304"/>
            <a:ext cx="5751058" cy="369332"/>
          </a:xfrm>
          <a:prstGeom prst="rect">
            <a:avLst/>
          </a:prstGeom>
          <a:noFill/>
        </p:spPr>
        <p:txBody>
          <a:bodyPr wrap="square" rtlCol="0">
            <a:spAutoFit/>
          </a:bodyPr>
          <a:lstStyle/>
          <a:p>
            <a:r>
              <a:rPr lang="en-US" dirty="0">
                <a:solidFill>
                  <a:prstClr val="black"/>
                </a:solidFill>
              </a:rPr>
              <a:t>Your answer would be D. 1 ¼ inch</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656928" cy="369332"/>
          </a:xfrm>
          <a:prstGeom prst="rect">
            <a:avLst/>
          </a:prstGeom>
          <a:noFill/>
        </p:spPr>
        <p:txBody>
          <a:bodyPr wrap="square" rtlCol="0">
            <a:spAutoFit/>
          </a:bodyPr>
          <a:lstStyle/>
          <a:p>
            <a:r>
              <a:rPr lang="en-US" dirty="0">
                <a:solidFill>
                  <a:prstClr val="black"/>
                </a:solidFill>
              </a:rPr>
              <a:t>D. 1 ¼ inch</a:t>
            </a:r>
          </a:p>
        </p:txBody>
      </p:sp>
      <p:sp>
        <p:nvSpPr>
          <p:cNvPr id="26" name="TextBox 25"/>
          <p:cNvSpPr txBox="1"/>
          <p:nvPr/>
        </p:nvSpPr>
        <p:spPr>
          <a:xfrm>
            <a:off x="6012931" y="4415222"/>
            <a:ext cx="1943445" cy="369332"/>
          </a:xfrm>
          <a:prstGeom prst="rect">
            <a:avLst/>
          </a:prstGeom>
          <a:noFill/>
        </p:spPr>
        <p:txBody>
          <a:bodyPr wrap="square" rtlCol="0">
            <a:spAutoFit/>
          </a:bodyPr>
          <a:lstStyle/>
          <a:p>
            <a:r>
              <a:rPr lang="en-US" dirty="0">
                <a:solidFill>
                  <a:prstClr val="black"/>
                </a:solidFill>
              </a:rPr>
              <a:t>300.4</a:t>
            </a:r>
          </a:p>
        </p:txBody>
      </p:sp>
    </p:spTree>
    <p:extLst>
      <p:ext uri="{BB962C8B-B14F-4D97-AF65-F5344CB8AC3E}">
        <p14:creationId xmlns:p14="http://schemas.microsoft.com/office/powerpoint/2010/main" val="1449514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0" y="2320384"/>
            <a:ext cx="7332009" cy="3783019"/>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31285" y="2524817"/>
            <a:ext cx="6358728" cy="369332"/>
          </a:xfrm>
          <a:prstGeom prst="rect">
            <a:avLst/>
          </a:prstGeom>
          <a:noFill/>
        </p:spPr>
        <p:txBody>
          <a:bodyPr wrap="square" rtlCol="0">
            <a:spAutoFit/>
          </a:bodyPr>
          <a:lstStyle/>
          <a:p>
            <a:pPr defTabSz="685800"/>
            <a:r>
              <a:rPr lang="en-US" altLang="en-US" dirty="0">
                <a:solidFill>
                  <a:prstClr val="black"/>
                </a:solidFill>
              </a:rPr>
              <a:t>A. Install grommets in the holes</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installing cabling through holes in metal framing you must?</a:t>
              </a:r>
            </a:p>
          </p:txBody>
        </p:sp>
      </p:grpSp>
      <p:sp>
        <p:nvSpPr>
          <p:cNvPr id="2" name="TextBox 1"/>
          <p:cNvSpPr txBox="1"/>
          <p:nvPr/>
        </p:nvSpPr>
        <p:spPr>
          <a:xfrm>
            <a:off x="1115616" y="3020606"/>
            <a:ext cx="6478388" cy="369332"/>
          </a:xfrm>
          <a:prstGeom prst="rect">
            <a:avLst/>
          </a:prstGeom>
          <a:noFill/>
        </p:spPr>
        <p:txBody>
          <a:bodyPr wrap="square" rtlCol="0">
            <a:spAutoFit/>
          </a:bodyPr>
          <a:lstStyle/>
          <a:p>
            <a:r>
              <a:rPr lang="en-US" dirty="0">
                <a:solidFill>
                  <a:prstClr val="black"/>
                </a:solidFill>
              </a:rPr>
              <a:t>B. Use wire protectors installed on the wiring</a:t>
            </a:r>
          </a:p>
        </p:txBody>
      </p:sp>
      <p:sp>
        <p:nvSpPr>
          <p:cNvPr id="20" name="TextBox 19"/>
          <p:cNvSpPr txBox="1"/>
          <p:nvPr/>
        </p:nvSpPr>
        <p:spPr>
          <a:xfrm>
            <a:off x="1115899" y="3483857"/>
            <a:ext cx="6475665" cy="369332"/>
          </a:xfrm>
          <a:prstGeom prst="rect">
            <a:avLst/>
          </a:prstGeom>
          <a:noFill/>
        </p:spPr>
        <p:txBody>
          <a:bodyPr wrap="square" rtlCol="0">
            <a:spAutoFit/>
          </a:bodyPr>
          <a:lstStyle/>
          <a:p>
            <a:r>
              <a:rPr lang="en-US" dirty="0">
                <a:solidFill>
                  <a:prstClr val="black"/>
                </a:solidFill>
              </a:rPr>
              <a:t>C. Insulate the metal framing member</a:t>
            </a:r>
          </a:p>
        </p:txBody>
      </p:sp>
      <p:sp>
        <p:nvSpPr>
          <p:cNvPr id="21" name="TextBox 20"/>
          <p:cNvSpPr txBox="1"/>
          <p:nvPr/>
        </p:nvSpPr>
        <p:spPr>
          <a:xfrm>
            <a:off x="1115615" y="5291916"/>
            <a:ext cx="6331913" cy="369332"/>
          </a:xfrm>
          <a:prstGeom prst="rect">
            <a:avLst/>
          </a:prstGeom>
          <a:noFill/>
        </p:spPr>
        <p:txBody>
          <a:bodyPr wrap="square" rtlCol="0">
            <a:spAutoFit/>
          </a:bodyPr>
          <a:lstStyle/>
          <a:p>
            <a:r>
              <a:rPr lang="en-US" dirty="0">
                <a:solidFill>
                  <a:prstClr val="black"/>
                </a:solidFill>
              </a:rPr>
              <a:t>Your answer would be A. Install grommets in the holes</a:t>
            </a:r>
          </a:p>
        </p:txBody>
      </p:sp>
      <p:sp>
        <p:nvSpPr>
          <p:cNvPr id="23" name="TextBox 22"/>
          <p:cNvSpPr txBox="1"/>
          <p:nvPr/>
        </p:nvSpPr>
        <p:spPr>
          <a:xfrm>
            <a:off x="1115616" y="4414167"/>
            <a:ext cx="467743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6" y="3933273"/>
            <a:ext cx="6984776" cy="369332"/>
          </a:xfrm>
          <a:prstGeom prst="rect">
            <a:avLst/>
          </a:prstGeom>
          <a:noFill/>
        </p:spPr>
        <p:txBody>
          <a:bodyPr wrap="square" rtlCol="0">
            <a:spAutoFit/>
          </a:bodyPr>
          <a:lstStyle/>
          <a:p>
            <a:r>
              <a:rPr lang="en-US" dirty="0">
                <a:solidFill>
                  <a:prstClr val="black"/>
                </a:solidFill>
              </a:rPr>
              <a:t>D. Never use non-metal wiring covering with metal studs</a:t>
            </a:r>
          </a:p>
        </p:txBody>
      </p:sp>
      <p:sp>
        <p:nvSpPr>
          <p:cNvPr id="26" name="TextBox 25"/>
          <p:cNvSpPr txBox="1"/>
          <p:nvPr/>
        </p:nvSpPr>
        <p:spPr>
          <a:xfrm>
            <a:off x="6372971" y="4415222"/>
            <a:ext cx="1943445" cy="369332"/>
          </a:xfrm>
          <a:prstGeom prst="rect">
            <a:avLst/>
          </a:prstGeom>
          <a:noFill/>
        </p:spPr>
        <p:txBody>
          <a:bodyPr wrap="square" rtlCol="0">
            <a:spAutoFit/>
          </a:bodyPr>
          <a:lstStyle/>
          <a:p>
            <a:r>
              <a:rPr lang="en-US" dirty="0">
                <a:solidFill>
                  <a:prstClr val="black"/>
                </a:solidFill>
              </a:rPr>
              <a:t>330.4(B)</a:t>
            </a:r>
          </a:p>
        </p:txBody>
      </p:sp>
    </p:spTree>
    <p:extLst>
      <p:ext uri="{BB962C8B-B14F-4D97-AF65-F5344CB8AC3E}">
        <p14:creationId xmlns:p14="http://schemas.microsoft.com/office/powerpoint/2010/main" val="1400468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3568" y="2320384"/>
            <a:ext cx="7848871" cy="385256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1600" y="2524819"/>
            <a:ext cx="6518413" cy="646331"/>
          </a:xfrm>
          <a:prstGeom prst="rect">
            <a:avLst/>
          </a:prstGeom>
          <a:noFill/>
        </p:spPr>
        <p:txBody>
          <a:bodyPr wrap="square" rtlCol="0">
            <a:spAutoFit/>
          </a:bodyPr>
          <a:lstStyle/>
          <a:p>
            <a:pPr defTabSz="685800"/>
            <a:r>
              <a:rPr lang="en-US" altLang="en-US" dirty="0">
                <a:solidFill>
                  <a:prstClr val="black"/>
                </a:solidFill>
              </a:rPr>
              <a:t>A. The insulation ratings on all conductors are all for the highest voltage applied</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of a low voltage circuit can occupy the same space as line voltage conductors if?</a:t>
              </a:r>
            </a:p>
          </p:txBody>
        </p:sp>
      </p:grpSp>
      <p:sp>
        <p:nvSpPr>
          <p:cNvPr id="2" name="TextBox 1"/>
          <p:cNvSpPr txBox="1"/>
          <p:nvPr/>
        </p:nvSpPr>
        <p:spPr>
          <a:xfrm>
            <a:off x="971600" y="3104421"/>
            <a:ext cx="6622405" cy="369332"/>
          </a:xfrm>
          <a:prstGeom prst="rect">
            <a:avLst/>
          </a:prstGeom>
          <a:noFill/>
        </p:spPr>
        <p:txBody>
          <a:bodyPr wrap="square" rtlCol="0">
            <a:spAutoFit/>
          </a:bodyPr>
          <a:lstStyle/>
          <a:p>
            <a:r>
              <a:rPr lang="en-US" dirty="0">
                <a:solidFill>
                  <a:prstClr val="black"/>
                </a:solidFill>
              </a:rPr>
              <a:t>B. The low voltage conductors are identified in the enclosure</a:t>
            </a:r>
          </a:p>
        </p:txBody>
      </p:sp>
      <p:sp>
        <p:nvSpPr>
          <p:cNvPr id="20" name="TextBox 19"/>
          <p:cNvSpPr txBox="1"/>
          <p:nvPr/>
        </p:nvSpPr>
        <p:spPr>
          <a:xfrm>
            <a:off x="971600" y="3483858"/>
            <a:ext cx="6619964" cy="646331"/>
          </a:xfrm>
          <a:prstGeom prst="rect">
            <a:avLst/>
          </a:prstGeom>
          <a:noFill/>
        </p:spPr>
        <p:txBody>
          <a:bodyPr wrap="square" rtlCol="0">
            <a:spAutoFit/>
          </a:bodyPr>
          <a:lstStyle/>
          <a:p>
            <a:r>
              <a:rPr lang="en-US" dirty="0">
                <a:solidFill>
                  <a:prstClr val="black"/>
                </a:solidFill>
              </a:rPr>
              <a:t>C. There is at least 1” of non-conductive material in between the conductors</a:t>
            </a:r>
          </a:p>
        </p:txBody>
      </p:sp>
      <p:sp>
        <p:nvSpPr>
          <p:cNvPr id="21" name="TextBox 20"/>
          <p:cNvSpPr txBox="1"/>
          <p:nvPr/>
        </p:nvSpPr>
        <p:spPr>
          <a:xfrm>
            <a:off x="1005936" y="4976387"/>
            <a:ext cx="7488831" cy="646331"/>
          </a:xfrm>
          <a:prstGeom prst="rect">
            <a:avLst/>
          </a:prstGeom>
          <a:noFill/>
        </p:spPr>
        <p:txBody>
          <a:bodyPr wrap="square" rtlCol="0">
            <a:spAutoFit/>
          </a:bodyPr>
          <a:lstStyle/>
          <a:p>
            <a:r>
              <a:rPr lang="en-US" dirty="0">
                <a:solidFill>
                  <a:prstClr val="black"/>
                </a:solidFill>
              </a:rPr>
              <a:t>Your answer would be A. The insulation ratings on all conductors are all for the highest voltage applied</a:t>
            </a:r>
          </a:p>
        </p:txBody>
      </p:sp>
      <p:sp>
        <p:nvSpPr>
          <p:cNvPr id="23" name="TextBox 22"/>
          <p:cNvSpPr txBox="1"/>
          <p:nvPr/>
        </p:nvSpPr>
        <p:spPr>
          <a:xfrm>
            <a:off x="971600" y="4545123"/>
            <a:ext cx="489937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971600" y="4066860"/>
            <a:ext cx="6475929" cy="369332"/>
          </a:xfrm>
          <a:prstGeom prst="rect">
            <a:avLst/>
          </a:prstGeom>
          <a:noFill/>
        </p:spPr>
        <p:txBody>
          <a:bodyPr wrap="square" rtlCol="0">
            <a:spAutoFit/>
          </a:bodyPr>
          <a:lstStyle/>
          <a:p>
            <a:r>
              <a:rPr lang="en-US" dirty="0">
                <a:solidFill>
                  <a:prstClr val="black"/>
                </a:solidFill>
              </a:rPr>
              <a:t>D. Approved by the AHJ for special circumstances</a:t>
            </a:r>
          </a:p>
        </p:txBody>
      </p:sp>
      <p:sp>
        <p:nvSpPr>
          <p:cNvPr id="26" name="TextBox 25"/>
          <p:cNvSpPr txBox="1"/>
          <p:nvPr/>
        </p:nvSpPr>
        <p:spPr>
          <a:xfrm>
            <a:off x="5988412" y="4545122"/>
            <a:ext cx="1943445" cy="369332"/>
          </a:xfrm>
          <a:prstGeom prst="rect">
            <a:avLst/>
          </a:prstGeom>
          <a:noFill/>
        </p:spPr>
        <p:txBody>
          <a:bodyPr wrap="square" rtlCol="0">
            <a:spAutoFit/>
          </a:bodyPr>
          <a:lstStyle/>
          <a:p>
            <a:r>
              <a:rPr lang="en-US" dirty="0">
                <a:solidFill>
                  <a:prstClr val="black"/>
                </a:solidFill>
              </a:rPr>
              <a:t>300.3(C)</a:t>
            </a:r>
          </a:p>
        </p:txBody>
      </p:sp>
    </p:spTree>
    <p:extLst>
      <p:ext uri="{BB962C8B-B14F-4D97-AF65-F5344CB8AC3E}">
        <p14:creationId xmlns:p14="http://schemas.microsoft.com/office/powerpoint/2010/main" val="317690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27585" y="2320384"/>
            <a:ext cx="7632848"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614932"/>
            <a:ext cx="5698192" cy="369332"/>
          </a:xfrm>
          <a:prstGeom prst="rect">
            <a:avLst/>
          </a:prstGeom>
          <a:noFill/>
        </p:spPr>
        <p:txBody>
          <a:bodyPr wrap="square" rtlCol="0">
            <a:spAutoFit/>
          </a:bodyPr>
          <a:lstStyle/>
          <a:p>
            <a:pPr defTabSz="685800"/>
            <a:r>
              <a:rPr lang="en-US" altLang="en-US" dirty="0">
                <a:solidFill>
                  <a:prstClr val="black"/>
                </a:solidFill>
              </a:rPr>
              <a:t>A. By the suspended ceiling grid T’s</a:t>
            </a:r>
          </a:p>
        </p:txBody>
      </p:sp>
      <p:grpSp>
        <p:nvGrpSpPr>
          <p:cNvPr id="11" name="Group 10"/>
          <p:cNvGrpSpPr/>
          <p:nvPr/>
        </p:nvGrpSpPr>
        <p:grpSpPr>
          <a:xfrm>
            <a:off x="323528" y="956646"/>
            <a:ext cx="849694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Cables installed above suspended ceilings shall be supported?</a:t>
              </a:r>
            </a:p>
          </p:txBody>
        </p:sp>
      </p:grpSp>
      <p:sp>
        <p:nvSpPr>
          <p:cNvPr id="2" name="TextBox 1"/>
          <p:cNvSpPr txBox="1"/>
          <p:nvPr/>
        </p:nvSpPr>
        <p:spPr>
          <a:xfrm>
            <a:off x="1115616" y="3065969"/>
            <a:ext cx="5805422" cy="369332"/>
          </a:xfrm>
          <a:prstGeom prst="rect">
            <a:avLst/>
          </a:prstGeom>
          <a:noFill/>
        </p:spPr>
        <p:txBody>
          <a:bodyPr wrap="square" rtlCol="0">
            <a:spAutoFit/>
          </a:bodyPr>
          <a:lstStyle/>
          <a:p>
            <a:r>
              <a:rPr lang="en-US" dirty="0">
                <a:solidFill>
                  <a:prstClr val="black"/>
                </a:solidFill>
              </a:rPr>
              <a:t>B. By the ceiling grid support wires</a:t>
            </a:r>
          </a:p>
        </p:txBody>
      </p:sp>
      <p:sp>
        <p:nvSpPr>
          <p:cNvPr id="20" name="TextBox 19"/>
          <p:cNvSpPr txBox="1"/>
          <p:nvPr/>
        </p:nvSpPr>
        <p:spPr>
          <a:xfrm>
            <a:off x="1115616" y="3445406"/>
            <a:ext cx="5802982" cy="369332"/>
          </a:xfrm>
          <a:prstGeom prst="rect">
            <a:avLst/>
          </a:prstGeom>
          <a:noFill/>
        </p:spPr>
        <p:txBody>
          <a:bodyPr wrap="square" rtlCol="0">
            <a:spAutoFit/>
          </a:bodyPr>
          <a:lstStyle/>
          <a:p>
            <a:r>
              <a:rPr lang="en-US" dirty="0">
                <a:solidFill>
                  <a:prstClr val="black"/>
                </a:solidFill>
              </a:rPr>
              <a:t>C. By a cable tray only</a:t>
            </a:r>
          </a:p>
        </p:txBody>
      </p:sp>
      <p:sp>
        <p:nvSpPr>
          <p:cNvPr id="21" name="TextBox 20"/>
          <p:cNvSpPr txBox="1"/>
          <p:nvPr/>
        </p:nvSpPr>
        <p:spPr>
          <a:xfrm>
            <a:off x="1115616" y="5139614"/>
            <a:ext cx="6571419" cy="646331"/>
          </a:xfrm>
          <a:prstGeom prst="rect">
            <a:avLst/>
          </a:prstGeom>
          <a:noFill/>
        </p:spPr>
        <p:txBody>
          <a:bodyPr wrap="square" rtlCol="0">
            <a:spAutoFit/>
          </a:bodyPr>
          <a:lstStyle/>
          <a:p>
            <a:r>
              <a:rPr lang="en-US" dirty="0">
                <a:solidFill>
                  <a:prstClr val="black"/>
                </a:solidFill>
              </a:rPr>
              <a:t>Your answer would be D. By separate support wire installed by electrical personnel</a:t>
            </a:r>
          </a:p>
        </p:txBody>
      </p:sp>
      <p:sp>
        <p:nvSpPr>
          <p:cNvPr id="23" name="TextBox 22"/>
          <p:cNvSpPr txBox="1"/>
          <p:nvPr/>
        </p:nvSpPr>
        <p:spPr>
          <a:xfrm>
            <a:off x="1115616" y="4585163"/>
            <a:ext cx="482051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5" y="3825490"/>
            <a:ext cx="6884635" cy="369332"/>
          </a:xfrm>
          <a:prstGeom prst="rect">
            <a:avLst/>
          </a:prstGeom>
          <a:noFill/>
        </p:spPr>
        <p:txBody>
          <a:bodyPr wrap="square" rtlCol="0">
            <a:spAutoFit/>
          </a:bodyPr>
          <a:lstStyle/>
          <a:p>
            <a:r>
              <a:rPr lang="en-US" dirty="0">
                <a:solidFill>
                  <a:prstClr val="black"/>
                </a:solidFill>
              </a:rPr>
              <a:t>D. By separate support wire installed by electrical personnel</a:t>
            </a:r>
          </a:p>
        </p:txBody>
      </p:sp>
      <p:sp>
        <p:nvSpPr>
          <p:cNvPr id="26" name="TextBox 25"/>
          <p:cNvSpPr txBox="1"/>
          <p:nvPr/>
        </p:nvSpPr>
        <p:spPr>
          <a:xfrm>
            <a:off x="6969706" y="4545123"/>
            <a:ext cx="1943445" cy="369332"/>
          </a:xfrm>
          <a:prstGeom prst="rect">
            <a:avLst/>
          </a:prstGeom>
          <a:noFill/>
        </p:spPr>
        <p:txBody>
          <a:bodyPr wrap="square" rtlCol="0">
            <a:spAutoFit/>
          </a:bodyPr>
          <a:lstStyle/>
          <a:p>
            <a:r>
              <a:rPr lang="en-US" dirty="0">
                <a:solidFill>
                  <a:prstClr val="black"/>
                </a:solidFill>
              </a:rPr>
              <a:t>300.11</a:t>
            </a:r>
          </a:p>
        </p:txBody>
      </p:sp>
    </p:spTree>
    <p:extLst>
      <p:ext uri="{BB962C8B-B14F-4D97-AF65-F5344CB8AC3E}">
        <p14:creationId xmlns:p14="http://schemas.microsoft.com/office/powerpoint/2010/main" val="2588338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332008" cy="355688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526518"/>
            <a:ext cx="5698192" cy="369332"/>
          </a:xfrm>
          <a:prstGeom prst="rect">
            <a:avLst/>
          </a:prstGeom>
          <a:noFill/>
        </p:spPr>
        <p:txBody>
          <a:bodyPr wrap="square" rtlCol="0">
            <a:spAutoFit/>
          </a:bodyPr>
          <a:lstStyle/>
          <a:p>
            <a:pPr defTabSz="685800"/>
            <a:r>
              <a:rPr lang="en-US" altLang="en-US" dirty="0">
                <a:solidFill>
                  <a:prstClr val="black"/>
                </a:solidFill>
              </a:rPr>
              <a:t>A. Buried at least 6 inches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Underground wiring for low voltage landscape lighting must be?</a:t>
              </a:r>
            </a:p>
          </p:txBody>
        </p:sp>
      </p:grpSp>
      <p:sp>
        <p:nvSpPr>
          <p:cNvPr id="2" name="TextBox 1"/>
          <p:cNvSpPr txBox="1"/>
          <p:nvPr/>
        </p:nvSpPr>
        <p:spPr>
          <a:xfrm>
            <a:off x="1115616" y="2977555"/>
            <a:ext cx="5805422" cy="369332"/>
          </a:xfrm>
          <a:prstGeom prst="rect">
            <a:avLst/>
          </a:prstGeom>
          <a:noFill/>
        </p:spPr>
        <p:txBody>
          <a:bodyPr wrap="square" rtlCol="0">
            <a:spAutoFit/>
          </a:bodyPr>
          <a:lstStyle/>
          <a:p>
            <a:r>
              <a:rPr lang="en-US" dirty="0">
                <a:solidFill>
                  <a:prstClr val="black"/>
                </a:solidFill>
              </a:rPr>
              <a:t>B. Buried per manufacturer’s instructions</a:t>
            </a:r>
          </a:p>
        </p:txBody>
      </p:sp>
      <p:sp>
        <p:nvSpPr>
          <p:cNvPr id="20" name="TextBox 19"/>
          <p:cNvSpPr txBox="1"/>
          <p:nvPr/>
        </p:nvSpPr>
        <p:spPr>
          <a:xfrm>
            <a:off x="1115616" y="3356992"/>
            <a:ext cx="5802982" cy="369332"/>
          </a:xfrm>
          <a:prstGeom prst="rect">
            <a:avLst/>
          </a:prstGeom>
          <a:noFill/>
        </p:spPr>
        <p:txBody>
          <a:bodyPr wrap="square" rtlCol="0">
            <a:spAutoFit/>
          </a:bodyPr>
          <a:lstStyle/>
          <a:p>
            <a:r>
              <a:rPr lang="en-US" dirty="0">
                <a:solidFill>
                  <a:prstClr val="black"/>
                </a:solidFill>
              </a:rPr>
              <a:t>C. Installed in PVC</a:t>
            </a:r>
          </a:p>
        </p:txBody>
      </p:sp>
      <p:sp>
        <p:nvSpPr>
          <p:cNvPr id="21" name="TextBox 20"/>
          <p:cNvSpPr txBox="1"/>
          <p:nvPr/>
        </p:nvSpPr>
        <p:spPr>
          <a:xfrm>
            <a:off x="1115616" y="5076073"/>
            <a:ext cx="7053473" cy="369332"/>
          </a:xfrm>
          <a:prstGeom prst="rect">
            <a:avLst/>
          </a:prstGeom>
          <a:noFill/>
        </p:spPr>
        <p:txBody>
          <a:bodyPr wrap="square" rtlCol="0">
            <a:spAutoFit/>
          </a:bodyPr>
          <a:lstStyle/>
          <a:p>
            <a:r>
              <a:rPr lang="en-US" dirty="0">
                <a:solidFill>
                  <a:prstClr val="black"/>
                </a:solidFill>
              </a:rPr>
              <a:t>Your answer would be B. Buried per manufacturer’s instructions</a:t>
            </a:r>
          </a:p>
        </p:txBody>
      </p:sp>
      <p:sp>
        <p:nvSpPr>
          <p:cNvPr id="23" name="TextBox 22"/>
          <p:cNvSpPr txBox="1"/>
          <p:nvPr/>
        </p:nvSpPr>
        <p:spPr>
          <a:xfrm>
            <a:off x="1115616" y="4213182"/>
            <a:ext cx="482626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6" y="3737075"/>
            <a:ext cx="5656928" cy="369332"/>
          </a:xfrm>
          <a:prstGeom prst="rect">
            <a:avLst/>
          </a:prstGeom>
          <a:noFill/>
        </p:spPr>
        <p:txBody>
          <a:bodyPr wrap="square" rtlCol="0">
            <a:spAutoFit/>
          </a:bodyPr>
          <a:lstStyle/>
          <a:p>
            <a:r>
              <a:rPr lang="en-US" dirty="0">
                <a:solidFill>
                  <a:prstClr val="black"/>
                </a:solidFill>
              </a:rPr>
              <a:t>D. Spliced in waterproof splices</a:t>
            </a:r>
          </a:p>
        </p:txBody>
      </p:sp>
      <p:sp>
        <p:nvSpPr>
          <p:cNvPr id="26" name="TextBox 25"/>
          <p:cNvSpPr txBox="1"/>
          <p:nvPr/>
        </p:nvSpPr>
        <p:spPr>
          <a:xfrm>
            <a:off x="6083762" y="4211480"/>
            <a:ext cx="1943445" cy="369332"/>
          </a:xfrm>
          <a:prstGeom prst="rect">
            <a:avLst/>
          </a:prstGeom>
          <a:noFill/>
        </p:spPr>
        <p:txBody>
          <a:bodyPr wrap="square" rtlCol="0">
            <a:spAutoFit/>
          </a:bodyPr>
          <a:lstStyle/>
          <a:p>
            <a:r>
              <a:rPr lang="en-US" dirty="0">
                <a:solidFill>
                  <a:prstClr val="black"/>
                </a:solidFill>
              </a:rPr>
              <a:t>300.5</a:t>
            </a:r>
          </a:p>
        </p:txBody>
      </p:sp>
    </p:spTree>
    <p:extLst>
      <p:ext uri="{BB962C8B-B14F-4D97-AF65-F5344CB8AC3E}">
        <p14:creationId xmlns:p14="http://schemas.microsoft.com/office/powerpoint/2010/main" val="2256922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7" y="2276872"/>
            <a:ext cx="7413512" cy="33123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524817"/>
            <a:ext cx="6374397" cy="369332"/>
          </a:xfrm>
          <a:prstGeom prst="rect">
            <a:avLst/>
          </a:prstGeom>
          <a:noFill/>
        </p:spPr>
        <p:txBody>
          <a:bodyPr wrap="square" rtlCol="0">
            <a:spAutoFit/>
          </a:bodyPr>
          <a:lstStyle/>
          <a:p>
            <a:pPr defTabSz="685800"/>
            <a:r>
              <a:rPr lang="en-US" altLang="en-US" dirty="0">
                <a:solidFill>
                  <a:prstClr val="black"/>
                </a:solidFill>
              </a:rPr>
              <a:t>A. The raceway to be filled to 85%</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Raceways for conductors or cables must be large enough to permit?</a:t>
              </a:r>
            </a:p>
          </p:txBody>
        </p:sp>
      </p:grpSp>
      <p:sp>
        <p:nvSpPr>
          <p:cNvPr id="2" name="TextBox 1"/>
          <p:cNvSpPr txBox="1"/>
          <p:nvPr/>
        </p:nvSpPr>
        <p:spPr>
          <a:xfrm>
            <a:off x="1115616" y="2845352"/>
            <a:ext cx="6911591" cy="369332"/>
          </a:xfrm>
          <a:prstGeom prst="rect">
            <a:avLst/>
          </a:prstGeom>
          <a:noFill/>
        </p:spPr>
        <p:txBody>
          <a:bodyPr wrap="square" rtlCol="0">
            <a:spAutoFit/>
          </a:bodyPr>
          <a:lstStyle/>
          <a:p>
            <a:r>
              <a:rPr lang="en-US" dirty="0">
                <a:solidFill>
                  <a:prstClr val="black"/>
                </a:solidFill>
              </a:rPr>
              <a:t>B. The installation and removal of conductors without damage</a:t>
            </a:r>
          </a:p>
        </p:txBody>
      </p:sp>
      <p:sp>
        <p:nvSpPr>
          <p:cNvPr id="20" name="TextBox 19"/>
          <p:cNvSpPr txBox="1"/>
          <p:nvPr/>
        </p:nvSpPr>
        <p:spPr>
          <a:xfrm>
            <a:off x="1115616" y="3221902"/>
            <a:ext cx="6479187" cy="369332"/>
          </a:xfrm>
          <a:prstGeom prst="rect">
            <a:avLst/>
          </a:prstGeom>
          <a:noFill/>
        </p:spPr>
        <p:txBody>
          <a:bodyPr wrap="square" rtlCol="0">
            <a:spAutoFit/>
          </a:bodyPr>
          <a:lstStyle/>
          <a:p>
            <a:r>
              <a:rPr lang="en-US" dirty="0">
                <a:solidFill>
                  <a:prstClr val="black"/>
                </a:solidFill>
              </a:rPr>
              <a:t>C. Additional wiring to be installed later</a:t>
            </a:r>
          </a:p>
        </p:txBody>
      </p:sp>
      <p:sp>
        <p:nvSpPr>
          <p:cNvPr id="21" name="TextBox 20"/>
          <p:cNvSpPr txBox="1"/>
          <p:nvPr/>
        </p:nvSpPr>
        <p:spPr>
          <a:xfrm>
            <a:off x="1165611" y="4659377"/>
            <a:ext cx="6142693" cy="646331"/>
          </a:xfrm>
          <a:prstGeom prst="rect">
            <a:avLst/>
          </a:prstGeom>
          <a:noFill/>
        </p:spPr>
        <p:txBody>
          <a:bodyPr wrap="square" rtlCol="0">
            <a:spAutoFit/>
          </a:bodyPr>
          <a:lstStyle/>
          <a:p>
            <a:r>
              <a:rPr lang="en-US" dirty="0">
                <a:solidFill>
                  <a:prstClr val="black"/>
                </a:solidFill>
              </a:rPr>
              <a:t>Your answer would be B. The installation and removal of conductors without damage</a:t>
            </a:r>
          </a:p>
        </p:txBody>
      </p:sp>
      <p:sp>
        <p:nvSpPr>
          <p:cNvPr id="23" name="TextBox 22"/>
          <p:cNvSpPr txBox="1"/>
          <p:nvPr/>
        </p:nvSpPr>
        <p:spPr>
          <a:xfrm>
            <a:off x="1165611" y="4211481"/>
            <a:ext cx="480070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3359" y="3640084"/>
            <a:ext cx="6344751" cy="369332"/>
          </a:xfrm>
          <a:prstGeom prst="rect">
            <a:avLst/>
          </a:prstGeom>
          <a:noFill/>
        </p:spPr>
        <p:txBody>
          <a:bodyPr wrap="square" rtlCol="0">
            <a:spAutoFit/>
          </a:bodyPr>
          <a:lstStyle/>
          <a:p>
            <a:r>
              <a:rPr lang="en-US" dirty="0">
                <a:solidFill>
                  <a:prstClr val="black"/>
                </a:solidFill>
              </a:rPr>
              <a:t>D. Pulling in conductors without friction on the conductors</a:t>
            </a:r>
          </a:p>
        </p:txBody>
      </p:sp>
      <p:sp>
        <p:nvSpPr>
          <p:cNvPr id="26" name="TextBox 25"/>
          <p:cNvSpPr txBox="1"/>
          <p:nvPr/>
        </p:nvSpPr>
        <p:spPr>
          <a:xfrm>
            <a:off x="6488644" y="4211481"/>
            <a:ext cx="1943445" cy="369332"/>
          </a:xfrm>
          <a:prstGeom prst="rect">
            <a:avLst/>
          </a:prstGeom>
          <a:noFill/>
        </p:spPr>
        <p:txBody>
          <a:bodyPr wrap="square" rtlCol="0">
            <a:spAutoFit/>
          </a:bodyPr>
          <a:lstStyle/>
          <a:p>
            <a:r>
              <a:rPr lang="en-US" dirty="0">
                <a:solidFill>
                  <a:prstClr val="black"/>
                </a:solidFill>
              </a:rPr>
              <a:t>300.17</a:t>
            </a:r>
          </a:p>
        </p:txBody>
      </p:sp>
    </p:spTree>
    <p:extLst>
      <p:ext uri="{BB962C8B-B14F-4D97-AF65-F5344CB8AC3E}">
        <p14:creationId xmlns:p14="http://schemas.microsoft.com/office/powerpoint/2010/main" val="92709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2" name="Picture 1"/>
          <p:cNvPicPr>
            <a:picLocks noChangeAspect="1"/>
          </p:cNvPicPr>
          <p:nvPr/>
        </p:nvPicPr>
        <p:blipFill>
          <a:blip r:embed="rId3"/>
          <a:stretch>
            <a:fillRect/>
          </a:stretch>
        </p:blipFill>
        <p:spPr>
          <a:xfrm>
            <a:off x="1048502" y="3356992"/>
            <a:ext cx="7621135" cy="2084809"/>
          </a:xfrm>
          <a:prstGeom prst="rect">
            <a:avLst/>
          </a:prstGeom>
        </p:spPr>
      </p:pic>
    </p:spTree>
    <p:custDataLst>
      <p:tags r:id="rId1"/>
    </p:custDataLst>
    <p:extLst>
      <p:ext uri="{BB962C8B-B14F-4D97-AF65-F5344CB8AC3E}">
        <p14:creationId xmlns:p14="http://schemas.microsoft.com/office/powerpoint/2010/main" val="3268597502"/>
      </p:ext>
    </p:extLst>
  </p:cSld>
  <p:clrMapOvr>
    <a:masterClrMapping/>
  </p:clrMapOvr>
  <p:transition spd="slow">
    <p:push dir="u"/>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3609" y="2204864"/>
            <a:ext cx="7125480" cy="352839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75656" y="2391902"/>
            <a:ext cx="5698192" cy="369332"/>
          </a:xfrm>
          <a:prstGeom prst="rect">
            <a:avLst/>
          </a:prstGeom>
          <a:noFill/>
        </p:spPr>
        <p:txBody>
          <a:bodyPr wrap="square" rtlCol="0">
            <a:spAutoFit/>
          </a:bodyPr>
          <a:lstStyle/>
          <a:p>
            <a:pPr defTabSz="685800"/>
            <a:r>
              <a:rPr lang="en-US" altLang="en-US" dirty="0">
                <a:solidFill>
                  <a:prstClr val="black"/>
                </a:solidFill>
              </a:rPr>
              <a:t>A. Required at all splices and terminations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Electrical Boxes are?</a:t>
              </a:r>
            </a:p>
          </p:txBody>
        </p:sp>
      </p:grpSp>
      <p:sp>
        <p:nvSpPr>
          <p:cNvPr id="2" name="TextBox 1"/>
          <p:cNvSpPr txBox="1"/>
          <p:nvPr/>
        </p:nvSpPr>
        <p:spPr>
          <a:xfrm>
            <a:off x="1547664" y="2845351"/>
            <a:ext cx="6047139" cy="369332"/>
          </a:xfrm>
          <a:prstGeom prst="rect">
            <a:avLst/>
          </a:prstGeom>
          <a:noFill/>
        </p:spPr>
        <p:txBody>
          <a:bodyPr wrap="square" rtlCol="0">
            <a:spAutoFit/>
          </a:bodyPr>
          <a:lstStyle/>
          <a:p>
            <a:r>
              <a:rPr lang="en-US" dirty="0">
                <a:solidFill>
                  <a:prstClr val="black"/>
                </a:solidFill>
              </a:rPr>
              <a:t>B. Not required for communication circuits</a:t>
            </a:r>
          </a:p>
        </p:txBody>
      </p:sp>
      <p:sp>
        <p:nvSpPr>
          <p:cNvPr id="20" name="TextBox 19"/>
          <p:cNvSpPr txBox="1"/>
          <p:nvPr/>
        </p:nvSpPr>
        <p:spPr>
          <a:xfrm>
            <a:off x="1547664" y="3282646"/>
            <a:ext cx="6047139" cy="369332"/>
          </a:xfrm>
          <a:prstGeom prst="rect">
            <a:avLst/>
          </a:prstGeom>
          <a:noFill/>
        </p:spPr>
        <p:txBody>
          <a:bodyPr wrap="square" rtlCol="0">
            <a:spAutoFit/>
          </a:bodyPr>
          <a:lstStyle/>
          <a:p>
            <a:r>
              <a:rPr lang="en-US" dirty="0">
                <a:solidFill>
                  <a:prstClr val="black"/>
                </a:solidFill>
              </a:rPr>
              <a:t>C. Needed when conductor ampacity changes</a:t>
            </a:r>
          </a:p>
        </p:txBody>
      </p:sp>
      <p:sp>
        <p:nvSpPr>
          <p:cNvPr id="21" name="TextBox 20"/>
          <p:cNvSpPr txBox="1"/>
          <p:nvPr/>
        </p:nvSpPr>
        <p:spPr>
          <a:xfrm>
            <a:off x="1547664" y="4659377"/>
            <a:ext cx="6408712" cy="646331"/>
          </a:xfrm>
          <a:prstGeom prst="rect">
            <a:avLst/>
          </a:prstGeom>
          <a:noFill/>
        </p:spPr>
        <p:txBody>
          <a:bodyPr wrap="square" rtlCol="0">
            <a:spAutoFit/>
          </a:bodyPr>
          <a:lstStyle/>
          <a:p>
            <a:r>
              <a:rPr lang="en-US" dirty="0">
                <a:solidFill>
                  <a:prstClr val="black"/>
                </a:solidFill>
              </a:rPr>
              <a:t>Your answer would be B. Not required for communication circuits</a:t>
            </a:r>
          </a:p>
        </p:txBody>
      </p:sp>
      <p:sp>
        <p:nvSpPr>
          <p:cNvPr id="23" name="TextBox 22"/>
          <p:cNvSpPr txBox="1"/>
          <p:nvPr/>
        </p:nvSpPr>
        <p:spPr>
          <a:xfrm>
            <a:off x="1547664" y="4211481"/>
            <a:ext cx="5075415"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547664" y="3673914"/>
            <a:ext cx="5912703" cy="369332"/>
          </a:xfrm>
          <a:prstGeom prst="rect">
            <a:avLst/>
          </a:prstGeom>
          <a:noFill/>
        </p:spPr>
        <p:txBody>
          <a:bodyPr wrap="square" rtlCol="0">
            <a:spAutoFit/>
          </a:bodyPr>
          <a:lstStyle/>
          <a:p>
            <a:r>
              <a:rPr lang="en-US" dirty="0">
                <a:solidFill>
                  <a:prstClr val="black"/>
                </a:solidFill>
              </a:rPr>
              <a:t>D. Listed as to the maximum voltage rating of the box</a:t>
            </a:r>
          </a:p>
        </p:txBody>
      </p:sp>
      <p:sp>
        <p:nvSpPr>
          <p:cNvPr id="26" name="TextBox 25"/>
          <p:cNvSpPr txBox="1"/>
          <p:nvPr/>
        </p:nvSpPr>
        <p:spPr>
          <a:xfrm>
            <a:off x="6623080" y="4222082"/>
            <a:ext cx="1943445" cy="369332"/>
          </a:xfrm>
          <a:prstGeom prst="rect">
            <a:avLst/>
          </a:prstGeom>
          <a:noFill/>
        </p:spPr>
        <p:txBody>
          <a:bodyPr wrap="square" rtlCol="0">
            <a:spAutoFit/>
          </a:bodyPr>
          <a:lstStyle/>
          <a:p>
            <a:r>
              <a:rPr lang="en-US" dirty="0">
                <a:solidFill>
                  <a:prstClr val="black"/>
                </a:solidFill>
              </a:rPr>
              <a:t>300.15</a:t>
            </a:r>
          </a:p>
        </p:txBody>
      </p:sp>
    </p:spTree>
    <p:extLst>
      <p:ext uri="{BB962C8B-B14F-4D97-AF65-F5344CB8AC3E}">
        <p14:creationId xmlns:p14="http://schemas.microsoft.com/office/powerpoint/2010/main" val="2429822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More current capability</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CI cables are used to ____for power limited circuits</a:t>
              </a:r>
            </a:p>
          </p:txBody>
        </p:sp>
      </p:grpSp>
      <p:sp>
        <p:nvSpPr>
          <p:cNvPr id="2" name="TextBox 1"/>
          <p:cNvSpPr txBox="1"/>
          <p:nvPr/>
        </p:nvSpPr>
        <p:spPr>
          <a:xfrm>
            <a:off x="1789381" y="2845351"/>
            <a:ext cx="5805422" cy="369332"/>
          </a:xfrm>
          <a:prstGeom prst="rect">
            <a:avLst/>
          </a:prstGeom>
          <a:noFill/>
        </p:spPr>
        <p:txBody>
          <a:bodyPr wrap="square" rtlCol="0">
            <a:spAutoFit/>
          </a:bodyPr>
          <a:lstStyle/>
          <a:p>
            <a:r>
              <a:rPr lang="en-US" dirty="0">
                <a:solidFill>
                  <a:prstClr val="black"/>
                </a:solidFill>
              </a:rPr>
              <a:t>B. Integrity of the circuit voltage</a:t>
            </a:r>
          </a:p>
        </p:txBody>
      </p:sp>
      <p:sp>
        <p:nvSpPr>
          <p:cNvPr id="20" name="TextBox 19"/>
          <p:cNvSpPr txBox="1"/>
          <p:nvPr/>
        </p:nvSpPr>
        <p:spPr>
          <a:xfrm>
            <a:off x="1791821" y="3282646"/>
            <a:ext cx="5802982" cy="369332"/>
          </a:xfrm>
          <a:prstGeom prst="rect">
            <a:avLst/>
          </a:prstGeom>
          <a:noFill/>
        </p:spPr>
        <p:txBody>
          <a:bodyPr wrap="square" rtlCol="0">
            <a:spAutoFit/>
          </a:bodyPr>
          <a:lstStyle/>
          <a:p>
            <a:r>
              <a:rPr lang="en-US" dirty="0">
                <a:solidFill>
                  <a:prstClr val="black"/>
                </a:solidFill>
              </a:rPr>
              <a:t>C. Circuit survivability in case of a fire</a:t>
            </a:r>
          </a:p>
        </p:txBody>
      </p:sp>
      <p:sp>
        <p:nvSpPr>
          <p:cNvPr id="21" name="TextBox 20"/>
          <p:cNvSpPr txBox="1"/>
          <p:nvPr/>
        </p:nvSpPr>
        <p:spPr>
          <a:xfrm>
            <a:off x="1791821" y="4659377"/>
            <a:ext cx="5751058" cy="646331"/>
          </a:xfrm>
          <a:prstGeom prst="rect">
            <a:avLst/>
          </a:prstGeom>
          <a:noFill/>
        </p:spPr>
        <p:txBody>
          <a:bodyPr wrap="square" rtlCol="0">
            <a:spAutoFit/>
          </a:bodyPr>
          <a:lstStyle/>
          <a:p>
            <a:r>
              <a:rPr lang="en-US" dirty="0">
                <a:solidFill>
                  <a:prstClr val="black"/>
                </a:solidFill>
              </a:rPr>
              <a:t>Your answer would be C. Circuit survivability in case of fire</a:t>
            </a:r>
          </a:p>
        </p:txBody>
      </p:sp>
      <p:sp>
        <p:nvSpPr>
          <p:cNvPr id="23" name="TextBox 22"/>
          <p:cNvSpPr txBox="1"/>
          <p:nvPr/>
        </p:nvSpPr>
        <p:spPr>
          <a:xfrm>
            <a:off x="1791821" y="4211481"/>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803439" y="3673913"/>
            <a:ext cx="5656928" cy="369332"/>
          </a:xfrm>
          <a:prstGeom prst="rect">
            <a:avLst/>
          </a:prstGeom>
          <a:noFill/>
        </p:spPr>
        <p:txBody>
          <a:bodyPr wrap="square" rtlCol="0">
            <a:spAutoFit/>
          </a:bodyPr>
          <a:lstStyle/>
          <a:p>
            <a:r>
              <a:rPr lang="en-US" dirty="0">
                <a:solidFill>
                  <a:prstClr val="black"/>
                </a:solidFill>
              </a:rPr>
              <a:t>D. Circuit integration of systems</a:t>
            </a:r>
          </a:p>
        </p:txBody>
      </p:sp>
      <p:sp>
        <p:nvSpPr>
          <p:cNvPr id="26" name="TextBox 25"/>
          <p:cNvSpPr txBox="1"/>
          <p:nvPr/>
        </p:nvSpPr>
        <p:spPr>
          <a:xfrm>
            <a:off x="6623080" y="4211481"/>
            <a:ext cx="1943445" cy="369332"/>
          </a:xfrm>
          <a:prstGeom prst="rect">
            <a:avLst/>
          </a:prstGeom>
          <a:noFill/>
        </p:spPr>
        <p:txBody>
          <a:bodyPr wrap="square" rtlCol="0">
            <a:spAutoFit/>
          </a:bodyPr>
          <a:lstStyle/>
          <a:p>
            <a:r>
              <a:rPr lang="en-US" dirty="0">
                <a:solidFill>
                  <a:prstClr val="black"/>
                </a:solidFill>
              </a:rPr>
              <a:t>725.2</a:t>
            </a:r>
          </a:p>
        </p:txBody>
      </p:sp>
    </p:spTree>
    <p:extLst>
      <p:ext uri="{BB962C8B-B14F-4D97-AF65-F5344CB8AC3E}">
        <p14:creationId xmlns:p14="http://schemas.microsoft.com/office/powerpoint/2010/main" val="3166064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THW</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with ____ marked on the insulation are NOT approved for use in a wet location.</a:t>
              </a:r>
            </a:p>
          </p:txBody>
        </p:sp>
      </p:grpSp>
      <p:sp>
        <p:nvSpPr>
          <p:cNvPr id="2" name="TextBox 1"/>
          <p:cNvSpPr txBox="1"/>
          <p:nvPr/>
        </p:nvSpPr>
        <p:spPr>
          <a:xfrm>
            <a:off x="1789381" y="2845351"/>
            <a:ext cx="5805422" cy="369332"/>
          </a:xfrm>
          <a:prstGeom prst="rect">
            <a:avLst/>
          </a:prstGeom>
          <a:noFill/>
        </p:spPr>
        <p:txBody>
          <a:bodyPr wrap="square" rtlCol="0">
            <a:spAutoFit/>
          </a:bodyPr>
          <a:lstStyle/>
          <a:p>
            <a:r>
              <a:rPr lang="en-US" dirty="0">
                <a:solidFill>
                  <a:prstClr val="black"/>
                </a:solidFill>
              </a:rPr>
              <a:t>B. THHW</a:t>
            </a:r>
          </a:p>
        </p:txBody>
      </p:sp>
      <p:sp>
        <p:nvSpPr>
          <p:cNvPr id="20" name="TextBox 19"/>
          <p:cNvSpPr txBox="1"/>
          <p:nvPr/>
        </p:nvSpPr>
        <p:spPr>
          <a:xfrm>
            <a:off x="1791821" y="3282646"/>
            <a:ext cx="5802982" cy="369332"/>
          </a:xfrm>
          <a:prstGeom prst="rect">
            <a:avLst/>
          </a:prstGeom>
          <a:noFill/>
        </p:spPr>
        <p:txBody>
          <a:bodyPr wrap="square" rtlCol="0">
            <a:spAutoFit/>
          </a:bodyPr>
          <a:lstStyle/>
          <a:p>
            <a:r>
              <a:rPr lang="en-US" dirty="0">
                <a:solidFill>
                  <a:prstClr val="black"/>
                </a:solidFill>
              </a:rPr>
              <a:t>C. THHN</a:t>
            </a:r>
          </a:p>
        </p:txBody>
      </p:sp>
      <p:sp>
        <p:nvSpPr>
          <p:cNvPr id="21" name="TextBox 20"/>
          <p:cNvSpPr txBox="1"/>
          <p:nvPr/>
        </p:nvSpPr>
        <p:spPr>
          <a:xfrm>
            <a:off x="1777515" y="4444261"/>
            <a:ext cx="5751058" cy="646331"/>
          </a:xfrm>
          <a:prstGeom prst="rect">
            <a:avLst/>
          </a:prstGeom>
          <a:noFill/>
        </p:spPr>
        <p:txBody>
          <a:bodyPr wrap="square" rtlCol="0">
            <a:spAutoFit/>
          </a:bodyPr>
          <a:lstStyle/>
          <a:p>
            <a:r>
              <a:rPr lang="en-US" dirty="0">
                <a:solidFill>
                  <a:prstClr val="black"/>
                </a:solidFill>
              </a:rPr>
              <a:t>Your answer would be C. Conductors with THHN insulation are approved for use in dry and damp locations only.</a:t>
            </a:r>
          </a:p>
        </p:txBody>
      </p:sp>
      <p:sp>
        <p:nvSpPr>
          <p:cNvPr id="23" name="TextBox 22"/>
          <p:cNvSpPr txBox="1"/>
          <p:nvPr/>
        </p:nvSpPr>
        <p:spPr>
          <a:xfrm>
            <a:off x="1777515" y="4059087"/>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803439" y="3673913"/>
            <a:ext cx="5656928" cy="369332"/>
          </a:xfrm>
          <a:prstGeom prst="rect">
            <a:avLst/>
          </a:prstGeom>
          <a:noFill/>
        </p:spPr>
        <p:txBody>
          <a:bodyPr wrap="square" rtlCol="0">
            <a:spAutoFit/>
          </a:bodyPr>
          <a:lstStyle/>
          <a:p>
            <a:r>
              <a:rPr lang="en-US" dirty="0">
                <a:solidFill>
                  <a:prstClr val="black"/>
                </a:solidFill>
              </a:rPr>
              <a:t>D. THWN</a:t>
            </a:r>
          </a:p>
        </p:txBody>
      </p:sp>
      <p:sp>
        <p:nvSpPr>
          <p:cNvPr id="26" name="TextBox 25"/>
          <p:cNvSpPr txBox="1"/>
          <p:nvPr/>
        </p:nvSpPr>
        <p:spPr>
          <a:xfrm>
            <a:off x="6242976" y="4059087"/>
            <a:ext cx="1261288" cy="369332"/>
          </a:xfrm>
          <a:prstGeom prst="rect">
            <a:avLst/>
          </a:prstGeom>
          <a:noFill/>
        </p:spPr>
        <p:txBody>
          <a:bodyPr wrap="square" rtlCol="0">
            <a:spAutoFit/>
          </a:bodyPr>
          <a:lstStyle/>
          <a:p>
            <a:r>
              <a:rPr lang="en-US" dirty="0">
                <a:solidFill>
                  <a:prstClr val="black"/>
                </a:solidFill>
              </a:rPr>
              <a:t>310.104(A)</a:t>
            </a:r>
          </a:p>
        </p:txBody>
      </p:sp>
    </p:spTree>
    <p:extLst>
      <p:ext uri="{BB962C8B-B14F-4D97-AF65-F5344CB8AC3E}">
        <p14:creationId xmlns:p14="http://schemas.microsoft.com/office/powerpoint/2010/main" val="2480993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320384"/>
            <a:ext cx="8424935" cy="42769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27584" y="2564904"/>
            <a:ext cx="5698192" cy="369332"/>
          </a:xfrm>
          <a:prstGeom prst="rect">
            <a:avLst/>
          </a:prstGeom>
          <a:noFill/>
        </p:spPr>
        <p:txBody>
          <a:bodyPr wrap="square" rtlCol="0">
            <a:spAutoFit/>
          </a:bodyPr>
          <a:lstStyle/>
          <a:p>
            <a:pPr defTabSz="685800"/>
            <a:r>
              <a:rPr lang="en-US" altLang="en-US" dirty="0">
                <a:solidFill>
                  <a:prstClr val="black"/>
                </a:solidFill>
              </a:rPr>
              <a:t>A. 1/0 AWG</a:t>
            </a:r>
          </a:p>
        </p:txBody>
      </p:sp>
      <p:grpSp>
        <p:nvGrpSpPr>
          <p:cNvPr id="11" name="Group 10"/>
          <p:cNvGrpSpPr/>
          <p:nvPr/>
        </p:nvGrpSpPr>
        <p:grpSpPr>
          <a:xfrm>
            <a:off x="368568" y="127616"/>
            <a:ext cx="8568952" cy="1990092"/>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one-family dwelling unit with a demand load of 200 amperes is supplied with a 120/240 volt, single-phase, electrical system from the local utility company. What  is the MINIMUM size aluminum THW conductors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use as service-entrance conductors for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this residence?</a:t>
              </a:r>
            </a:p>
          </p:txBody>
        </p:sp>
      </p:grpSp>
      <p:sp>
        <p:nvSpPr>
          <p:cNvPr id="2" name="TextBox 1"/>
          <p:cNvSpPr txBox="1"/>
          <p:nvPr/>
        </p:nvSpPr>
        <p:spPr>
          <a:xfrm>
            <a:off x="825144" y="2885438"/>
            <a:ext cx="5805422" cy="369332"/>
          </a:xfrm>
          <a:prstGeom prst="rect">
            <a:avLst/>
          </a:prstGeom>
          <a:noFill/>
        </p:spPr>
        <p:txBody>
          <a:bodyPr wrap="square" rtlCol="0">
            <a:spAutoFit/>
          </a:bodyPr>
          <a:lstStyle/>
          <a:p>
            <a:r>
              <a:rPr lang="en-US" dirty="0">
                <a:solidFill>
                  <a:prstClr val="black"/>
                </a:solidFill>
              </a:rPr>
              <a:t>B. 4/0 AWG</a:t>
            </a:r>
          </a:p>
        </p:txBody>
      </p:sp>
      <p:sp>
        <p:nvSpPr>
          <p:cNvPr id="20" name="TextBox 19"/>
          <p:cNvSpPr txBox="1"/>
          <p:nvPr/>
        </p:nvSpPr>
        <p:spPr>
          <a:xfrm>
            <a:off x="827584" y="3322733"/>
            <a:ext cx="5802982" cy="369332"/>
          </a:xfrm>
          <a:prstGeom prst="rect">
            <a:avLst/>
          </a:prstGeom>
          <a:noFill/>
        </p:spPr>
        <p:txBody>
          <a:bodyPr wrap="square" rtlCol="0">
            <a:spAutoFit/>
          </a:bodyPr>
          <a:lstStyle/>
          <a:p>
            <a:r>
              <a:rPr lang="en-US" dirty="0">
                <a:solidFill>
                  <a:prstClr val="black"/>
                </a:solidFill>
              </a:rPr>
              <a:t>C. 3/0 AWG</a:t>
            </a:r>
          </a:p>
        </p:txBody>
      </p:sp>
      <p:sp>
        <p:nvSpPr>
          <p:cNvPr id="21" name="TextBox 20"/>
          <p:cNvSpPr txBox="1"/>
          <p:nvPr/>
        </p:nvSpPr>
        <p:spPr>
          <a:xfrm>
            <a:off x="813278" y="4857003"/>
            <a:ext cx="8007194" cy="1200329"/>
          </a:xfrm>
          <a:prstGeom prst="rect">
            <a:avLst/>
          </a:prstGeom>
          <a:noFill/>
        </p:spPr>
        <p:txBody>
          <a:bodyPr wrap="square" rtlCol="0">
            <a:spAutoFit/>
          </a:bodyPr>
          <a:lstStyle/>
          <a:p>
            <a:r>
              <a:rPr lang="en-US" dirty="0">
                <a:solidFill>
                  <a:prstClr val="black"/>
                </a:solidFill>
              </a:rPr>
              <a:t>Your answer would be B. Section 310.15(B)(7) permits Table 310.15(B)(7) to be used for sizing 120/240 volt, single-phase, service-entrance conductors for a one-family  dwelling. Table 310.15(B)(7) indicates size 4/0 AWG THW aluminum conductors with an allowable ampacity of 200 amperes should be selected for this dwelling.</a:t>
            </a:r>
          </a:p>
        </p:txBody>
      </p:sp>
      <p:sp>
        <p:nvSpPr>
          <p:cNvPr id="23" name="TextBox 22"/>
          <p:cNvSpPr txBox="1"/>
          <p:nvPr/>
        </p:nvSpPr>
        <p:spPr>
          <a:xfrm>
            <a:off x="813278" y="4099174"/>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39202" y="3714000"/>
            <a:ext cx="5656928" cy="369332"/>
          </a:xfrm>
          <a:prstGeom prst="rect">
            <a:avLst/>
          </a:prstGeom>
          <a:noFill/>
        </p:spPr>
        <p:txBody>
          <a:bodyPr wrap="square" rtlCol="0">
            <a:spAutoFit/>
          </a:bodyPr>
          <a:lstStyle/>
          <a:p>
            <a:r>
              <a:rPr lang="en-US" dirty="0">
                <a:solidFill>
                  <a:prstClr val="black"/>
                </a:solidFill>
              </a:rPr>
              <a:t>D. 2/0 AWG</a:t>
            </a:r>
          </a:p>
        </p:txBody>
      </p:sp>
      <p:sp>
        <p:nvSpPr>
          <p:cNvPr id="26" name="TextBox 25"/>
          <p:cNvSpPr txBox="1"/>
          <p:nvPr/>
        </p:nvSpPr>
        <p:spPr>
          <a:xfrm>
            <a:off x="5724128" y="4099174"/>
            <a:ext cx="1957557" cy="369332"/>
          </a:xfrm>
          <a:prstGeom prst="rect">
            <a:avLst/>
          </a:prstGeom>
          <a:noFill/>
        </p:spPr>
        <p:txBody>
          <a:bodyPr wrap="square" rtlCol="0">
            <a:spAutoFit/>
          </a:bodyPr>
          <a:lstStyle/>
          <a:p>
            <a:r>
              <a:rPr lang="en-US" dirty="0">
                <a:solidFill>
                  <a:prstClr val="black"/>
                </a:solidFill>
              </a:rPr>
              <a:t>310.15 (B)(7)</a:t>
            </a:r>
          </a:p>
        </p:txBody>
      </p:sp>
    </p:spTree>
    <p:extLst>
      <p:ext uri="{BB962C8B-B14F-4D97-AF65-F5344CB8AC3E}">
        <p14:creationId xmlns:p14="http://schemas.microsoft.com/office/powerpoint/2010/main" val="2747199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320384"/>
            <a:ext cx="8424935" cy="42769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27584" y="2564904"/>
            <a:ext cx="5698192" cy="369332"/>
          </a:xfrm>
          <a:prstGeom prst="rect">
            <a:avLst/>
          </a:prstGeom>
          <a:noFill/>
        </p:spPr>
        <p:txBody>
          <a:bodyPr wrap="square" rtlCol="0">
            <a:spAutoFit/>
          </a:bodyPr>
          <a:lstStyle/>
          <a:p>
            <a:pPr defTabSz="685800"/>
            <a:r>
              <a:rPr lang="en-US" altLang="en-US" dirty="0">
                <a:solidFill>
                  <a:prstClr val="black"/>
                </a:solidFill>
              </a:rPr>
              <a:t>A. 625 amperes</a:t>
            </a:r>
          </a:p>
        </p:txBody>
      </p:sp>
      <p:grpSp>
        <p:nvGrpSpPr>
          <p:cNvPr id="11" name="Group 10"/>
          <p:cNvGrpSpPr/>
          <p:nvPr/>
        </p:nvGrpSpPr>
        <p:grpSpPr>
          <a:xfrm>
            <a:off x="179511" y="127616"/>
            <a:ext cx="8928992" cy="1990092"/>
            <a:chOff x="1151905" y="742950"/>
            <a:chExt cx="6777111"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51905" y="742950"/>
              <a:ext cx="6777111"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a 150 kVA, single-phase transformer     having a secondary voltage of 120/240 is          installed at a multi-family dwelling, the             full-load current rating, in amperes, of the        secondary is______?</a:t>
              </a:r>
            </a:p>
          </p:txBody>
        </p:sp>
      </p:grpSp>
      <p:sp>
        <p:nvSpPr>
          <p:cNvPr id="2" name="TextBox 1"/>
          <p:cNvSpPr txBox="1"/>
          <p:nvPr/>
        </p:nvSpPr>
        <p:spPr>
          <a:xfrm>
            <a:off x="825144" y="2885438"/>
            <a:ext cx="5805422" cy="369332"/>
          </a:xfrm>
          <a:prstGeom prst="rect">
            <a:avLst/>
          </a:prstGeom>
          <a:noFill/>
        </p:spPr>
        <p:txBody>
          <a:bodyPr wrap="square" rtlCol="0">
            <a:spAutoFit/>
          </a:bodyPr>
          <a:lstStyle/>
          <a:p>
            <a:r>
              <a:rPr lang="en-US" dirty="0">
                <a:solidFill>
                  <a:prstClr val="black"/>
                </a:solidFill>
              </a:rPr>
              <a:t>B. 265 amperes</a:t>
            </a:r>
          </a:p>
        </p:txBody>
      </p:sp>
      <p:sp>
        <p:nvSpPr>
          <p:cNvPr id="20" name="TextBox 19"/>
          <p:cNvSpPr txBox="1"/>
          <p:nvPr/>
        </p:nvSpPr>
        <p:spPr>
          <a:xfrm>
            <a:off x="827584" y="3322733"/>
            <a:ext cx="5802982" cy="369332"/>
          </a:xfrm>
          <a:prstGeom prst="rect">
            <a:avLst/>
          </a:prstGeom>
          <a:noFill/>
        </p:spPr>
        <p:txBody>
          <a:bodyPr wrap="square" rtlCol="0">
            <a:spAutoFit/>
          </a:bodyPr>
          <a:lstStyle/>
          <a:p>
            <a:r>
              <a:rPr lang="en-US" dirty="0">
                <a:solidFill>
                  <a:prstClr val="black"/>
                </a:solidFill>
              </a:rPr>
              <a:t>C. 526 amperes</a:t>
            </a:r>
          </a:p>
        </p:txBody>
      </p:sp>
      <p:sp>
        <p:nvSpPr>
          <p:cNvPr id="21" name="TextBox 20"/>
          <p:cNvSpPr txBox="1"/>
          <p:nvPr/>
        </p:nvSpPr>
        <p:spPr>
          <a:xfrm>
            <a:off x="819802" y="4325896"/>
            <a:ext cx="8007194" cy="1200329"/>
          </a:xfrm>
          <a:prstGeom prst="rect">
            <a:avLst/>
          </a:prstGeom>
          <a:noFill/>
        </p:spPr>
        <p:txBody>
          <a:bodyPr wrap="square" rtlCol="0">
            <a:spAutoFit/>
          </a:bodyPr>
          <a:lstStyle/>
          <a:p>
            <a:r>
              <a:rPr lang="en-US" dirty="0">
                <a:solidFill>
                  <a:prstClr val="black"/>
                </a:solidFill>
              </a:rPr>
              <a:t>Your answer would be A. To find the full-load current rating of the single-phase transformer apply the single-phase current </a:t>
            </a:r>
            <a:r>
              <a:rPr lang="en-US">
                <a:solidFill>
                  <a:prstClr val="black"/>
                </a:solidFill>
              </a:rPr>
              <a:t>formula:</a:t>
            </a:r>
          </a:p>
          <a:p>
            <a:endParaRPr lang="en-US" dirty="0">
              <a:solidFill>
                <a:prstClr val="black"/>
              </a:solidFill>
            </a:endParaRPr>
          </a:p>
          <a:p>
            <a:r>
              <a:rPr lang="en-US" dirty="0">
                <a:solidFill>
                  <a:prstClr val="black"/>
                </a:solidFill>
              </a:rPr>
              <a:t>I = (150 kVA x 1000) / 240  =  15000 /  240 = 625 amperes</a:t>
            </a:r>
          </a:p>
        </p:txBody>
      </p:sp>
      <p:sp>
        <p:nvSpPr>
          <p:cNvPr id="24" name="TextBox 23"/>
          <p:cNvSpPr txBox="1"/>
          <p:nvPr/>
        </p:nvSpPr>
        <p:spPr>
          <a:xfrm>
            <a:off x="839202" y="3714000"/>
            <a:ext cx="5656928" cy="369332"/>
          </a:xfrm>
          <a:prstGeom prst="rect">
            <a:avLst/>
          </a:prstGeom>
          <a:noFill/>
        </p:spPr>
        <p:txBody>
          <a:bodyPr wrap="square" rtlCol="0">
            <a:spAutoFit/>
          </a:bodyPr>
          <a:lstStyle/>
          <a:p>
            <a:r>
              <a:rPr lang="en-US" dirty="0">
                <a:solidFill>
                  <a:prstClr val="black"/>
                </a:solidFill>
              </a:rPr>
              <a:t>D. 1250 amperes</a:t>
            </a:r>
          </a:p>
        </p:txBody>
      </p:sp>
    </p:spTree>
    <p:extLst>
      <p:ext uri="{BB962C8B-B14F-4D97-AF65-F5344CB8AC3E}">
        <p14:creationId xmlns:p14="http://schemas.microsoft.com/office/powerpoint/2010/main" val="1961322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2" y="2537461"/>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Chief Electrical Inspector</a:t>
            </a:r>
          </a:p>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Clint Hansen</a:t>
            </a:r>
          </a:p>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402.471.3506</a:t>
            </a: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Or</a:t>
            </a: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402.440.5739</a:t>
            </a: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2" y="173735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spTree>
    <p:custDataLst>
      <p:tags r:id="rId1"/>
    </p:custDataLst>
    <p:extLst>
      <p:ext uri="{BB962C8B-B14F-4D97-AF65-F5344CB8AC3E}">
        <p14:creationId xmlns:p14="http://schemas.microsoft.com/office/powerpoint/2010/main" val="26251755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30258" y="2521392"/>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115 percent</a:t>
            </a:r>
          </a:p>
          <a:p>
            <a:pPr marL="342900" indent="-342900" defTabSz="685800">
              <a:buAutoNum type="alphaUcPeriod"/>
            </a:pPr>
            <a:r>
              <a:rPr lang="en-US" altLang="en-US" dirty="0">
                <a:solidFill>
                  <a:prstClr val="black"/>
                </a:solidFill>
              </a:rPr>
              <a:t>125 percent</a:t>
            </a:r>
          </a:p>
          <a:p>
            <a:pPr marL="342900" indent="-342900" defTabSz="685800">
              <a:buAutoNum type="alphaUcPeriod"/>
            </a:pPr>
            <a:r>
              <a:rPr lang="en-US" altLang="en-US" dirty="0">
                <a:solidFill>
                  <a:prstClr val="black"/>
                </a:solidFill>
              </a:rPr>
              <a:t>140 percent</a:t>
            </a:r>
          </a:p>
          <a:p>
            <a:pPr marL="342900" indent="-342900" defTabSz="685800">
              <a:buAutoNum type="alphaUcPeriod"/>
            </a:pPr>
            <a:r>
              <a:rPr lang="en-US" altLang="en-US" dirty="0">
                <a:solidFill>
                  <a:prstClr val="black"/>
                </a:solidFill>
              </a:rPr>
              <a:t>150 percent</a:t>
            </a: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disconnecting means for a torque motor shall have an ampere rating of at least what percentage of the motor nameplate current?</a:t>
              </a:r>
            </a:p>
          </p:txBody>
        </p:sp>
      </p:grpSp>
      <p:sp>
        <p:nvSpPr>
          <p:cNvPr id="21" name="TextBox 20"/>
          <p:cNvSpPr txBox="1"/>
          <p:nvPr/>
        </p:nvSpPr>
        <p:spPr>
          <a:xfrm>
            <a:off x="1448763" y="598588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865856" y="5137276"/>
            <a:ext cx="7954615" cy="646331"/>
          </a:xfrm>
          <a:prstGeom prst="rect">
            <a:avLst/>
          </a:prstGeom>
          <a:noFill/>
        </p:spPr>
        <p:txBody>
          <a:bodyPr wrap="square" rtlCol="0">
            <a:spAutoFit/>
          </a:bodyPr>
          <a:lstStyle/>
          <a:p>
            <a:r>
              <a:rPr lang="en-US" dirty="0">
                <a:solidFill>
                  <a:prstClr val="black"/>
                </a:solidFill>
              </a:rPr>
              <a:t>Section 430.110(B) requires the disconnecting means for a torque motor to have an ampere rating of at least 115 percent of the motor nameplate current.</a:t>
            </a:r>
          </a:p>
        </p:txBody>
      </p:sp>
      <p:sp>
        <p:nvSpPr>
          <p:cNvPr id="3" name="TextBox 2"/>
          <p:cNvSpPr txBox="1"/>
          <p:nvPr/>
        </p:nvSpPr>
        <p:spPr>
          <a:xfrm>
            <a:off x="847406" y="3854094"/>
            <a:ext cx="5914344" cy="369332"/>
          </a:xfrm>
          <a:prstGeom prst="rect">
            <a:avLst/>
          </a:prstGeom>
          <a:noFill/>
        </p:spPr>
        <p:txBody>
          <a:bodyPr wrap="square" rtlCol="0">
            <a:spAutoFit/>
          </a:bodyPr>
          <a:lstStyle/>
          <a:p>
            <a:r>
              <a:rPr lang="en-US" dirty="0"/>
              <a:t>The question is about motor disconnecting means</a:t>
            </a:r>
          </a:p>
        </p:txBody>
      </p:sp>
      <p:sp>
        <p:nvSpPr>
          <p:cNvPr id="5" name="TextBox 4"/>
          <p:cNvSpPr txBox="1"/>
          <p:nvPr/>
        </p:nvSpPr>
        <p:spPr>
          <a:xfrm>
            <a:off x="847406" y="4223880"/>
            <a:ext cx="7272807" cy="369332"/>
          </a:xfrm>
          <a:prstGeom prst="rect">
            <a:avLst/>
          </a:prstGeom>
          <a:noFill/>
        </p:spPr>
        <p:txBody>
          <a:bodyPr wrap="square" rtlCol="0">
            <a:spAutoFit/>
          </a:bodyPr>
          <a:lstStyle/>
          <a:p>
            <a:r>
              <a:rPr lang="en-US" dirty="0"/>
              <a:t>In the index find “Motors” and find “Disconnecting Means, 430.95, 430-IX.”</a:t>
            </a:r>
          </a:p>
        </p:txBody>
      </p:sp>
      <p:sp>
        <p:nvSpPr>
          <p:cNvPr id="6" name="TextBox 5"/>
          <p:cNvSpPr txBox="1"/>
          <p:nvPr/>
        </p:nvSpPr>
        <p:spPr>
          <a:xfrm>
            <a:off x="837079" y="4622317"/>
            <a:ext cx="7983393" cy="369332"/>
          </a:xfrm>
          <a:prstGeom prst="rect">
            <a:avLst/>
          </a:prstGeom>
          <a:noFill/>
        </p:spPr>
        <p:txBody>
          <a:bodyPr wrap="square" rtlCol="0">
            <a:spAutoFit/>
          </a:bodyPr>
          <a:lstStyle/>
          <a:p>
            <a:r>
              <a:rPr lang="en-US" dirty="0"/>
              <a:t>Scan Article 430-Part IX and find 430.110, Ampere Rating and Interrupting Capacity.</a:t>
            </a:r>
          </a:p>
        </p:txBody>
      </p:sp>
    </p:spTree>
    <p:custDataLst>
      <p:tags r:id="rId1"/>
    </p:custDataLst>
    <p:extLst>
      <p:ext uri="{BB962C8B-B14F-4D97-AF65-F5344CB8AC3E}">
        <p14:creationId xmlns:p14="http://schemas.microsoft.com/office/powerpoint/2010/main" val="3027798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15.2 amperes</a:t>
            </a:r>
          </a:p>
          <a:p>
            <a:pPr marL="342900" indent="-342900" defTabSz="685800">
              <a:buAutoNum type="alphaUcPeriod"/>
            </a:pPr>
            <a:r>
              <a:rPr lang="en-US" altLang="en-US" dirty="0">
                <a:solidFill>
                  <a:prstClr val="black"/>
                </a:solidFill>
              </a:rPr>
              <a:t>16.7 amperes</a:t>
            </a:r>
          </a:p>
          <a:p>
            <a:pPr marL="342900" indent="-342900" defTabSz="685800">
              <a:buAutoNum type="alphaUcPeriod"/>
            </a:pPr>
            <a:r>
              <a:rPr lang="en-US" altLang="en-US" dirty="0">
                <a:solidFill>
                  <a:prstClr val="black"/>
                </a:solidFill>
              </a:rPr>
              <a:t>28.0 amperes</a:t>
            </a:r>
          </a:p>
          <a:p>
            <a:pPr marL="342900" indent="-342900" defTabSz="685800">
              <a:buAutoNum type="alphaUcPeriod"/>
            </a:pPr>
            <a:r>
              <a:rPr lang="en-US" altLang="en-US" dirty="0">
                <a:solidFill>
                  <a:prstClr val="black"/>
                </a:solidFill>
              </a:rPr>
              <a:t>30.8 amperes</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full load current rating of a 5-horsepower, single-phase, 208-volt motor is:</a:t>
              </a:r>
            </a:p>
          </p:txBody>
        </p:sp>
      </p:grpSp>
      <p:sp>
        <p:nvSpPr>
          <p:cNvPr id="21" name="TextBox 20"/>
          <p:cNvSpPr txBox="1"/>
          <p:nvPr/>
        </p:nvSpPr>
        <p:spPr>
          <a:xfrm>
            <a:off x="1229445" y="5135422"/>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9448" y="4778103"/>
            <a:ext cx="8932023" cy="369332"/>
          </a:xfrm>
          <a:prstGeom prst="rect">
            <a:avLst/>
          </a:prstGeom>
          <a:noFill/>
        </p:spPr>
        <p:txBody>
          <a:bodyPr wrap="square" rtlCol="0">
            <a:spAutoFit/>
          </a:bodyPr>
          <a:lstStyle/>
          <a:p>
            <a:r>
              <a:rPr lang="en-US" dirty="0">
                <a:solidFill>
                  <a:prstClr val="black"/>
                </a:solidFill>
              </a:rPr>
              <a:t>Table 430.248 specifies a full-load current of 30.8 amperes for the specified motor.</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full-load current ratings of motors.</a:t>
            </a:r>
          </a:p>
        </p:txBody>
      </p:sp>
      <p:sp>
        <p:nvSpPr>
          <p:cNvPr id="5" name="TextBox 4"/>
          <p:cNvSpPr txBox="1"/>
          <p:nvPr/>
        </p:nvSpPr>
        <p:spPr>
          <a:xfrm>
            <a:off x="211976" y="4122506"/>
            <a:ext cx="8802637" cy="646331"/>
          </a:xfrm>
          <a:prstGeom prst="rect">
            <a:avLst/>
          </a:prstGeom>
          <a:noFill/>
        </p:spPr>
        <p:txBody>
          <a:bodyPr wrap="square" rtlCol="0">
            <a:spAutoFit/>
          </a:bodyPr>
          <a:lstStyle/>
          <a:p>
            <a:r>
              <a:rPr lang="en-US" dirty="0"/>
              <a:t>In the index find “Motors” and find “Current, full load. </a:t>
            </a:r>
            <a:r>
              <a:rPr lang="en-US" i="1" dirty="0"/>
              <a:t>See </a:t>
            </a:r>
            <a:r>
              <a:rPr lang="en-US" dirty="0"/>
              <a:t>Full-lad current motors.” In Index, find “Full-load current motors,” find “alternating current, Single-phase, Table 430.248.”</a:t>
            </a:r>
            <a:endParaRPr lang="en-US" i="1" dirty="0"/>
          </a:p>
        </p:txBody>
      </p:sp>
      <p:sp>
        <p:nvSpPr>
          <p:cNvPr id="2" name="TextBox 1"/>
          <p:cNvSpPr txBox="1"/>
          <p:nvPr/>
        </p:nvSpPr>
        <p:spPr>
          <a:xfrm>
            <a:off x="229637" y="5559004"/>
            <a:ext cx="8914363" cy="907349"/>
          </a:xfrm>
          <a:prstGeom prst="rect">
            <a:avLst/>
          </a:prstGeom>
          <a:noFill/>
        </p:spPr>
        <p:txBody>
          <a:bodyPr wrap="square" rtlCol="0">
            <a:normAutofit fontScale="85000" lnSpcReduction="20000"/>
          </a:bodyPr>
          <a:lstStyle/>
          <a:p>
            <a:r>
              <a:rPr lang="en-US" dirty="0"/>
              <a:t>Note: Section 430.6(A)(1) requires that this value be used to size the components of the motor circuit, except the motor overload protection, which must be based on the actual motor nameplate ampere rating. Overload </a:t>
            </a:r>
          </a:p>
          <a:p>
            <a:r>
              <a:rPr lang="en-US" dirty="0"/>
              <a:t>protection is found in Part III of Article 430. The full load current value in amperes from the table will normally be higher than the ampere rating on the nameplate.</a:t>
            </a:r>
          </a:p>
        </p:txBody>
      </p:sp>
    </p:spTree>
    <p:custDataLst>
      <p:tags r:id="rId1"/>
    </p:custDataLst>
    <p:extLst>
      <p:ext uri="{BB962C8B-B14F-4D97-AF65-F5344CB8AC3E}">
        <p14:creationId xmlns:p14="http://schemas.microsoft.com/office/powerpoint/2010/main" val="4101348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14 AWG</a:t>
            </a:r>
          </a:p>
          <a:p>
            <a:pPr marL="342900" indent="-342900" defTabSz="685800">
              <a:buAutoNum type="alphaUcPeriod"/>
            </a:pPr>
            <a:r>
              <a:rPr lang="en-US" altLang="en-US" dirty="0">
                <a:solidFill>
                  <a:prstClr val="black"/>
                </a:solidFill>
              </a:rPr>
              <a:t>12 AWG</a:t>
            </a:r>
          </a:p>
          <a:p>
            <a:pPr marL="342900" indent="-342900" defTabSz="685800">
              <a:buAutoNum type="alphaUcPeriod"/>
            </a:pPr>
            <a:r>
              <a:rPr lang="en-US" altLang="en-US" dirty="0">
                <a:solidFill>
                  <a:prstClr val="black"/>
                </a:solidFill>
              </a:rPr>
              <a:t>10 AWG</a:t>
            </a:r>
          </a:p>
          <a:p>
            <a:pPr marL="342900" indent="-342900" defTabSz="685800">
              <a:buAutoNum type="alphaUcPeriod"/>
            </a:pPr>
            <a:r>
              <a:rPr lang="en-US" altLang="en-US" dirty="0">
                <a:solidFill>
                  <a:prstClr val="black"/>
                </a:solidFill>
              </a:rPr>
              <a:t>8 AWG</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85000" lnSpcReduction="20000"/>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is the minimum permitted size of Type THW copper branch-circuit conductors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supplying a continuous duty motor with a full-load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 value of 40 amperes determined from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Tables 430.247 – 250?</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Assume all terminations are rated 75</a:t>
              </a:r>
              <a:r>
                <a:rPr lang="en-US" sz="2800" b="1" spc="38" baseline="58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grpSp>
      <p:sp>
        <p:nvSpPr>
          <p:cNvPr id="21" name="TextBox 20"/>
          <p:cNvSpPr txBox="1"/>
          <p:nvPr/>
        </p:nvSpPr>
        <p:spPr>
          <a:xfrm>
            <a:off x="1043608" y="6403360"/>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29447" y="4614798"/>
            <a:ext cx="8932023" cy="899074"/>
          </a:xfrm>
          <a:prstGeom prst="rect">
            <a:avLst/>
          </a:prstGeom>
          <a:noFill/>
        </p:spPr>
        <p:txBody>
          <a:bodyPr wrap="square" rtlCol="0">
            <a:normAutofit lnSpcReduction="10000"/>
          </a:bodyPr>
          <a:lstStyle/>
          <a:p>
            <a:r>
              <a:rPr lang="en-US" dirty="0">
                <a:solidFill>
                  <a:prstClr val="black"/>
                </a:solidFill>
              </a:rPr>
              <a:t>Section 430.22 requires branch-circuit conductors supplying a single motor in a continuous </a:t>
            </a:r>
          </a:p>
          <a:p>
            <a:r>
              <a:rPr lang="en-US" dirty="0">
                <a:solidFill>
                  <a:prstClr val="black"/>
                </a:solidFill>
              </a:rPr>
              <a:t>duty application to have an ampacity not less than 125 percent of the motor full-load current rating as determined by 430.6(A)(1).</a:t>
            </a:r>
          </a:p>
        </p:txBody>
      </p:sp>
      <p:sp>
        <p:nvSpPr>
          <p:cNvPr id="3" name="TextBox 2"/>
          <p:cNvSpPr txBox="1"/>
          <p:nvPr/>
        </p:nvSpPr>
        <p:spPr>
          <a:xfrm>
            <a:off x="183157" y="3568168"/>
            <a:ext cx="8590835" cy="369332"/>
          </a:xfrm>
          <a:prstGeom prst="rect">
            <a:avLst/>
          </a:prstGeom>
          <a:noFill/>
        </p:spPr>
        <p:txBody>
          <a:bodyPr wrap="square" rtlCol="0">
            <a:normAutofit/>
          </a:bodyPr>
          <a:lstStyle/>
          <a:p>
            <a:r>
              <a:rPr lang="en-US" dirty="0"/>
              <a:t>The question is about sizing motor branch-circuit conductors.</a:t>
            </a:r>
          </a:p>
        </p:txBody>
      </p:sp>
      <p:sp>
        <p:nvSpPr>
          <p:cNvPr id="5" name="TextBox 4"/>
          <p:cNvSpPr txBox="1"/>
          <p:nvPr/>
        </p:nvSpPr>
        <p:spPr>
          <a:xfrm>
            <a:off x="211976" y="3969070"/>
            <a:ext cx="8802637" cy="645728"/>
          </a:xfrm>
          <a:prstGeom prst="rect">
            <a:avLst/>
          </a:prstGeom>
          <a:noFill/>
        </p:spPr>
        <p:txBody>
          <a:bodyPr wrap="square" rtlCol="0">
            <a:normAutofit/>
          </a:bodyPr>
          <a:lstStyle/>
          <a:p>
            <a:r>
              <a:rPr lang="en-US" dirty="0"/>
              <a:t>In the index find “Motors” and find “Branch circuits, 430-Part II.” </a:t>
            </a:r>
            <a:r>
              <a:rPr lang="en-US" dirty="0" err="1"/>
              <a:t>Scan“Part</a:t>
            </a:r>
            <a:r>
              <a:rPr lang="en-US" dirty="0"/>
              <a:t>-II, Motor Circuit Conductors,” find “430.22, Single Motor.”</a:t>
            </a:r>
            <a:endParaRPr lang="en-US" i="1" dirty="0"/>
          </a:p>
        </p:txBody>
      </p:sp>
      <p:sp>
        <p:nvSpPr>
          <p:cNvPr id="2" name="TextBox 1"/>
          <p:cNvSpPr txBox="1"/>
          <p:nvPr/>
        </p:nvSpPr>
        <p:spPr>
          <a:xfrm>
            <a:off x="156112" y="5419999"/>
            <a:ext cx="8914363" cy="374800"/>
          </a:xfrm>
          <a:prstGeom prst="rect">
            <a:avLst/>
          </a:prstGeom>
          <a:noFill/>
        </p:spPr>
        <p:txBody>
          <a:bodyPr wrap="square" rtlCol="0">
            <a:normAutofit/>
          </a:bodyPr>
          <a:lstStyle/>
          <a:p>
            <a:r>
              <a:rPr lang="en-US" dirty="0"/>
              <a:t>125% x 40 A = 50 amps, which is the minimum ampacity of motor branch-circuit conductors</a:t>
            </a:r>
          </a:p>
        </p:txBody>
      </p:sp>
      <p:sp>
        <p:nvSpPr>
          <p:cNvPr id="6" name="TextBox 5"/>
          <p:cNvSpPr txBox="1"/>
          <p:nvPr/>
        </p:nvSpPr>
        <p:spPr>
          <a:xfrm>
            <a:off x="183157" y="5806639"/>
            <a:ext cx="8676635" cy="512434"/>
          </a:xfrm>
          <a:prstGeom prst="rect">
            <a:avLst/>
          </a:prstGeom>
          <a:noFill/>
        </p:spPr>
        <p:txBody>
          <a:bodyPr wrap="square" rtlCol="0">
            <a:normAutofit fontScale="92500" lnSpcReduction="20000"/>
          </a:bodyPr>
          <a:lstStyle/>
          <a:p>
            <a:r>
              <a:rPr lang="en-US" dirty="0"/>
              <a:t>Referring to ampacity Table 310.15(B)(16), 8 AWG Type THW copper is rated 50 amperes, with </a:t>
            </a:r>
          </a:p>
          <a:p>
            <a:r>
              <a:rPr lang="en-US" dirty="0"/>
              <a:t>75</a:t>
            </a:r>
            <a:r>
              <a:rPr lang="en-US" baseline="58000" dirty="0"/>
              <a:t>o</a:t>
            </a:r>
            <a:r>
              <a:rPr lang="en-US" dirty="0"/>
              <a:t>C terminals, while the next smaller size 10 AWG, is only rated at 35 amperes.</a:t>
            </a:r>
          </a:p>
        </p:txBody>
      </p:sp>
    </p:spTree>
    <p:custDataLst>
      <p:tags r:id="rId1"/>
    </p:custDataLst>
    <p:extLst>
      <p:ext uri="{BB962C8B-B14F-4D97-AF65-F5344CB8AC3E}">
        <p14:creationId xmlns:p14="http://schemas.microsoft.com/office/powerpoint/2010/main" val="4184019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a:t>
            </a:r>
          </a:p>
          <a:p>
            <a:pPr marL="342900" indent="-342900" defTabSz="685800">
              <a:buAutoNum type="alphaUcPeriod"/>
            </a:pPr>
            <a:r>
              <a:rPr lang="en-US" altLang="en-US" dirty="0">
                <a:solidFill>
                  <a:prstClr val="black"/>
                </a:solidFill>
              </a:rPr>
              <a:t>2</a:t>
            </a:r>
          </a:p>
          <a:p>
            <a:pPr marL="342900" indent="-342900" defTabSz="685800">
              <a:buAutoNum type="alphaUcPeriod"/>
            </a:pPr>
            <a:r>
              <a:rPr lang="en-US" altLang="en-US" dirty="0">
                <a:solidFill>
                  <a:prstClr val="black"/>
                </a:solidFill>
              </a:rPr>
              <a:t>3</a:t>
            </a:r>
          </a:p>
          <a:p>
            <a:pPr marL="342900" indent="-342900" defTabSz="685800">
              <a:buAutoNum type="alphaUcPeriod"/>
            </a:pPr>
            <a:r>
              <a:rPr lang="en-US" altLang="en-US" dirty="0">
                <a:solidFill>
                  <a:prstClr val="black"/>
                </a:solidFill>
              </a:rPr>
              <a:t>4</a:t>
            </a:r>
          </a:p>
        </p:txBody>
      </p:sp>
      <p:sp>
        <p:nvSpPr>
          <p:cNvPr id="14" name="Rectangle 13"/>
          <p:cNvSpPr/>
          <p:nvPr/>
        </p:nvSpPr>
        <p:spPr>
          <a:xfrm>
            <a:off x="229637" y="132585"/>
            <a:ext cx="8784976"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number of overload units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providing overload protection for a 3-phase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ac motor connected to a 120/208-volt,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system is:</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67055" y="4599259"/>
            <a:ext cx="8932023" cy="369332"/>
          </a:xfrm>
          <a:prstGeom prst="rect">
            <a:avLst/>
          </a:prstGeom>
          <a:noFill/>
        </p:spPr>
        <p:txBody>
          <a:bodyPr wrap="square" rtlCol="0">
            <a:spAutoFit/>
          </a:bodyPr>
          <a:lstStyle/>
          <a:p>
            <a:r>
              <a:rPr lang="en-US" dirty="0">
                <a:solidFill>
                  <a:prstClr val="black"/>
                </a:solidFill>
              </a:rPr>
              <a:t>Table 430.37 requires three devices, one in each phase.</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requirements for motor overload units.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In the index find “Motors” and find “Three overload units, Table 430.37.” </a:t>
            </a:r>
            <a:endParaRPr lang="en-US" i="1" dirty="0"/>
          </a:p>
        </p:txBody>
      </p:sp>
    </p:spTree>
    <p:custDataLst>
      <p:tags r:id="rId1"/>
    </p:custDataLst>
    <p:extLst>
      <p:ext uri="{BB962C8B-B14F-4D97-AF65-F5344CB8AC3E}">
        <p14:creationId xmlns:p14="http://schemas.microsoft.com/office/powerpoint/2010/main" val="33039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flipH="1">
            <a:off x="1931670" y="1240638"/>
            <a:ext cx="5200650" cy="514350"/>
          </a:xfrm>
          <a:prstGeom prst="homePlate">
            <a:avLst>
              <a:gd name="adj" fmla="val 0"/>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OHM’S LAW I=V/R</a:t>
            </a:r>
          </a:p>
        </p:txBody>
      </p:sp>
      <p:grpSp>
        <p:nvGrpSpPr>
          <p:cNvPr id="7" name="Group 6"/>
          <p:cNvGrpSpPr/>
          <p:nvPr/>
        </p:nvGrpSpPr>
        <p:grpSpPr>
          <a:xfrm>
            <a:off x="1257300" y="2400300"/>
            <a:ext cx="1485900" cy="2857500"/>
            <a:chOff x="152400" y="1200150"/>
            <a:chExt cx="1981200" cy="3810000"/>
          </a:xfrm>
        </p:grpSpPr>
        <p:sp>
          <p:nvSpPr>
            <p:cNvPr id="8" name="Pentagon 7"/>
            <p:cNvSpPr/>
            <p:nvPr/>
          </p:nvSpPr>
          <p:spPr>
            <a:xfrm flipH="1">
              <a:off x="152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228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VOLTAGE</a:t>
              </a:r>
            </a:p>
          </p:txBody>
        </p:sp>
        <p:sp>
          <p:nvSpPr>
            <p:cNvPr id="49" name="TextBox 48"/>
            <p:cNvSpPr txBox="1"/>
            <p:nvPr/>
          </p:nvSpPr>
          <p:spPr>
            <a:xfrm>
              <a:off x="228600" y="1733550"/>
              <a:ext cx="1897380" cy="1755732"/>
            </a:xfrm>
            <a:prstGeom prst="rect">
              <a:avLst/>
            </a:prstGeom>
            <a:noFill/>
          </p:spPr>
          <p:txBody>
            <a:bodyPr wrap="square" rtlCol="0">
              <a:normAutofit lnSpcReduction="100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 </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a:t>
              </a:r>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or </a:t>
              </a:r>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E</a:t>
              </a:r>
            </a:p>
            <a:p>
              <a:pPr algn="ctr" defTabSz="685800"/>
              <a:endPar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Voltage:</a:t>
              </a:r>
            </a:p>
            <a:p>
              <a:pP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a force that pushes the current through the circuit.</a:t>
              </a:r>
            </a:p>
            <a:p>
              <a:pPr algn="ctr" defTabSz="685800"/>
              <a:endParaRPr lang="en-US" sz="1200" b="1" dirty="0">
                <a:solidFill>
                  <a:srgbClr val="4472C4">
                    <a:lumMod val="75000"/>
                  </a:srgbClr>
                </a:solidFill>
              </a:endParaRPr>
            </a:p>
            <a:p>
              <a:pPr algn="ctr" defTabSz="685800"/>
              <a:endParaRPr lang="en-US" sz="1200" dirty="0">
                <a:solidFill>
                  <a:srgbClr val="4472C4">
                    <a:lumMod val="75000"/>
                  </a:srgbClr>
                </a:solidFill>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95" y="3358104"/>
              <a:ext cx="1152659" cy="1646657"/>
            </a:xfrm>
            <a:prstGeom prst="rect">
              <a:avLst/>
            </a:prstGeom>
          </p:spPr>
        </p:pic>
      </p:grpSp>
      <p:grpSp>
        <p:nvGrpSpPr>
          <p:cNvPr id="9" name="Group 8"/>
          <p:cNvGrpSpPr/>
          <p:nvPr/>
        </p:nvGrpSpPr>
        <p:grpSpPr>
          <a:xfrm>
            <a:off x="2971800" y="2400300"/>
            <a:ext cx="1485900" cy="2857500"/>
            <a:chOff x="2438400" y="1200150"/>
            <a:chExt cx="1981200" cy="3810000"/>
          </a:xfrm>
        </p:grpSpPr>
        <p:sp>
          <p:nvSpPr>
            <p:cNvPr id="35" name="Pentagon 34"/>
            <p:cNvSpPr/>
            <p:nvPr/>
          </p:nvSpPr>
          <p:spPr>
            <a:xfrm flipH="1">
              <a:off x="2438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2514600" y="1200150"/>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CURRENT</a:t>
              </a:r>
            </a:p>
          </p:txBody>
        </p:sp>
        <p:sp>
          <p:nvSpPr>
            <p:cNvPr id="51" name="TextBox 50"/>
            <p:cNvSpPr txBox="1"/>
            <p:nvPr/>
          </p:nvSpPr>
          <p:spPr>
            <a:xfrm>
              <a:off x="2514600" y="1720393"/>
              <a:ext cx="1874521" cy="2179070"/>
            </a:xfrm>
            <a:prstGeom prst="rect">
              <a:avLst/>
            </a:prstGeom>
            <a:noFill/>
          </p:spPr>
          <p:txBody>
            <a:bodyPr wrap="square" rtlCol="0">
              <a:normAutofit lnSpcReduction="100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I</a:t>
              </a:r>
              <a:endPar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350" dirty="0">
                <a:solidFill>
                  <a:srgbClr val="4472C4">
                    <a:lumMod val="75000"/>
                  </a:srgbClr>
                </a:solidFill>
              </a:endParaRPr>
            </a:p>
            <a:p>
              <a:pPr algn="ctr" defTabSz="685800"/>
              <a:r>
                <a:rPr lang="en-US" sz="1350" dirty="0">
                  <a:solidFill>
                    <a:srgbClr val="4472C4">
                      <a:lumMod val="75000"/>
                    </a:srgbClr>
                  </a:solidFill>
                </a:rPr>
                <a:t>Current:</a:t>
              </a:r>
            </a:p>
            <a:p>
              <a:pPr defTabSz="685800"/>
              <a:r>
                <a:rPr lang="en-US" sz="1350" dirty="0">
                  <a:solidFill>
                    <a:srgbClr val="4472C4">
                      <a:lumMod val="75000"/>
                    </a:srgbClr>
                  </a:solidFill>
                </a:rPr>
                <a:t>the actual substance” that is flowing through the wires of the circuit.</a:t>
              </a:r>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966" y="3742240"/>
              <a:ext cx="968475" cy="1147823"/>
            </a:xfrm>
            <a:prstGeom prst="rect">
              <a:avLst/>
            </a:prstGeom>
          </p:spPr>
        </p:pic>
      </p:grpSp>
      <p:grpSp>
        <p:nvGrpSpPr>
          <p:cNvPr id="10" name="Group 9"/>
          <p:cNvGrpSpPr/>
          <p:nvPr/>
        </p:nvGrpSpPr>
        <p:grpSpPr>
          <a:xfrm>
            <a:off x="4686300" y="2400300"/>
            <a:ext cx="1485900" cy="2857500"/>
            <a:chOff x="4724400" y="1200150"/>
            <a:chExt cx="1981200" cy="3810000"/>
          </a:xfrm>
        </p:grpSpPr>
        <p:sp>
          <p:nvSpPr>
            <p:cNvPr id="40" name="Pentagon 39"/>
            <p:cNvSpPr/>
            <p:nvPr/>
          </p:nvSpPr>
          <p:spPr>
            <a:xfrm flipH="1">
              <a:off x="4724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2" name="TextBox 51"/>
            <p:cNvSpPr txBox="1"/>
            <p:nvPr/>
          </p:nvSpPr>
          <p:spPr>
            <a:xfrm>
              <a:off x="4800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RESISTANCE</a:t>
              </a:r>
            </a:p>
          </p:txBody>
        </p:sp>
        <p:sp>
          <p:nvSpPr>
            <p:cNvPr id="53" name="TextBox 52"/>
            <p:cNvSpPr txBox="1"/>
            <p:nvPr/>
          </p:nvSpPr>
          <p:spPr>
            <a:xfrm>
              <a:off x="4800600" y="1733550"/>
              <a:ext cx="1905000" cy="2362200"/>
            </a:xfrm>
            <a:prstGeom prst="rect">
              <a:avLst/>
            </a:prstGeom>
            <a:noFill/>
          </p:spPr>
          <p:txBody>
            <a:bodyPr wrap="square" rtlCol="0">
              <a:normAutofit/>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 </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a:t>
              </a:r>
            </a:p>
            <a:p>
              <a:pPr algn="ctr" defTabSz="685800"/>
              <a:endParaRPr lang="en-US" sz="1200" dirty="0">
                <a:solidFill>
                  <a:srgbClr val="4472C4">
                    <a:lumMod val="75000"/>
                  </a:srgbClr>
                </a:solidFill>
              </a:endParaRPr>
            </a:p>
            <a:p>
              <a:pPr algn="ctr" defTabSz="685800"/>
              <a:r>
                <a:rPr lang="en-US" sz="1350" dirty="0">
                  <a:solidFill>
                    <a:srgbClr val="4472C4">
                      <a:lumMod val="75000"/>
                    </a:srgbClr>
                  </a:solidFill>
                </a:rPr>
                <a:t>Resistance:</a:t>
              </a:r>
              <a:r>
                <a:rPr lang="en-US" sz="1200" dirty="0">
                  <a:solidFill>
                    <a:srgbClr val="4472C4">
                      <a:lumMod val="75000"/>
                    </a:srgbClr>
                  </a:solidFill>
                </a:rPr>
                <a:t> </a:t>
              </a:r>
            </a:p>
            <a:p>
              <a:pPr defTabSz="685800"/>
              <a:r>
                <a:rPr lang="en-US" sz="1350" dirty="0">
                  <a:solidFill>
                    <a:srgbClr val="4472C4">
                      <a:lumMod val="75000"/>
                    </a:srgbClr>
                  </a:solidFill>
                </a:rPr>
                <a:t>Friction that impedes flow of current through the circuit.</a:t>
              </a: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7391" y="3899463"/>
              <a:ext cx="1059413" cy="926986"/>
            </a:xfrm>
            <a:prstGeom prst="rect">
              <a:avLst/>
            </a:prstGeom>
          </p:spPr>
        </p:pic>
      </p:grpSp>
      <p:grpSp>
        <p:nvGrpSpPr>
          <p:cNvPr id="11" name="Group 10"/>
          <p:cNvGrpSpPr/>
          <p:nvPr/>
        </p:nvGrpSpPr>
        <p:grpSpPr>
          <a:xfrm>
            <a:off x="6400800" y="2400300"/>
            <a:ext cx="1485900" cy="2857500"/>
            <a:chOff x="7010400" y="1200150"/>
            <a:chExt cx="1981200" cy="3810000"/>
          </a:xfrm>
        </p:grpSpPr>
        <p:sp>
          <p:nvSpPr>
            <p:cNvPr id="45" name="Pentagon 44"/>
            <p:cNvSpPr/>
            <p:nvPr/>
          </p:nvSpPr>
          <p:spPr>
            <a:xfrm flipH="1">
              <a:off x="7010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7086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WATTS</a:t>
              </a:r>
            </a:p>
          </p:txBody>
        </p:sp>
        <p:sp>
          <p:nvSpPr>
            <p:cNvPr id="55" name="TextBox 54"/>
            <p:cNvSpPr txBox="1"/>
            <p:nvPr/>
          </p:nvSpPr>
          <p:spPr>
            <a:xfrm>
              <a:off x="7086600" y="1733550"/>
              <a:ext cx="1905000" cy="2362200"/>
            </a:xfrm>
            <a:prstGeom prst="rect">
              <a:avLst/>
            </a:prstGeom>
            <a:noFill/>
          </p:spPr>
          <p:txBody>
            <a:bodyPr wrap="square" rtlCol="0">
              <a:normAutofit fontScale="925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VA</a:t>
              </a:r>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or </a:t>
              </a:r>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P </a:t>
              </a:r>
            </a:p>
            <a:p>
              <a:pPr algn="ctr" defTabSz="685800"/>
              <a:endParaRPr lang="en-US" sz="1200" dirty="0">
                <a:solidFill>
                  <a:srgbClr val="4472C4">
                    <a:lumMod val="75000"/>
                  </a:srgbClr>
                </a:solidFill>
              </a:endParaRPr>
            </a:p>
            <a:p>
              <a:pPr defTabSz="685800"/>
              <a:r>
                <a:rPr lang="en-US" sz="1200" dirty="0">
                  <a:solidFill>
                    <a:srgbClr val="4472C4">
                      <a:lumMod val="75000"/>
                    </a:srgbClr>
                  </a:solidFill>
                </a:rPr>
                <a:t>A watt is a measure of electrical power which is the product of multiplying the applied voltage (or potential) by the amperage (or current).</a:t>
              </a:r>
            </a:p>
          </p:txBody>
        </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9618" y="3753111"/>
              <a:ext cx="617163" cy="1219690"/>
            </a:xfrm>
            <a:prstGeom prst="rect">
              <a:avLst/>
            </a:prstGeom>
          </p:spPr>
        </p:pic>
      </p:grpSp>
    </p:spTree>
    <p:custDataLst>
      <p:tags r:id="rId1"/>
    </p:custDataLst>
    <p:extLst>
      <p:ext uri="{BB962C8B-B14F-4D97-AF65-F5344CB8AC3E}">
        <p14:creationId xmlns:p14="http://schemas.microsoft.com/office/powerpoint/2010/main" val="3547794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1+#ppt_w/2"/>
                                          </p:val>
                                        </p:tav>
                                        <p:tav tm="100000">
                                          <p:val>
                                            <p:strVal val="#ppt_x"/>
                                          </p:val>
                                        </p:tav>
                                      </p:tavLst>
                                    </p:anim>
                                    <p:anim calcmode="lin" valueType="num">
                                      <p:cBhvr additive="base">
                                        <p:cTn id="20"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500" fill="hold"/>
                                        <p:tgtEl>
                                          <p:spTgt spid="11"/>
                                        </p:tgtEl>
                                        <p:attrNameLst>
                                          <p:attrName>ppt_x</p:attrName>
                                        </p:attrNameLst>
                                      </p:cBhvr>
                                      <p:tavLst>
                                        <p:tav tm="0">
                                          <p:val>
                                            <p:strVal val="1+#ppt_w/2"/>
                                          </p:val>
                                        </p:tav>
                                        <p:tav tm="100000">
                                          <p:val>
                                            <p:strVal val="#ppt_x"/>
                                          </p:val>
                                        </p:tav>
                                      </p:tavLst>
                                    </p:anim>
                                    <p:anim calcmode="lin" valueType="num">
                                      <p:cBhvr additive="base">
                                        <p:cTn id="2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1.60V</a:t>
            </a:r>
          </a:p>
          <a:p>
            <a:pPr marL="342900" indent="-342900" defTabSz="685800">
              <a:buAutoNum type="alphaUcPeriod"/>
            </a:pPr>
            <a:r>
              <a:rPr lang="en-US" altLang="en-US" dirty="0">
                <a:solidFill>
                  <a:prstClr val="black"/>
                </a:solidFill>
              </a:rPr>
              <a:t>3.20V</a:t>
            </a:r>
          </a:p>
          <a:p>
            <a:pPr marL="342900" indent="-342900" defTabSz="685800">
              <a:buAutoNum type="alphaUcPeriod"/>
            </a:pPr>
            <a:r>
              <a:rPr lang="en-US" altLang="en-US" dirty="0">
                <a:solidFill>
                  <a:prstClr val="black"/>
                </a:solidFill>
              </a:rPr>
              <a:t>6.40V</a:t>
            </a:r>
          </a:p>
          <a:p>
            <a:pPr marL="342900" indent="-342900" defTabSz="685800">
              <a:buAutoNum type="alphaUcPeriod"/>
            </a:pPr>
            <a:r>
              <a:rPr lang="en-US" altLang="en-US" dirty="0">
                <a:solidFill>
                  <a:prstClr val="black"/>
                </a:solidFill>
              </a:rPr>
              <a:t>12.80V</a:t>
            </a:r>
          </a:p>
        </p:txBody>
      </p:sp>
      <p:sp>
        <p:nvSpPr>
          <p:cNvPr id="14" name="Rectangle 13"/>
          <p:cNvSpPr/>
          <p:nvPr/>
        </p:nvSpPr>
        <p:spPr>
          <a:xfrm>
            <a:off x="229637" y="132585"/>
            <a:ext cx="8784976"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voltage drop of two 12 AWG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(0.40ohms) supplying a 16A load,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located 100 ft. from the power supply?</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Formula: E = I x R</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E = 16A x 0.40 ohms</a:t>
            </a:r>
          </a:p>
          <a:p>
            <a:r>
              <a:rPr lang="en-US" dirty="0">
                <a:solidFill>
                  <a:prstClr val="black"/>
                </a:solidFill>
              </a:rPr>
              <a:t>E = 6.40V</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voltage drop.</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E=</a:t>
            </a:r>
            <a:r>
              <a:rPr lang="en-US" dirty="0" err="1"/>
              <a:t>IxR</a:t>
            </a:r>
            <a:r>
              <a:rPr lang="en-US" dirty="0"/>
              <a:t> and put in the values</a:t>
            </a:r>
            <a:endParaRPr lang="en-US" i="1" dirty="0"/>
          </a:p>
        </p:txBody>
      </p:sp>
    </p:spTree>
    <p:custDataLst>
      <p:tags r:id="rId1"/>
    </p:custDataLst>
    <p:extLst>
      <p:ext uri="{BB962C8B-B14F-4D97-AF65-F5344CB8AC3E}">
        <p14:creationId xmlns:p14="http://schemas.microsoft.com/office/powerpoint/2010/main" val="992329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0.14 ohms</a:t>
            </a:r>
          </a:p>
          <a:p>
            <a:pPr marL="342900" indent="-342900" defTabSz="685800">
              <a:buAutoNum type="alphaUcPeriod"/>
            </a:pPr>
            <a:r>
              <a:rPr lang="en-US" altLang="en-US" dirty="0">
                <a:solidFill>
                  <a:prstClr val="black"/>
                </a:solidFill>
              </a:rPr>
              <a:t>0.30 ohms</a:t>
            </a:r>
          </a:p>
          <a:p>
            <a:pPr marL="342900" indent="-342900" defTabSz="685800">
              <a:buAutoNum type="alphaUcPeriod"/>
            </a:pPr>
            <a:r>
              <a:rPr lang="en-US" altLang="en-US" dirty="0">
                <a:solidFill>
                  <a:prstClr val="black"/>
                </a:solidFill>
              </a:rPr>
              <a:t>3 ohms</a:t>
            </a:r>
          </a:p>
          <a:p>
            <a:pPr marL="342900" indent="-342900" defTabSz="685800">
              <a:buAutoNum type="alphaUcPeriod"/>
            </a:pPr>
            <a:r>
              <a:rPr lang="en-US" altLang="en-US" dirty="0">
                <a:solidFill>
                  <a:prstClr val="black"/>
                </a:solidFill>
              </a:rPr>
              <a:t>14 ohms</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resistance of the circuit conductors when the conductor voltage drop is 7.20V and the current flow is 50A?</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R=7.20V/50A</a:t>
            </a:r>
          </a:p>
          <a:p>
            <a:r>
              <a:rPr lang="en-US" dirty="0">
                <a:solidFill>
                  <a:prstClr val="black"/>
                </a:solidFill>
              </a:rPr>
              <a:t>R= 0.14 ohms</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resistance of circuit conductors.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R = E/I and put in the values</a:t>
            </a:r>
            <a:endParaRPr lang="en-US" i="1" dirty="0"/>
          </a:p>
        </p:txBody>
      </p:sp>
    </p:spTree>
    <p:custDataLst>
      <p:tags r:id="rId1"/>
    </p:custDataLst>
    <p:extLst>
      <p:ext uri="{BB962C8B-B14F-4D97-AF65-F5344CB8AC3E}">
        <p14:creationId xmlns:p14="http://schemas.microsoft.com/office/powerpoint/2010/main" val="2569346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175W</a:t>
            </a:r>
          </a:p>
          <a:p>
            <a:pPr marL="342900" indent="-342900" defTabSz="685800">
              <a:buAutoNum type="alphaUcPeriod"/>
            </a:pPr>
            <a:r>
              <a:rPr lang="en-US" altLang="en-US" dirty="0">
                <a:solidFill>
                  <a:prstClr val="black"/>
                </a:solidFill>
              </a:rPr>
              <a:t>350W</a:t>
            </a:r>
          </a:p>
          <a:p>
            <a:pPr marL="342900" indent="-342900" defTabSz="685800">
              <a:buAutoNum type="alphaUcPeriod"/>
            </a:pPr>
            <a:r>
              <a:rPr lang="en-US" altLang="en-US" dirty="0">
                <a:solidFill>
                  <a:prstClr val="black"/>
                </a:solidFill>
              </a:rPr>
              <a:t>700W</a:t>
            </a:r>
          </a:p>
          <a:p>
            <a:pPr marL="342900" indent="-342900" defTabSz="685800">
              <a:buAutoNum type="alphaUcPeriod"/>
            </a:pPr>
            <a:r>
              <a:rPr lang="en-US" altLang="en-US" dirty="0">
                <a:solidFill>
                  <a:prstClr val="black"/>
                </a:solidFill>
              </a:rPr>
              <a:t>2,400W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power loss in watts of a conductor   that carries 24A and has a voltage drop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of 7.20V?</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P = 24A x 7.20V</a:t>
            </a:r>
          </a:p>
          <a:p>
            <a:r>
              <a:rPr lang="en-US" dirty="0">
                <a:solidFill>
                  <a:prstClr val="black"/>
                </a:solidFill>
              </a:rPr>
              <a:t>P = 172.80 W</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power loss in watts of conductors.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P = I x E and put in the values</a:t>
            </a:r>
            <a:endParaRPr lang="en-US" i="1" dirty="0"/>
          </a:p>
        </p:txBody>
      </p:sp>
    </p:spTree>
    <p:custDataLst>
      <p:tags r:id="rId1"/>
    </p:custDataLst>
    <p:extLst>
      <p:ext uri="{BB962C8B-B14F-4D97-AF65-F5344CB8AC3E}">
        <p14:creationId xmlns:p14="http://schemas.microsoft.com/office/powerpoint/2010/main" val="528813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8.2 kW</a:t>
            </a:r>
          </a:p>
          <a:p>
            <a:pPr marL="342900" indent="-342900" defTabSz="685800">
              <a:buAutoNum type="alphaUcPeriod"/>
            </a:pPr>
            <a:r>
              <a:rPr lang="en-US" altLang="en-US" dirty="0">
                <a:solidFill>
                  <a:prstClr val="black"/>
                </a:solidFill>
              </a:rPr>
              <a:t>9.5 kW</a:t>
            </a:r>
          </a:p>
          <a:p>
            <a:pPr marL="342900" indent="-342900" defTabSz="685800">
              <a:buAutoNum type="alphaUcPeriod"/>
            </a:pPr>
            <a:r>
              <a:rPr lang="en-US" altLang="en-US" dirty="0">
                <a:solidFill>
                  <a:prstClr val="black"/>
                </a:solidFill>
              </a:rPr>
              <a:t>11.3 kW</a:t>
            </a:r>
          </a:p>
          <a:p>
            <a:pPr marL="342900" indent="-342900" defTabSz="685800">
              <a:buAutoNum type="alphaUcPeriod"/>
            </a:pPr>
            <a:r>
              <a:rPr lang="en-US" altLang="en-US" dirty="0">
                <a:solidFill>
                  <a:prstClr val="black"/>
                </a:solidFill>
              </a:rPr>
              <a:t>12.4 KW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approximate power consumed by a 10 kW heat strip rated 230V, when connected  to a 208V circuit?</a:t>
            </a:r>
          </a:p>
        </p:txBody>
      </p:sp>
      <p:sp>
        <p:nvSpPr>
          <p:cNvPr id="23" name="TextBox 22"/>
          <p:cNvSpPr txBox="1"/>
          <p:nvPr/>
        </p:nvSpPr>
        <p:spPr>
          <a:xfrm>
            <a:off x="167055" y="4599259"/>
            <a:ext cx="8932023" cy="1200329"/>
          </a:xfrm>
          <a:prstGeom prst="rect">
            <a:avLst/>
          </a:prstGeom>
          <a:noFill/>
        </p:spPr>
        <p:txBody>
          <a:bodyPr wrap="square" rtlCol="0">
            <a:spAutoFit/>
          </a:bodyPr>
          <a:lstStyle/>
          <a:p>
            <a:r>
              <a:rPr lang="en-US" dirty="0">
                <a:solidFill>
                  <a:prstClr val="black"/>
                </a:solidFill>
              </a:rPr>
              <a:t>The power of the heat strip will be less because the applied voltage (208V) is less than the</a:t>
            </a:r>
          </a:p>
          <a:p>
            <a:r>
              <a:rPr lang="en-US" dirty="0">
                <a:solidFill>
                  <a:prstClr val="black"/>
                </a:solidFill>
              </a:rPr>
              <a:t>equipment voltage rating (230V). To calculate this, we must determine the heat strip                 resistance rating at 230V, and then determine the power rating at 208V based on the heat       strip resistance rating.</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the approximate power consumption by heat strip.</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P = I x E and put in the values</a:t>
            </a:r>
            <a:endParaRPr lang="en-US" i="1" dirty="0"/>
          </a:p>
        </p:txBody>
      </p:sp>
    </p:spTree>
    <p:custDataLst>
      <p:tags r:id="rId1"/>
    </p:custDataLst>
    <p:extLst>
      <p:ext uri="{BB962C8B-B14F-4D97-AF65-F5344CB8AC3E}">
        <p14:creationId xmlns:p14="http://schemas.microsoft.com/office/powerpoint/2010/main" val="2550479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8.2 kW</a:t>
            </a:r>
          </a:p>
          <a:p>
            <a:pPr marL="342900" indent="-342900" defTabSz="685800">
              <a:buAutoNum type="alphaUcPeriod"/>
            </a:pPr>
            <a:r>
              <a:rPr lang="en-US" altLang="en-US" dirty="0">
                <a:solidFill>
                  <a:prstClr val="black"/>
                </a:solidFill>
              </a:rPr>
              <a:t>9.5 kW</a:t>
            </a:r>
          </a:p>
          <a:p>
            <a:pPr marL="342900" indent="-342900" defTabSz="685800">
              <a:buAutoNum type="alphaUcPeriod"/>
            </a:pPr>
            <a:r>
              <a:rPr lang="en-US" altLang="en-US" dirty="0">
                <a:solidFill>
                  <a:prstClr val="black"/>
                </a:solidFill>
              </a:rPr>
              <a:t>11.3 kW</a:t>
            </a:r>
          </a:p>
          <a:p>
            <a:pPr marL="342900" indent="-342900" defTabSz="685800">
              <a:buAutoNum type="alphaUcPeriod"/>
            </a:pPr>
            <a:r>
              <a:rPr lang="en-US" altLang="en-US" dirty="0">
                <a:solidFill>
                  <a:prstClr val="black"/>
                </a:solidFill>
              </a:rPr>
              <a:t>12.4 KW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approximate power consumed by a 10 kW heat strip rated 230V, when connected  to a 208V circuit?</a:t>
            </a:r>
          </a:p>
        </p:txBody>
      </p:sp>
      <p:sp>
        <p:nvSpPr>
          <p:cNvPr id="23" name="TextBox 22"/>
          <p:cNvSpPr txBox="1"/>
          <p:nvPr/>
        </p:nvSpPr>
        <p:spPr>
          <a:xfrm>
            <a:off x="4462472" y="3751670"/>
            <a:ext cx="4141976" cy="1477328"/>
          </a:xfrm>
          <a:prstGeom prst="rect">
            <a:avLst/>
          </a:prstGeom>
          <a:noFill/>
        </p:spPr>
        <p:txBody>
          <a:bodyPr wrap="square" rtlCol="0">
            <a:spAutoFit/>
          </a:bodyPr>
          <a:lstStyle/>
          <a:p>
            <a:r>
              <a:rPr lang="en-US" dirty="0">
                <a:solidFill>
                  <a:prstClr val="black"/>
                </a:solidFill>
              </a:rPr>
              <a:t>P = E</a:t>
            </a:r>
            <a:r>
              <a:rPr lang="en-US" baseline="30000" dirty="0">
                <a:solidFill>
                  <a:prstClr val="black"/>
                </a:solidFill>
              </a:rPr>
              <a:t>2</a:t>
            </a:r>
            <a:r>
              <a:rPr lang="en-US" dirty="0">
                <a:solidFill>
                  <a:prstClr val="black"/>
                </a:solidFill>
              </a:rPr>
              <a:t>/R</a:t>
            </a:r>
          </a:p>
          <a:p>
            <a:r>
              <a:rPr lang="en-US" dirty="0">
                <a:solidFill>
                  <a:prstClr val="black"/>
                </a:solidFill>
              </a:rPr>
              <a:t>P = (208V x 208V)/5.29 ohms</a:t>
            </a:r>
          </a:p>
          <a:p>
            <a:r>
              <a:rPr lang="en-US" dirty="0">
                <a:solidFill>
                  <a:prstClr val="black"/>
                </a:solidFill>
              </a:rPr>
              <a:t>P = 43,624/5.29 ohms</a:t>
            </a:r>
          </a:p>
          <a:p>
            <a:r>
              <a:rPr lang="en-US" dirty="0">
                <a:solidFill>
                  <a:prstClr val="black"/>
                </a:solidFill>
              </a:rPr>
              <a:t>P = 8,178W/1,000</a:t>
            </a:r>
          </a:p>
          <a:p>
            <a:r>
              <a:rPr lang="en-US" dirty="0">
                <a:solidFill>
                  <a:prstClr val="black"/>
                </a:solidFill>
              </a:rPr>
              <a:t>P = 8.20 kW</a:t>
            </a:r>
          </a:p>
        </p:txBody>
      </p:sp>
      <p:sp>
        <p:nvSpPr>
          <p:cNvPr id="3" name="TextBox 2"/>
          <p:cNvSpPr txBox="1"/>
          <p:nvPr/>
        </p:nvSpPr>
        <p:spPr>
          <a:xfrm>
            <a:off x="167055" y="3659160"/>
            <a:ext cx="3863369" cy="369332"/>
          </a:xfrm>
          <a:prstGeom prst="rect">
            <a:avLst/>
          </a:prstGeom>
          <a:noFill/>
        </p:spPr>
        <p:txBody>
          <a:bodyPr wrap="square" rtlCol="0">
            <a:spAutoFit/>
          </a:bodyPr>
          <a:lstStyle/>
          <a:p>
            <a:r>
              <a:rPr lang="en-US" dirty="0"/>
              <a:t>P = E</a:t>
            </a:r>
            <a:r>
              <a:rPr lang="en-US" baseline="30000" dirty="0"/>
              <a:t>2</a:t>
            </a:r>
            <a:r>
              <a:rPr lang="en-US" dirty="0"/>
              <a:t>/R</a:t>
            </a:r>
          </a:p>
        </p:txBody>
      </p:sp>
      <p:sp>
        <p:nvSpPr>
          <p:cNvPr id="5" name="TextBox 4"/>
          <p:cNvSpPr txBox="1"/>
          <p:nvPr/>
        </p:nvSpPr>
        <p:spPr>
          <a:xfrm>
            <a:off x="167055" y="4017894"/>
            <a:ext cx="4188921" cy="2031325"/>
          </a:xfrm>
          <a:prstGeom prst="rect">
            <a:avLst/>
          </a:prstGeom>
          <a:noFill/>
        </p:spPr>
        <p:txBody>
          <a:bodyPr wrap="square" rtlCol="0">
            <a:spAutoFit/>
          </a:bodyPr>
          <a:lstStyle/>
          <a:p>
            <a:r>
              <a:rPr lang="en-US" dirty="0"/>
              <a:t>E = Applied Voltage = 208V</a:t>
            </a:r>
          </a:p>
          <a:p>
            <a:r>
              <a:rPr lang="en-US" i="1" dirty="0"/>
              <a:t>R = Resistance of Heat Strip = E</a:t>
            </a:r>
            <a:r>
              <a:rPr lang="en-US" baseline="30000" dirty="0"/>
              <a:t>2</a:t>
            </a:r>
            <a:r>
              <a:rPr lang="en-US" i="1" dirty="0"/>
              <a:t>/P</a:t>
            </a:r>
          </a:p>
          <a:p>
            <a:r>
              <a:rPr lang="en-US" i="1" dirty="0"/>
              <a:t>Heat Strip Voltage Rating = 230V</a:t>
            </a:r>
          </a:p>
          <a:p>
            <a:r>
              <a:rPr lang="en-US" i="1" dirty="0"/>
              <a:t>Power Rating of Heat strip = 10,000W</a:t>
            </a:r>
          </a:p>
          <a:p>
            <a:r>
              <a:rPr lang="en-US" i="1" dirty="0"/>
              <a:t>Resistance of Heat Strip = 230V</a:t>
            </a:r>
            <a:r>
              <a:rPr lang="en-US" i="1" baseline="30000" dirty="0"/>
              <a:t>2</a:t>
            </a:r>
            <a:r>
              <a:rPr lang="en-US" i="1" dirty="0"/>
              <a:t>/10,000W</a:t>
            </a:r>
          </a:p>
          <a:p>
            <a:r>
              <a:rPr lang="en-US" i="1" dirty="0"/>
              <a:t>Resistance of Heat Strip = 5.29 ohms</a:t>
            </a:r>
          </a:p>
          <a:p>
            <a:endParaRPr lang="en-US" i="1" dirty="0"/>
          </a:p>
        </p:txBody>
      </p:sp>
    </p:spTree>
    <p:custDataLst>
      <p:tags r:id="rId1"/>
    </p:custDataLst>
    <p:extLst>
      <p:ext uri="{BB962C8B-B14F-4D97-AF65-F5344CB8AC3E}">
        <p14:creationId xmlns:p14="http://schemas.microsoft.com/office/powerpoint/2010/main" val="2558420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0" y="1871231"/>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941" y="1107926"/>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OUR LOCATION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940" y="1974034"/>
            <a:ext cx="5016232" cy="2251843"/>
          </a:xfrm>
          <a:prstGeom prst="rect">
            <a:avLst/>
          </a:prstGeom>
        </p:spPr>
      </p:pic>
      <p:sp>
        <p:nvSpPr>
          <p:cNvPr id="23" name="Rounded Rectangle 22"/>
          <p:cNvSpPr/>
          <p:nvPr/>
        </p:nvSpPr>
        <p:spPr>
          <a:xfrm flipH="1">
            <a:off x="1828800" y="4795814"/>
            <a:ext cx="5715000"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1220 LINCOLN MALL, SUITE 125</a:t>
            </a:r>
          </a:p>
          <a:p>
            <a:pPr algn="ct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LINCOLN, NE 68508</a:t>
            </a:r>
          </a:p>
        </p:txBody>
      </p:sp>
    </p:spTree>
    <p:custDataLst>
      <p:tags r:id="rId1"/>
    </p:custDataLst>
    <p:extLst>
      <p:ext uri="{BB962C8B-B14F-4D97-AF65-F5344CB8AC3E}">
        <p14:creationId xmlns:p14="http://schemas.microsoft.com/office/powerpoint/2010/main" val="819171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$30</a:t>
            </a:r>
          </a:p>
          <a:p>
            <a:pPr marL="342900" indent="-342900" defTabSz="685800">
              <a:buAutoNum type="alphaUcPeriod"/>
            </a:pPr>
            <a:r>
              <a:rPr lang="en-US" altLang="en-US" dirty="0">
                <a:solidFill>
                  <a:prstClr val="black"/>
                </a:solidFill>
              </a:rPr>
              <a:t>$50</a:t>
            </a:r>
          </a:p>
          <a:p>
            <a:pPr marL="342900" indent="-342900" defTabSz="685800">
              <a:buAutoNum type="alphaUcPeriod"/>
            </a:pPr>
            <a:r>
              <a:rPr lang="en-US" altLang="en-US" dirty="0">
                <a:solidFill>
                  <a:prstClr val="black"/>
                </a:solidFill>
              </a:rPr>
              <a:t>$70</a:t>
            </a:r>
          </a:p>
          <a:p>
            <a:pPr marL="342900" indent="-342900" defTabSz="685800">
              <a:buAutoNum type="alphaUcPeriod"/>
            </a:pPr>
            <a:r>
              <a:rPr lang="en-US" altLang="en-US" dirty="0">
                <a:solidFill>
                  <a:prstClr val="black"/>
                </a:solidFill>
              </a:rPr>
              <a:t>$90</a:t>
            </a:r>
          </a:p>
        </p:txBody>
      </p:sp>
      <p:sp>
        <p:nvSpPr>
          <p:cNvPr id="14" name="Rectangle 13"/>
          <p:cNvSpPr/>
          <p:nvPr/>
        </p:nvSpPr>
        <p:spPr>
          <a:xfrm>
            <a:off x="0" y="132585"/>
            <a:ext cx="9143999"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does it cost per year (at 8 cents per kWh) for the power loss of a 12 AWG circuit conductor (100 ft. long) that has a total resistance of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0.40 ohm and current flow of 16A?</a:t>
            </a:r>
          </a:p>
        </p:txBody>
      </p:sp>
      <p:sp>
        <p:nvSpPr>
          <p:cNvPr id="3" name="TextBox 2"/>
          <p:cNvSpPr txBox="1"/>
          <p:nvPr/>
        </p:nvSpPr>
        <p:spPr>
          <a:xfrm>
            <a:off x="467544" y="3736305"/>
            <a:ext cx="5197033" cy="369332"/>
          </a:xfrm>
          <a:prstGeom prst="rect">
            <a:avLst/>
          </a:prstGeom>
          <a:noFill/>
        </p:spPr>
        <p:txBody>
          <a:bodyPr wrap="square" rtlCol="0">
            <a:spAutoFit/>
          </a:bodyPr>
          <a:lstStyle/>
          <a:p>
            <a:r>
              <a:rPr lang="en-US" dirty="0"/>
              <a:t>Cost per year = Power for the year in kWh x $0.08</a:t>
            </a:r>
          </a:p>
        </p:txBody>
      </p:sp>
      <p:sp>
        <p:nvSpPr>
          <p:cNvPr id="5" name="TextBox 4"/>
          <p:cNvSpPr txBox="1"/>
          <p:nvPr/>
        </p:nvSpPr>
        <p:spPr>
          <a:xfrm>
            <a:off x="270557" y="4130841"/>
            <a:ext cx="4188921" cy="2308324"/>
          </a:xfrm>
          <a:prstGeom prst="rect">
            <a:avLst/>
          </a:prstGeom>
          <a:noFill/>
        </p:spPr>
        <p:txBody>
          <a:bodyPr wrap="square" rtlCol="0">
            <a:spAutoFit/>
          </a:bodyPr>
          <a:lstStyle/>
          <a:p>
            <a:r>
              <a:rPr lang="en-US" dirty="0"/>
              <a:t>Power per hour = I</a:t>
            </a:r>
            <a:r>
              <a:rPr lang="en-US" baseline="30000" dirty="0"/>
              <a:t>2</a:t>
            </a:r>
            <a:r>
              <a:rPr lang="en-US" dirty="0"/>
              <a:t> X R</a:t>
            </a:r>
          </a:p>
          <a:p>
            <a:r>
              <a:rPr lang="en-US" i="1" dirty="0"/>
              <a:t>I = 16A</a:t>
            </a:r>
          </a:p>
          <a:p>
            <a:r>
              <a:rPr lang="en-US" i="1" dirty="0"/>
              <a:t>R = 0.40 ohms</a:t>
            </a:r>
          </a:p>
          <a:p>
            <a:r>
              <a:rPr lang="en-US" i="1" dirty="0"/>
              <a:t>Power per hour = (16A x 16A) x 0.40 ohms</a:t>
            </a:r>
          </a:p>
          <a:p>
            <a:r>
              <a:rPr lang="en-US" i="1" dirty="0"/>
              <a:t>Power per hour = 102.40W</a:t>
            </a:r>
          </a:p>
          <a:p>
            <a:endParaRPr lang="en-US" i="1" dirty="0"/>
          </a:p>
          <a:p>
            <a:endParaRPr lang="en-US" i="1" dirty="0"/>
          </a:p>
          <a:p>
            <a:endParaRPr lang="en-US" i="1" dirty="0"/>
          </a:p>
        </p:txBody>
      </p:sp>
      <p:sp>
        <p:nvSpPr>
          <p:cNvPr id="7" name="TextBox 6"/>
          <p:cNvSpPr txBox="1"/>
          <p:nvPr/>
        </p:nvSpPr>
        <p:spPr>
          <a:xfrm>
            <a:off x="4283968" y="4143904"/>
            <a:ext cx="4860031" cy="2862322"/>
          </a:xfrm>
          <a:prstGeom prst="rect">
            <a:avLst/>
          </a:prstGeom>
          <a:noFill/>
        </p:spPr>
        <p:txBody>
          <a:bodyPr wrap="square" rtlCol="0">
            <a:spAutoFit/>
          </a:bodyPr>
          <a:lstStyle/>
          <a:p>
            <a:r>
              <a:rPr lang="en-US" dirty="0"/>
              <a:t>Power for the year in kWh = (102.40W x 24 hours x 365 days)/1,000</a:t>
            </a:r>
          </a:p>
          <a:p>
            <a:r>
              <a:rPr lang="en-US" i="1" dirty="0"/>
              <a:t>Power for the Year in kWh = 897 kWh</a:t>
            </a:r>
          </a:p>
          <a:p>
            <a:endParaRPr lang="en-US" i="1" dirty="0"/>
          </a:p>
          <a:p>
            <a:r>
              <a:rPr lang="en-US" i="1" dirty="0"/>
              <a:t>Cost per year = 897 kWh x $0.08</a:t>
            </a:r>
          </a:p>
          <a:p>
            <a:r>
              <a:rPr lang="en-US" i="1" dirty="0"/>
              <a:t>Cost per year = $71.76</a:t>
            </a:r>
          </a:p>
          <a:p>
            <a:endParaRPr lang="en-US" i="1" dirty="0"/>
          </a:p>
          <a:p>
            <a:endParaRPr lang="en-US" i="1" dirty="0"/>
          </a:p>
          <a:p>
            <a:r>
              <a:rPr lang="en-US" i="1" dirty="0"/>
              <a:t>Answer would be C.</a:t>
            </a:r>
          </a:p>
          <a:p>
            <a:endParaRPr lang="en-US" i="1" dirty="0"/>
          </a:p>
        </p:txBody>
      </p:sp>
    </p:spTree>
    <p:custDataLst>
      <p:tags r:id="rId1"/>
    </p:custDataLst>
    <p:extLst>
      <p:ext uri="{BB962C8B-B14F-4D97-AF65-F5344CB8AC3E}">
        <p14:creationId xmlns:p14="http://schemas.microsoft.com/office/powerpoint/2010/main" val="1343008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2396184"/>
            <a:ext cx="8050505" cy="1200329"/>
          </a:xfrm>
          <a:prstGeom prst="rect">
            <a:avLst/>
          </a:prstGeom>
          <a:noFill/>
        </p:spPr>
        <p:txBody>
          <a:bodyPr wrap="square" rtlCol="0">
            <a:normAutofit fontScale="85000" lnSpcReduction="10000"/>
          </a:bodyPr>
          <a:lstStyle/>
          <a:p>
            <a:pPr marL="342900" indent="-342900" defTabSz="685800">
              <a:buAutoNum type="alphaUcPeriod"/>
            </a:pPr>
            <a:r>
              <a:rPr lang="en-US" altLang="en-US" dirty="0">
                <a:solidFill>
                  <a:prstClr val="black"/>
                </a:solidFill>
              </a:rPr>
              <a:t>Where the conductors terminate in a single overcurrent device and are not over 7.5 m (25 ft.)       in length</a:t>
            </a:r>
          </a:p>
          <a:p>
            <a:pPr marL="342900" indent="-342900" defTabSz="685800">
              <a:buAutoNum type="alphaUcPeriod"/>
            </a:pPr>
            <a:r>
              <a:rPr lang="en-US" altLang="en-US" dirty="0">
                <a:solidFill>
                  <a:prstClr val="black"/>
                </a:solidFill>
              </a:rPr>
              <a:t>Where the design and operation of the generator prevent overloading</a:t>
            </a:r>
          </a:p>
          <a:p>
            <a:pPr marL="342900" indent="-342900" defTabSz="685800">
              <a:buAutoNum type="alphaUcPeriod"/>
            </a:pPr>
            <a:r>
              <a:rPr lang="en-US" altLang="en-US" dirty="0">
                <a:solidFill>
                  <a:prstClr val="black"/>
                </a:solidFill>
              </a:rPr>
              <a:t>Where the load supplied is all non-continuous</a:t>
            </a:r>
          </a:p>
          <a:p>
            <a:pPr marL="342900" indent="-342900" defTabSz="685800">
              <a:buAutoNum type="alphaUcPeriod"/>
            </a:pPr>
            <a:r>
              <a:rPr lang="en-US" altLang="en-US" dirty="0">
                <a:solidFill>
                  <a:prstClr val="black"/>
                </a:solidFill>
              </a:rPr>
              <a:t>Where the rating of the generator does not exceed the short-circuit rating of the device supplied</a:t>
            </a:r>
          </a:p>
        </p:txBody>
      </p:sp>
      <p:sp>
        <p:nvSpPr>
          <p:cNvPr id="14" name="Rectangle 13"/>
          <p:cNvSpPr/>
          <p:nvPr/>
        </p:nvSpPr>
        <p:spPr>
          <a:xfrm>
            <a:off x="229637" y="132585"/>
            <a:ext cx="8784976" cy="156966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conductors from a generator to the first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overcurrent device are not required to be sized larger than the nameplate rating of the generator under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conditions?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211976" y="4300000"/>
            <a:ext cx="8932023" cy="646331"/>
          </a:xfrm>
          <a:prstGeom prst="rect">
            <a:avLst/>
          </a:prstGeom>
          <a:noFill/>
        </p:spPr>
        <p:txBody>
          <a:bodyPr wrap="square" rtlCol="0">
            <a:spAutoFit/>
          </a:bodyPr>
          <a:lstStyle/>
          <a:p>
            <a:r>
              <a:rPr lang="en-US" dirty="0">
                <a:solidFill>
                  <a:prstClr val="black"/>
                </a:solidFill>
              </a:rPr>
              <a:t>Section 445.13 requires conductors from the generator terminals to the first overcurrent </a:t>
            </a:r>
          </a:p>
          <a:p>
            <a:r>
              <a:rPr lang="en-US" dirty="0">
                <a:solidFill>
                  <a:prstClr val="black"/>
                </a:solidFill>
              </a:rPr>
              <a:t>device to be sized 115% of the nameplate current rating.</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the ampacity of conductors from a generator.</a:t>
            </a:r>
          </a:p>
        </p:txBody>
      </p:sp>
      <p:sp>
        <p:nvSpPr>
          <p:cNvPr id="5" name="TextBox 4"/>
          <p:cNvSpPr txBox="1"/>
          <p:nvPr/>
        </p:nvSpPr>
        <p:spPr>
          <a:xfrm>
            <a:off x="211976" y="3944543"/>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
        <p:nvSpPr>
          <p:cNvPr id="2" name="TextBox 1"/>
          <p:cNvSpPr txBox="1"/>
          <p:nvPr/>
        </p:nvSpPr>
        <p:spPr>
          <a:xfrm>
            <a:off x="211976" y="4931092"/>
            <a:ext cx="8914363" cy="956773"/>
          </a:xfrm>
          <a:prstGeom prst="rect">
            <a:avLst/>
          </a:prstGeom>
          <a:noFill/>
        </p:spPr>
        <p:txBody>
          <a:bodyPr wrap="square" rtlCol="0">
            <a:normAutofit fontScale="92500"/>
          </a:bodyPr>
          <a:lstStyle/>
          <a:p>
            <a:r>
              <a:rPr lang="en-US" dirty="0"/>
              <a:t>The Exception to Section 445.13 permits the ampacity of the conductors to be not less than 100%</a:t>
            </a:r>
          </a:p>
          <a:p>
            <a:r>
              <a:rPr lang="en-US" dirty="0"/>
              <a:t> of the nameplate current rating of the generator where the design and operation of the generator prevent overloading.</a:t>
            </a:r>
          </a:p>
        </p:txBody>
      </p:sp>
    </p:spTree>
    <p:custDataLst>
      <p:tags r:id="rId1"/>
    </p:custDataLst>
    <p:extLst>
      <p:ext uri="{BB962C8B-B14F-4D97-AF65-F5344CB8AC3E}">
        <p14:creationId xmlns:p14="http://schemas.microsoft.com/office/powerpoint/2010/main" val="3517906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4 circuits</a:t>
            </a:r>
          </a:p>
          <a:p>
            <a:pPr marL="342900" indent="-342900" defTabSz="685800">
              <a:buAutoNum type="alphaUcPeriod"/>
            </a:pPr>
            <a:r>
              <a:rPr lang="en-US" altLang="en-US" dirty="0">
                <a:solidFill>
                  <a:prstClr val="black"/>
                </a:solidFill>
              </a:rPr>
              <a:t>5 circuits</a:t>
            </a:r>
          </a:p>
          <a:p>
            <a:pPr marL="342900" indent="-342900" defTabSz="685800">
              <a:buAutoNum type="alphaUcPeriod"/>
            </a:pPr>
            <a:r>
              <a:rPr lang="en-US" altLang="en-US" dirty="0">
                <a:solidFill>
                  <a:prstClr val="black"/>
                </a:solidFill>
              </a:rPr>
              <a:t>7 circuits</a:t>
            </a:r>
          </a:p>
          <a:p>
            <a:pPr marL="342900" indent="-342900" defTabSz="685800">
              <a:buAutoNum type="alphaUcPeriod"/>
            </a:pPr>
            <a:r>
              <a:rPr lang="en-US" altLang="en-US" dirty="0">
                <a:solidFill>
                  <a:prstClr val="black"/>
                </a:solidFill>
              </a:rPr>
              <a:t>8 circuits</a:t>
            </a:r>
          </a:p>
        </p:txBody>
      </p:sp>
      <p:sp>
        <p:nvSpPr>
          <p:cNvPr id="14" name="Rectangle 13"/>
          <p:cNvSpPr/>
          <p:nvPr/>
        </p:nvSpPr>
        <p:spPr>
          <a:xfrm>
            <a:off x="0" y="132585"/>
            <a:ext cx="9143999"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How many 20A, 120V circuits are required for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forty-two, 300W luminaires (</a:t>
            </a:r>
            <a:r>
              <a:rPr lang="en-US" sz="28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noncontinuous</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that have a power factor of 85 percent?</a:t>
            </a:r>
          </a:p>
        </p:txBody>
      </p:sp>
      <p:sp>
        <p:nvSpPr>
          <p:cNvPr id="3" name="TextBox 2"/>
          <p:cNvSpPr txBox="1"/>
          <p:nvPr/>
        </p:nvSpPr>
        <p:spPr>
          <a:xfrm>
            <a:off x="467545" y="3736305"/>
            <a:ext cx="3384376" cy="1200329"/>
          </a:xfrm>
          <a:prstGeom prst="rect">
            <a:avLst/>
          </a:prstGeom>
          <a:noFill/>
        </p:spPr>
        <p:txBody>
          <a:bodyPr wrap="square" rtlCol="0">
            <a:spAutoFit/>
          </a:bodyPr>
          <a:lstStyle/>
          <a:p>
            <a:r>
              <a:rPr lang="en-US" dirty="0"/>
              <a:t>VA per Circuit = Volts x Amperes</a:t>
            </a:r>
          </a:p>
          <a:p>
            <a:r>
              <a:rPr lang="en-US" dirty="0"/>
              <a:t>VA per Circuit = 120V x 20A</a:t>
            </a:r>
          </a:p>
          <a:p>
            <a:r>
              <a:rPr lang="en-US" dirty="0"/>
              <a:t>VA per Circuit = 2,400 VA</a:t>
            </a:r>
          </a:p>
          <a:p>
            <a:endParaRPr lang="en-US" dirty="0"/>
          </a:p>
        </p:txBody>
      </p:sp>
      <p:sp>
        <p:nvSpPr>
          <p:cNvPr id="5" name="TextBox 4"/>
          <p:cNvSpPr txBox="1"/>
          <p:nvPr/>
        </p:nvSpPr>
        <p:spPr>
          <a:xfrm>
            <a:off x="4571999" y="3781489"/>
            <a:ext cx="4404944" cy="2031325"/>
          </a:xfrm>
          <a:prstGeom prst="rect">
            <a:avLst/>
          </a:prstGeom>
          <a:noFill/>
        </p:spPr>
        <p:txBody>
          <a:bodyPr wrap="square" rtlCol="0">
            <a:spAutoFit/>
          </a:bodyPr>
          <a:lstStyle/>
          <a:p>
            <a:r>
              <a:rPr lang="en-US" dirty="0"/>
              <a:t>Lights per Circuit = 2,400 VA/ 353 VA = 6.80</a:t>
            </a:r>
          </a:p>
          <a:p>
            <a:r>
              <a:rPr lang="en-US" i="1" dirty="0"/>
              <a:t>Lights per Circuit = 6</a:t>
            </a:r>
          </a:p>
          <a:p>
            <a:r>
              <a:rPr lang="en-US" i="1" dirty="0"/>
              <a:t>Circuits = 42 luminaires/ 6 per circuit</a:t>
            </a:r>
          </a:p>
          <a:p>
            <a:r>
              <a:rPr lang="en-US" i="1" dirty="0"/>
              <a:t>Circuits = 7</a:t>
            </a:r>
          </a:p>
          <a:p>
            <a:endParaRPr lang="en-US" i="1" dirty="0"/>
          </a:p>
          <a:p>
            <a:endParaRPr lang="en-US" i="1" dirty="0"/>
          </a:p>
          <a:p>
            <a:endParaRPr lang="en-US" i="1" dirty="0"/>
          </a:p>
        </p:txBody>
      </p:sp>
      <p:sp>
        <p:nvSpPr>
          <p:cNvPr id="7" name="TextBox 6"/>
          <p:cNvSpPr txBox="1"/>
          <p:nvPr/>
        </p:nvSpPr>
        <p:spPr>
          <a:xfrm>
            <a:off x="2523990" y="5840631"/>
            <a:ext cx="4860031" cy="369332"/>
          </a:xfrm>
          <a:prstGeom prst="rect">
            <a:avLst/>
          </a:prstGeom>
          <a:noFill/>
        </p:spPr>
        <p:txBody>
          <a:bodyPr wrap="square" rtlCol="0">
            <a:spAutoFit/>
          </a:bodyPr>
          <a:lstStyle/>
          <a:p>
            <a:r>
              <a:rPr lang="en-US" dirty="0"/>
              <a:t>The Answer is C.</a:t>
            </a:r>
            <a:endParaRPr lang="en-US" i="1" dirty="0"/>
          </a:p>
        </p:txBody>
      </p:sp>
      <p:sp>
        <p:nvSpPr>
          <p:cNvPr id="8" name="TextBox 7"/>
          <p:cNvSpPr txBox="1"/>
          <p:nvPr/>
        </p:nvSpPr>
        <p:spPr>
          <a:xfrm>
            <a:off x="467544" y="4797152"/>
            <a:ext cx="4104455" cy="1200329"/>
          </a:xfrm>
          <a:prstGeom prst="rect">
            <a:avLst/>
          </a:prstGeom>
          <a:noFill/>
        </p:spPr>
        <p:txBody>
          <a:bodyPr wrap="square" rtlCol="0">
            <a:spAutoFit/>
          </a:bodyPr>
          <a:lstStyle/>
          <a:p>
            <a:r>
              <a:rPr lang="en-US" dirty="0"/>
              <a:t>VA per Luminaire = Watts/Power Factor</a:t>
            </a:r>
          </a:p>
          <a:p>
            <a:r>
              <a:rPr lang="en-US" dirty="0"/>
              <a:t>VA per Luminaire = 300W/ 0.85 PF</a:t>
            </a:r>
          </a:p>
          <a:p>
            <a:r>
              <a:rPr lang="en-US" dirty="0"/>
              <a:t>VA per Luminaire = 353 VA</a:t>
            </a:r>
          </a:p>
          <a:p>
            <a:endParaRPr lang="en-US" dirty="0"/>
          </a:p>
        </p:txBody>
      </p:sp>
    </p:spTree>
    <p:custDataLst>
      <p:tags r:id="rId1"/>
    </p:custDataLst>
    <p:extLst>
      <p:ext uri="{BB962C8B-B14F-4D97-AF65-F5344CB8AC3E}">
        <p14:creationId xmlns:p14="http://schemas.microsoft.com/office/powerpoint/2010/main" val="1774718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2396184"/>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5 seconds</a:t>
            </a:r>
          </a:p>
          <a:p>
            <a:pPr marL="342900" indent="-342900" defTabSz="685800">
              <a:buAutoNum type="alphaUcPeriod"/>
            </a:pPr>
            <a:r>
              <a:rPr lang="en-US" altLang="en-US" dirty="0">
                <a:solidFill>
                  <a:prstClr val="black"/>
                </a:solidFill>
              </a:rPr>
              <a:t>10 seconds</a:t>
            </a:r>
          </a:p>
          <a:p>
            <a:pPr marL="342900" indent="-342900" defTabSz="685800">
              <a:buAutoNum type="alphaUcPeriod"/>
            </a:pPr>
            <a:r>
              <a:rPr lang="en-US" altLang="en-US" dirty="0">
                <a:solidFill>
                  <a:prstClr val="black"/>
                </a:solidFill>
              </a:rPr>
              <a:t>15 seconds</a:t>
            </a:r>
          </a:p>
          <a:p>
            <a:pPr marL="342900" indent="-342900" defTabSz="685800">
              <a:buAutoNum type="alphaUcPeriod"/>
            </a:pPr>
            <a:r>
              <a:rPr lang="en-US" altLang="en-US" dirty="0">
                <a:solidFill>
                  <a:prstClr val="black"/>
                </a:solidFill>
              </a:rPr>
              <a:t>20 seconds</a:t>
            </a:r>
          </a:p>
        </p:txBody>
      </p:sp>
      <p:sp>
        <p:nvSpPr>
          <p:cNvPr id="14" name="Rectangle 13"/>
          <p:cNvSpPr/>
          <p:nvPr/>
        </p:nvSpPr>
        <p:spPr>
          <a:xfrm>
            <a:off x="229637" y="132585"/>
            <a:ext cx="8784976" cy="193899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the generator is used to provide alternate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power for the life safety and critical branches system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 hospital, the transfer time from normal power to emergency power for the life safety branch shall be a maximum of:</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215781" y="5026196"/>
            <a:ext cx="8932023" cy="1039156"/>
          </a:xfrm>
          <a:prstGeom prst="rect">
            <a:avLst/>
          </a:prstGeom>
          <a:noFill/>
        </p:spPr>
        <p:txBody>
          <a:bodyPr wrap="square" rtlCol="0">
            <a:normAutofit/>
          </a:bodyPr>
          <a:lstStyle/>
          <a:p>
            <a:r>
              <a:rPr lang="en-US" dirty="0">
                <a:solidFill>
                  <a:prstClr val="black"/>
                </a:solidFill>
              </a:rPr>
              <a:t>Section 517.32 addresses branches requiring automatic connection. Section 517.32(B)</a:t>
            </a:r>
          </a:p>
          <a:p>
            <a:r>
              <a:rPr lang="en-US" dirty="0">
                <a:solidFill>
                  <a:prstClr val="black"/>
                </a:solidFill>
              </a:rPr>
              <a:t> requires the life safety and critical branches of the essential system to be restored to </a:t>
            </a:r>
          </a:p>
          <a:p>
            <a:r>
              <a:rPr lang="en-US" dirty="0">
                <a:solidFill>
                  <a:prstClr val="black"/>
                </a:solidFill>
              </a:rPr>
              <a:t>operations within a maximum of 10 seconds transfer time.</a:t>
            </a:r>
          </a:p>
        </p:txBody>
      </p:sp>
      <p:sp>
        <p:nvSpPr>
          <p:cNvPr id="3" name="TextBox 2"/>
          <p:cNvSpPr txBox="1"/>
          <p:nvPr/>
        </p:nvSpPr>
        <p:spPr>
          <a:xfrm>
            <a:off x="229635" y="3708344"/>
            <a:ext cx="8590835" cy="369332"/>
          </a:xfrm>
          <a:prstGeom prst="rect">
            <a:avLst/>
          </a:prstGeom>
          <a:noFill/>
        </p:spPr>
        <p:txBody>
          <a:bodyPr wrap="square" rtlCol="0">
            <a:spAutoFit/>
          </a:bodyPr>
          <a:lstStyle/>
          <a:p>
            <a:r>
              <a:rPr lang="en-US" dirty="0"/>
              <a:t>The question is about generator transfer time for a hospital life-safety branch.</a:t>
            </a:r>
          </a:p>
        </p:txBody>
      </p:sp>
      <p:sp>
        <p:nvSpPr>
          <p:cNvPr id="5" name="TextBox 4"/>
          <p:cNvSpPr txBox="1"/>
          <p:nvPr/>
        </p:nvSpPr>
        <p:spPr>
          <a:xfrm>
            <a:off x="211976" y="4163862"/>
            <a:ext cx="8802637" cy="646331"/>
          </a:xfrm>
          <a:prstGeom prst="rect">
            <a:avLst/>
          </a:prstGeom>
          <a:noFill/>
        </p:spPr>
        <p:txBody>
          <a:bodyPr wrap="square" rtlCol="0">
            <a:spAutoFit/>
          </a:bodyPr>
          <a:lstStyle/>
          <a:p>
            <a:r>
              <a:rPr lang="en-US" dirty="0"/>
              <a:t>In the index find “Health care facilities” and find “Essential electrical systems, 517 Part III.” </a:t>
            </a:r>
          </a:p>
          <a:p>
            <a:r>
              <a:rPr lang="en-US" dirty="0"/>
              <a:t>then find “Critical Branch, 517.32 </a:t>
            </a:r>
            <a:endParaRPr lang="en-US" i="1" dirty="0"/>
          </a:p>
        </p:txBody>
      </p:sp>
    </p:spTree>
    <p:custDataLst>
      <p:tags r:id="rId1"/>
    </p:custDataLst>
    <p:extLst>
      <p:ext uri="{BB962C8B-B14F-4D97-AF65-F5344CB8AC3E}">
        <p14:creationId xmlns:p14="http://schemas.microsoft.com/office/powerpoint/2010/main" val="285110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51A</a:t>
            </a:r>
          </a:p>
          <a:p>
            <a:pPr marL="342900" indent="-342900" defTabSz="685800">
              <a:buAutoNum type="alphaUcPeriod"/>
            </a:pPr>
            <a:r>
              <a:rPr lang="en-US" altLang="en-US" dirty="0">
                <a:solidFill>
                  <a:prstClr val="black"/>
                </a:solidFill>
              </a:rPr>
              <a:t>58A</a:t>
            </a:r>
          </a:p>
          <a:p>
            <a:pPr marL="342900" indent="-342900" defTabSz="685800">
              <a:buAutoNum type="alphaUcPeriod"/>
            </a:pPr>
            <a:r>
              <a:rPr lang="en-US" altLang="en-US" dirty="0">
                <a:solidFill>
                  <a:prstClr val="black"/>
                </a:solidFill>
              </a:rPr>
              <a:t>65A</a:t>
            </a:r>
          </a:p>
          <a:p>
            <a:pPr marL="342900" indent="-342900" defTabSz="685800">
              <a:buAutoNum type="alphaUcPeriod"/>
            </a:pPr>
            <a:r>
              <a:rPr lang="en-US" altLang="en-US" dirty="0">
                <a:solidFill>
                  <a:prstClr val="black"/>
                </a:solidFill>
              </a:rPr>
              <a:t>80A</a:t>
            </a:r>
          </a:p>
        </p:txBody>
      </p:sp>
      <p:sp>
        <p:nvSpPr>
          <p:cNvPr id="14" name="Rectangle 13"/>
          <p:cNvSpPr/>
          <p:nvPr/>
        </p:nvSpPr>
        <p:spPr>
          <a:xfrm>
            <a:off x="0" y="132585"/>
            <a:ext cx="9143999"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nameplate FLA for a 20 </a:t>
            </a:r>
            <a:r>
              <a:rPr lang="en-US" sz="28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hp</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208V,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three-phase motor with 90 percent power factor and 80 percent efficiency?</a:t>
            </a:r>
          </a:p>
        </p:txBody>
      </p:sp>
      <p:sp>
        <p:nvSpPr>
          <p:cNvPr id="3" name="TextBox 2"/>
          <p:cNvSpPr txBox="1"/>
          <p:nvPr/>
        </p:nvSpPr>
        <p:spPr>
          <a:xfrm>
            <a:off x="467544" y="3736305"/>
            <a:ext cx="6480719" cy="923330"/>
          </a:xfrm>
          <a:prstGeom prst="rect">
            <a:avLst/>
          </a:prstGeom>
          <a:noFill/>
        </p:spPr>
        <p:txBody>
          <a:bodyPr wrap="square" rtlCol="0">
            <a:spAutoFit/>
          </a:bodyPr>
          <a:lstStyle/>
          <a:p>
            <a:r>
              <a:rPr lang="en-US" dirty="0"/>
              <a:t>FLA = (Motor </a:t>
            </a:r>
            <a:r>
              <a:rPr lang="en-US" dirty="0" err="1"/>
              <a:t>hp</a:t>
            </a:r>
            <a:r>
              <a:rPr lang="en-US" dirty="0"/>
              <a:t> x 746W)/(E x 1.732 x PF x EF</a:t>
            </a:r>
          </a:p>
          <a:p>
            <a:r>
              <a:rPr lang="en-US" dirty="0"/>
              <a:t>FLA =(20 HP X 746w)/(208V x 1.732 x 0.9 PF x 0.80 Eff)</a:t>
            </a:r>
          </a:p>
          <a:p>
            <a:r>
              <a:rPr lang="en-US" dirty="0"/>
              <a:t>FLA = 58A</a:t>
            </a:r>
          </a:p>
        </p:txBody>
      </p:sp>
      <p:sp>
        <p:nvSpPr>
          <p:cNvPr id="7" name="TextBox 6"/>
          <p:cNvSpPr txBox="1"/>
          <p:nvPr/>
        </p:nvSpPr>
        <p:spPr>
          <a:xfrm>
            <a:off x="2523990" y="5840631"/>
            <a:ext cx="4860031" cy="369332"/>
          </a:xfrm>
          <a:prstGeom prst="rect">
            <a:avLst/>
          </a:prstGeom>
          <a:noFill/>
        </p:spPr>
        <p:txBody>
          <a:bodyPr wrap="square" rtlCol="0">
            <a:spAutoFit/>
          </a:bodyPr>
          <a:lstStyle/>
          <a:p>
            <a:r>
              <a:rPr lang="en-US" dirty="0"/>
              <a:t>The Answer is B.</a:t>
            </a:r>
            <a:endParaRPr lang="en-US" i="1" dirty="0"/>
          </a:p>
        </p:txBody>
      </p:sp>
    </p:spTree>
    <p:custDataLst>
      <p:tags r:id="rId1"/>
    </p:custDataLst>
    <p:extLst>
      <p:ext uri="{BB962C8B-B14F-4D97-AF65-F5344CB8AC3E}">
        <p14:creationId xmlns:p14="http://schemas.microsoft.com/office/powerpoint/2010/main" val="999006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Armature leads</a:t>
            </a:r>
          </a:p>
          <a:p>
            <a:pPr marL="342900" indent="-342900" defTabSz="685800">
              <a:buAutoNum type="alphaUcPeriod"/>
            </a:pPr>
            <a:r>
              <a:rPr lang="en-US" altLang="en-US" dirty="0">
                <a:solidFill>
                  <a:prstClr val="black"/>
                </a:solidFill>
              </a:rPr>
              <a:t>Series circuit</a:t>
            </a:r>
          </a:p>
          <a:p>
            <a:pPr marL="342900" indent="-342900" defTabSz="685800">
              <a:buAutoNum type="alphaUcPeriod"/>
            </a:pPr>
            <a:r>
              <a:rPr lang="en-US" altLang="en-US" dirty="0">
                <a:solidFill>
                  <a:prstClr val="black"/>
                </a:solidFill>
              </a:rPr>
              <a:t>Compound winding on the armature</a:t>
            </a:r>
          </a:p>
          <a:p>
            <a:pPr marL="342900" indent="-342900" defTabSz="685800">
              <a:buAutoNum type="alphaUcPeriod"/>
            </a:pPr>
            <a:r>
              <a:rPr lang="en-US" altLang="en-US" dirty="0">
                <a:solidFill>
                  <a:prstClr val="black"/>
                </a:solidFill>
              </a:rPr>
              <a:t>Shunt field</a:t>
            </a:r>
          </a:p>
        </p:txBody>
      </p:sp>
      <p:sp>
        <p:nvSpPr>
          <p:cNvPr id="14" name="Rectangle 13"/>
          <p:cNvSpPr/>
          <p:nvPr/>
        </p:nvSpPr>
        <p:spPr>
          <a:xfrm>
            <a:off x="0" y="132585"/>
            <a:ext cx="9161660" cy="95410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2-wire dc generator may have an overcurrent device in any of the following EXCEPT the:</a:t>
            </a:r>
          </a:p>
        </p:txBody>
      </p:sp>
      <p:sp>
        <p:nvSpPr>
          <p:cNvPr id="21" name="TextBox 20"/>
          <p:cNvSpPr txBox="1"/>
          <p:nvPr/>
        </p:nvSpPr>
        <p:spPr>
          <a:xfrm>
            <a:off x="1115616" y="6045583"/>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1534" y="4420788"/>
            <a:ext cx="8932023" cy="705354"/>
          </a:xfrm>
          <a:prstGeom prst="rect">
            <a:avLst/>
          </a:prstGeom>
          <a:noFill/>
        </p:spPr>
        <p:txBody>
          <a:bodyPr wrap="square" rtlCol="0">
            <a:normAutofit/>
          </a:bodyPr>
          <a:lstStyle/>
          <a:p>
            <a:r>
              <a:rPr lang="en-US" dirty="0">
                <a:solidFill>
                  <a:prstClr val="black"/>
                </a:solidFill>
              </a:rPr>
              <a:t>Section 445.12(B), Two-Wire Generators, provides that the overcurrent device shall not open</a:t>
            </a:r>
          </a:p>
          <a:p>
            <a:r>
              <a:rPr lang="en-US" dirty="0">
                <a:solidFill>
                  <a:prstClr val="black"/>
                </a:solidFill>
              </a:rPr>
              <a:t> the shunt field.</a:t>
            </a:r>
          </a:p>
        </p:txBody>
      </p:sp>
      <p:sp>
        <p:nvSpPr>
          <p:cNvPr id="3" name="TextBox 2"/>
          <p:cNvSpPr txBox="1"/>
          <p:nvPr/>
        </p:nvSpPr>
        <p:spPr>
          <a:xfrm>
            <a:off x="211976" y="3504524"/>
            <a:ext cx="8590835" cy="369332"/>
          </a:xfrm>
          <a:prstGeom prst="rect">
            <a:avLst/>
          </a:prstGeom>
          <a:noFill/>
        </p:spPr>
        <p:txBody>
          <a:bodyPr wrap="square" rtlCol="0">
            <a:spAutoFit/>
          </a:bodyPr>
          <a:lstStyle/>
          <a:p>
            <a:r>
              <a:rPr lang="en-US" dirty="0"/>
              <a:t>The question is about overcurrent protection for 2-wire generators.</a:t>
            </a:r>
          </a:p>
        </p:txBody>
      </p:sp>
      <p:sp>
        <p:nvSpPr>
          <p:cNvPr id="5" name="TextBox 4"/>
          <p:cNvSpPr txBox="1"/>
          <p:nvPr/>
        </p:nvSpPr>
        <p:spPr>
          <a:xfrm>
            <a:off x="211976" y="3944543"/>
            <a:ext cx="8802637" cy="369332"/>
          </a:xfrm>
          <a:prstGeom prst="rect">
            <a:avLst/>
          </a:prstGeom>
          <a:noFill/>
        </p:spPr>
        <p:txBody>
          <a:bodyPr wrap="square" rtlCol="0">
            <a:spAutoFit/>
          </a:bodyPr>
          <a:lstStyle/>
          <a:p>
            <a:r>
              <a:rPr lang="en-US" dirty="0"/>
              <a:t>In the index find “Generators” and find “Overcurrent protection, 445.12.” </a:t>
            </a:r>
            <a:endParaRPr lang="en-US" i="1" dirty="0"/>
          </a:p>
        </p:txBody>
      </p:sp>
    </p:spTree>
    <p:custDataLst>
      <p:tags r:id="rId1"/>
    </p:custDataLst>
    <p:extLst>
      <p:ext uri="{BB962C8B-B14F-4D97-AF65-F5344CB8AC3E}">
        <p14:creationId xmlns:p14="http://schemas.microsoft.com/office/powerpoint/2010/main" val="1563781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100 amperes</a:t>
            </a:r>
          </a:p>
          <a:p>
            <a:pPr marL="342900" indent="-342900" defTabSz="685800">
              <a:buAutoNum type="alphaUcPeriod"/>
            </a:pPr>
            <a:r>
              <a:rPr lang="en-US" altLang="en-US" dirty="0">
                <a:solidFill>
                  <a:prstClr val="black"/>
                </a:solidFill>
              </a:rPr>
              <a:t>115 amperes</a:t>
            </a:r>
          </a:p>
          <a:p>
            <a:pPr marL="342900" indent="-342900" defTabSz="685800">
              <a:buAutoNum type="alphaUcPeriod"/>
            </a:pPr>
            <a:r>
              <a:rPr lang="en-US" altLang="en-US" dirty="0">
                <a:solidFill>
                  <a:prstClr val="black"/>
                </a:solidFill>
              </a:rPr>
              <a:t>125 amperes</a:t>
            </a:r>
          </a:p>
          <a:p>
            <a:pPr marL="342900" indent="-342900" defTabSz="685800">
              <a:buAutoNum type="alphaUcPeriod"/>
            </a:pPr>
            <a:r>
              <a:rPr lang="en-US" altLang="en-US" dirty="0">
                <a:solidFill>
                  <a:prstClr val="black"/>
                </a:solidFill>
              </a:rPr>
              <a:t>150 amperes</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maximum ampacity of the phase conductors from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terminals of a 100-ampere-rated generator, which is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designed to prevent overloading to the first overcurrent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device, shall not be less than how many amperes?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181534" y="4265309"/>
            <a:ext cx="8932023" cy="808412"/>
          </a:xfrm>
          <a:prstGeom prst="rect">
            <a:avLst/>
          </a:prstGeom>
          <a:noFill/>
        </p:spPr>
        <p:txBody>
          <a:bodyPr wrap="square" rtlCol="0">
            <a:normAutofit fontScale="92500" lnSpcReduction="10000"/>
          </a:bodyPr>
          <a:lstStyle/>
          <a:p>
            <a:r>
              <a:rPr lang="en-US" dirty="0">
                <a:solidFill>
                  <a:prstClr val="black"/>
                </a:solidFill>
              </a:rPr>
              <a:t>Section 445.13 requires the ampacity of the phase conductors from the generator terminals to the </a:t>
            </a:r>
          </a:p>
          <a:p>
            <a:r>
              <a:rPr lang="en-US" dirty="0">
                <a:solidFill>
                  <a:prstClr val="black"/>
                </a:solidFill>
              </a:rPr>
              <a:t>first overcurrent device(s) to be not less than 115 percent of the nameplate current rating of the </a:t>
            </a:r>
          </a:p>
          <a:p>
            <a:r>
              <a:rPr lang="en-US" dirty="0">
                <a:solidFill>
                  <a:prstClr val="black"/>
                </a:solidFill>
              </a:rPr>
              <a:t>generator</a:t>
            </a:r>
          </a:p>
        </p:txBody>
      </p:sp>
      <p:sp>
        <p:nvSpPr>
          <p:cNvPr id="3" name="TextBox 2"/>
          <p:cNvSpPr txBox="1"/>
          <p:nvPr/>
        </p:nvSpPr>
        <p:spPr>
          <a:xfrm>
            <a:off x="211976" y="3238940"/>
            <a:ext cx="8802637" cy="646331"/>
          </a:xfrm>
          <a:prstGeom prst="rect">
            <a:avLst/>
          </a:prstGeom>
          <a:noFill/>
        </p:spPr>
        <p:txBody>
          <a:bodyPr wrap="square" rtlCol="0">
            <a:spAutoFit/>
          </a:bodyPr>
          <a:lstStyle/>
          <a:p>
            <a:r>
              <a:rPr lang="en-US" dirty="0"/>
              <a:t>The question is about the ampacity of conductors from the generator to the first overcurrent device.</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
        <p:nvSpPr>
          <p:cNvPr id="2" name="TextBox 1"/>
          <p:cNvSpPr txBox="1"/>
          <p:nvPr/>
        </p:nvSpPr>
        <p:spPr>
          <a:xfrm>
            <a:off x="181534" y="5073721"/>
            <a:ext cx="8914363" cy="326582"/>
          </a:xfrm>
          <a:prstGeom prst="rect">
            <a:avLst/>
          </a:prstGeom>
          <a:noFill/>
        </p:spPr>
        <p:txBody>
          <a:bodyPr wrap="square" rtlCol="0">
            <a:normAutofit fontScale="92500" lnSpcReduction="10000"/>
          </a:bodyPr>
          <a:lstStyle/>
          <a:p>
            <a:r>
              <a:rPr lang="en-US" dirty="0"/>
              <a:t>Section 445.13 applies, as the exception is not specifically addressed in the question.</a:t>
            </a:r>
          </a:p>
        </p:txBody>
      </p:sp>
      <p:sp>
        <p:nvSpPr>
          <p:cNvPr id="6" name="TextBox 5"/>
          <p:cNvSpPr txBox="1"/>
          <p:nvPr/>
        </p:nvSpPr>
        <p:spPr>
          <a:xfrm>
            <a:off x="196754" y="5422763"/>
            <a:ext cx="8901581" cy="369332"/>
          </a:xfrm>
          <a:prstGeom prst="rect">
            <a:avLst/>
          </a:prstGeom>
          <a:noFill/>
        </p:spPr>
        <p:txBody>
          <a:bodyPr wrap="square" rtlCol="0">
            <a:spAutoFit/>
          </a:bodyPr>
          <a:lstStyle/>
          <a:p>
            <a:r>
              <a:rPr lang="en-US" dirty="0"/>
              <a:t>115% x 100 amperes =115 amperes.</a:t>
            </a:r>
          </a:p>
        </p:txBody>
      </p:sp>
    </p:spTree>
    <p:custDataLst>
      <p:tags r:id="rId1"/>
    </p:custDataLst>
    <p:extLst>
      <p:ext uri="{BB962C8B-B14F-4D97-AF65-F5344CB8AC3E}">
        <p14:creationId xmlns:p14="http://schemas.microsoft.com/office/powerpoint/2010/main" val="126988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75W</a:t>
            </a:r>
          </a:p>
          <a:p>
            <a:pPr marL="342900" indent="-342900" defTabSz="685800">
              <a:buAutoNum type="alphaUcPeriod"/>
            </a:pPr>
            <a:r>
              <a:rPr lang="en-US" altLang="en-US" dirty="0">
                <a:solidFill>
                  <a:prstClr val="black"/>
                </a:solidFill>
              </a:rPr>
              <a:t>100W</a:t>
            </a:r>
          </a:p>
          <a:p>
            <a:pPr marL="342900" indent="-342900" defTabSz="685800">
              <a:buAutoNum type="alphaUcPeriod"/>
            </a:pPr>
            <a:r>
              <a:rPr lang="en-US" altLang="en-US" dirty="0">
                <a:solidFill>
                  <a:prstClr val="black"/>
                </a:solidFill>
              </a:rPr>
              <a:t>300W</a:t>
            </a:r>
          </a:p>
          <a:p>
            <a:pPr marL="342900" indent="-342900" defTabSz="685800">
              <a:buAutoNum type="alphaUcPeriod"/>
            </a:pPr>
            <a:r>
              <a:rPr lang="en-US" altLang="en-US" dirty="0">
                <a:solidFill>
                  <a:prstClr val="black"/>
                </a:solidFill>
              </a:rPr>
              <a:t>600W</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total circuit resistance of two 12 AWG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(each 100 ft. long) is 0.40 ohms.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If the current of the circuit is 16A, what is the power loss of the conductors in watts?</a:t>
            </a:r>
          </a:p>
        </p:txBody>
      </p:sp>
      <p:sp>
        <p:nvSpPr>
          <p:cNvPr id="3" name="TextBox 2"/>
          <p:cNvSpPr txBox="1"/>
          <p:nvPr/>
        </p:nvSpPr>
        <p:spPr>
          <a:xfrm>
            <a:off x="167055" y="3659160"/>
            <a:ext cx="3863369" cy="369332"/>
          </a:xfrm>
          <a:prstGeom prst="rect">
            <a:avLst/>
          </a:prstGeom>
          <a:noFill/>
        </p:spPr>
        <p:txBody>
          <a:bodyPr wrap="square" rtlCol="0">
            <a:spAutoFit/>
          </a:bodyPr>
          <a:lstStyle/>
          <a:p>
            <a:r>
              <a:rPr lang="en-US" dirty="0"/>
              <a:t>P = I</a:t>
            </a:r>
            <a:r>
              <a:rPr lang="en-US" baseline="30000" dirty="0"/>
              <a:t>2</a:t>
            </a:r>
            <a:r>
              <a:rPr lang="en-US" dirty="0"/>
              <a:t> x R</a:t>
            </a:r>
          </a:p>
        </p:txBody>
      </p:sp>
      <p:sp>
        <p:nvSpPr>
          <p:cNvPr id="5" name="TextBox 4"/>
          <p:cNvSpPr txBox="1"/>
          <p:nvPr/>
        </p:nvSpPr>
        <p:spPr>
          <a:xfrm>
            <a:off x="1475656" y="4245429"/>
            <a:ext cx="4188921" cy="2308324"/>
          </a:xfrm>
          <a:prstGeom prst="rect">
            <a:avLst/>
          </a:prstGeom>
          <a:noFill/>
        </p:spPr>
        <p:txBody>
          <a:bodyPr wrap="square" rtlCol="0">
            <a:spAutoFit/>
          </a:bodyPr>
          <a:lstStyle/>
          <a:p>
            <a:r>
              <a:rPr lang="en-US" dirty="0"/>
              <a:t>I = 16A</a:t>
            </a:r>
          </a:p>
          <a:p>
            <a:r>
              <a:rPr lang="en-US" i="1" dirty="0"/>
              <a:t>R = 0.40 ohms</a:t>
            </a:r>
          </a:p>
          <a:p>
            <a:r>
              <a:rPr lang="en-US" i="1" dirty="0"/>
              <a:t>P = (16A x 16A) x 0.40 ohms</a:t>
            </a:r>
          </a:p>
          <a:p>
            <a:r>
              <a:rPr lang="en-US" i="1" dirty="0"/>
              <a:t>P = 102.40W</a:t>
            </a:r>
          </a:p>
          <a:p>
            <a:endParaRPr lang="en-US" i="1" dirty="0"/>
          </a:p>
          <a:p>
            <a:endParaRPr lang="en-US" i="1" dirty="0"/>
          </a:p>
          <a:p>
            <a:r>
              <a:rPr lang="en-US" i="1" dirty="0"/>
              <a:t>Answer would be B.</a:t>
            </a:r>
          </a:p>
          <a:p>
            <a:endParaRPr lang="en-US" i="1" dirty="0"/>
          </a:p>
        </p:txBody>
      </p:sp>
    </p:spTree>
    <p:custDataLst>
      <p:tags r:id="rId1"/>
    </p:custDataLst>
    <p:extLst>
      <p:ext uri="{BB962C8B-B14F-4D97-AF65-F5344CB8AC3E}">
        <p14:creationId xmlns:p14="http://schemas.microsoft.com/office/powerpoint/2010/main" val="2285667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097" y="1781033"/>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957914"/>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50 percent</a:t>
            </a:r>
          </a:p>
          <a:p>
            <a:pPr marL="342900" indent="-342900" defTabSz="685800">
              <a:buAutoNum type="alphaUcPeriod"/>
            </a:pPr>
            <a:r>
              <a:rPr lang="en-US" altLang="en-US" dirty="0">
                <a:solidFill>
                  <a:prstClr val="black"/>
                </a:solidFill>
              </a:rPr>
              <a:t>80 percent</a:t>
            </a:r>
          </a:p>
          <a:p>
            <a:pPr marL="342900" indent="-342900" defTabSz="685800">
              <a:buAutoNum type="alphaUcPeriod"/>
            </a:pPr>
            <a:r>
              <a:rPr lang="en-US" altLang="en-US" dirty="0">
                <a:solidFill>
                  <a:prstClr val="black"/>
                </a:solidFill>
              </a:rPr>
              <a:t>100 percent</a:t>
            </a:r>
          </a:p>
          <a:p>
            <a:pPr marL="342900" indent="-342900" defTabSz="685800">
              <a:buAutoNum type="alphaUcPeriod"/>
            </a:pPr>
            <a:r>
              <a:rPr lang="en-US" altLang="en-US" dirty="0">
                <a:solidFill>
                  <a:prstClr val="black"/>
                </a:solidFill>
              </a:rPr>
              <a:t>125 percent</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direct-current generator neutral conductor that must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carry ground-fault currents shall not be smaller than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percentage of the size of the largest 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81534" y="4265309"/>
            <a:ext cx="8932023" cy="808412"/>
          </a:xfrm>
          <a:prstGeom prst="rect">
            <a:avLst/>
          </a:prstGeom>
          <a:noFill/>
        </p:spPr>
        <p:txBody>
          <a:bodyPr wrap="square" rtlCol="0">
            <a:normAutofit/>
          </a:bodyPr>
          <a:lstStyle/>
          <a:p>
            <a:r>
              <a:rPr lang="en-US" dirty="0">
                <a:solidFill>
                  <a:prstClr val="black"/>
                </a:solidFill>
              </a:rPr>
              <a:t>In 445.13, the last sentence requires the neutral conductor not to be smaller than the </a:t>
            </a:r>
          </a:p>
          <a:p>
            <a:r>
              <a:rPr lang="en-US" dirty="0">
                <a:solidFill>
                  <a:prstClr val="black"/>
                </a:solidFill>
              </a:rPr>
              <a:t>minimum required size of the largest phase conductor.</a:t>
            </a:r>
          </a:p>
        </p:txBody>
      </p:sp>
      <p:sp>
        <p:nvSpPr>
          <p:cNvPr id="3" name="TextBox 2"/>
          <p:cNvSpPr txBox="1"/>
          <p:nvPr/>
        </p:nvSpPr>
        <p:spPr>
          <a:xfrm>
            <a:off x="211976" y="3238940"/>
            <a:ext cx="8802637" cy="369332"/>
          </a:xfrm>
          <a:prstGeom prst="rect">
            <a:avLst/>
          </a:prstGeom>
          <a:noFill/>
        </p:spPr>
        <p:txBody>
          <a:bodyPr wrap="square" rtlCol="0">
            <a:spAutoFit/>
          </a:bodyPr>
          <a:lstStyle/>
          <a:p>
            <a:r>
              <a:rPr lang="en-US" dirty="0"/>
              <a:t>The question is about sizing neutral conductors for generators.</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Tree>
    <p:custDataLst>
      <p:tags r:id="rId1"/>
    </p:custDataLst>
    <p:extLst>
      <p:ext uri="{BB962C8B-B14F-4D97-AF65-F5344CB8AC3E}">
        <p14:creationId xmlns:p14="http://schemas.microsoft.com/office/powerpoint/2010/main" val="3566141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Be omitted</a:t>
            </a:r>
          </a:p>
          <a:p>
            <a:pPr marL="342900" indent="-342900" defTabSz="685800">
              <a:buAutoNum type="alphaUcPeriod"/>
            </a:pPr>
            <a:r>
              <a:rPr lang="en-US" altLang="en-US" dirty="0">
                <a:solidFill>
                  <a:prstClr val="black"/>
                </a:solidFill>
              </a:rPr>
              <a:t>Be interlocked</a:t>
            </a:r>
          </a:p>
          <a:p>
            <a:pPr marL="342900" indent="-342900" defTabSz="685800">
              <a:buAutoNum type="alphaUcPeriod"/>
            </a:pPr>
            <a:r>
              <a:rPr lang="en-US" altLang="en-US" dirty="0">
                <a:solidFill>
                  <a:prstClr val="black"/>
                </a:solidFill>
              </a:rPr>
              <a:t>Be connected to an annunciator</a:t>
            </a:r>
          </a:p>
          <a:p>
            <a:pPr marL="342900" indent="-342900" defTabSz="685800">
              <a:buAutoNum type="alphaUcPeriod"/>
            </a:pPr>
            <a:r>
              <a:rPr lang="en-US" altLang="en-US" dirty="0">
                <a:solidFill>
                  <a:prstClr val="black"/>
                </a:solidFill>
              </a:rPr>
              <a:t>Interrupt the generator field circuit</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If the authority having jurisdiction deems the generator set is vital to the operation of an electrical system,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instead of interrupting the generator circuit,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overload sensing device may:</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81534" y="4265309"/>
            <a:ext cx="8932023" cy="1053368"/>
          </a:xfrm>
          <a:prstGeom prst="rect">
            <a:avLst/>
          </a:prstGeom>
          <a:noFill/>
        </p:spPr>
        <p:txBody>
          <a:bodyPr wrap="square" rtlCol="0">
            <a:normAutofit/>
          </a:bodyPr>
          <a:lstStyle/>
          <a:p>
            <a:r>
              <a:rPr lang="en-US" dirty="0">
                <a:solidFill>
                  <a:prstClr val="black"/>
                </a:solidFill>
              </a:rPr>
              <a:t>Section 445.12, Exception to (A) through (E), indicates where all the conditions are met, the </a:t>
            </a:r>
          </a:p>
          <a:p>
            <a:r>
              <a:rPr lang="en-US" dirty="0">
                <a:solidFill>
                  <a:prstClr val="black"/>
                </a:solidFill>
              </a:rPr>
              <a:t>overload sensing device may be connected to an annunciator or alarm supervised by </a:t>
            </a:r>
          </a:p>
          <a:p>
            <a:r>
              <a:rPr lang="en-US" dirty="0">
                <a:solidFill>
                  <a:prstClr val="black"/>
                </a:solidFill>
              </a:rPr>
              <a:t>authorized personnel instead of interrupting the generator circuit.</a:t>
            </a:r>
          </a:p>
        </p:txBody>
      </p:sp>
      <p:sp>
        <p:nvSpPr>
          <p:cNvPr id="3" name="TextBox 2"/>
          <p:cNvSpPr txBox="1"/>
          <p:nvPr/>
        </p:nvSpPr>
        <p:spPr>
          <a:xfrm>
            <a:off x="211976" y="3238940"/>
            <a:ext cx="8802637" cy="369332"/>
          </a:xfrm>
          <a:prstGeom prst="rect">
            <a:avLst/>
          </a:prstGeom>
          <a:noFill/>
        </p:spPr>
        <p:txBody>
          <a:bodyPr wrap="square" rtlCol="0">
            <a:spAutoFit/>
          </a:bodyPr>
          <a:lstStyle/>
          <a:p>
            <a:r>
              <a:rPr lang="en-US" dirty="0"/>
              <a:t>The question is about means to interrupt current to the generator circuit.</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“Overcurrent protection, 445.12.” </a:t>
            </a:r>
            <a:endParaRPr lang="en-US" i="1" dirty="0"/>
          </a:p>
        </p:txBody>
      </p:sp>
      <p:sp>
        <p:nvSpPr>
          <p:cNvPr id="2" name="TextBox 1"/>
          <p:cNvSpPr txBox="1"/>
          <p:nvPr/>
        </p:nvSpPr>
        <p:spPr>
          <a:xfrm>
            <a:off x="181534" y="5472019"/>
            <a:ext cx="8914363" cy="628746"/>
          </a:xfrm>
          <a:prstGeom prst="rect">
            <a:avLst/>
          </a:prstGeom>
          <a:noFill/>
        </p:spPr>
        <p:txBody>
          <a:bodyPr wrap="square" rtlCol="0">
            <a:normAutofit lnSpcReduction="10000"/>
          </a:bodyPr>
          <a:lstStyle/>
          <a:p>
            <a:r>
              <a:rPr lang="en-US" dirty="0"/>
              <a:t>The phrase which is vital to operation of an electrical system has a sense of urgency or </a:t>
            </a:r>
          </a:p>
          <a:p>
            <a:r>
              <a:rPr lang="en-US" dirty="0"/>
              <a:t>exception to the rule.</a:t>
            </a:r>
          </a:p>
        </p:txBody>
      </p:sp>
    </p:spTree>
    <p:custDataLst>
      <p:tags r:id="rId1"/>
    </p:custDataLst>
    <p:extLst>
      <p:ext uri="{BB962C8B-B14F-4D97-AF65-F5344CB8AC3E}">
        <p14:creationId xmlns:p14="http://schemas.microsoft.com/office/powerpoint/2010/main" val="178508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3568" y="1484784"/>
            <a:ext cx="7704856" cy="453650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781416" y="764704"/>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pic>
        <p:nvPicPr>
          <p:cNvPr id="3" name="Picture 2"/>
          <p:cNvPicPr>
            <a:picLocks noChangeAspect="1"/>
          </p:cNvPicPr>
          <p:nvPr/>
        </p:nvPicPr>
        <p:blipFill>
          <a:blip r:embed="rId3"/>
          <a:stretch>
            <a:fillRect/>
          </a:stretch>
        </p:blipFill>
        <p:spPr>
          <a:xfrm>
            <a:off x="1043608" y="1700808"/>
            <a:ext cx="7139300" cy="3757752"/>
          </a:xfrm>
          <a:prstGeom prst="rect">
            <a:avLst/>
          </a:prstGeom>
        </p:spPr>
      </p:pic>
      <p:sp>
        <p:nvSpPr>
          <p:cNvPr id="4" name="Oval 3"/>
          <p:cNvSpPr/>
          <p:nvPr/>
        </p:nvSpPr>
        <p:spPr>
          <a:xfrm>
            <a:off x="5724128" y="4509120"/>
            <a:ext cx="1512168" cy="35272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custDataLst>
      <p:tags r:id="rId1"/>
    </p:custDataLst>
    <p:extLst>
      <p:ext uri="{BB962C8B-B14F-4D97-AF65-F5344CB8AC3E}">
        <p14:creationId xmlns:p14="http://schemas.microsoft.com/office/powerpoint/2010/main" val="397652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Pressure relief</a:t>
            </a:r>
          </a:p>
          <a:p>
            <a:pPr marL="342900" indent="-342900" defTabSz="685800">
              <a:buAutoNum type="alphaUcPeriod"/>
            </a:pPr>
            <a:r>
              <a:rPr lang="en-US" altLang="en-US" dirty="0">
                <a:solidFill>
                  <a:prstClr val="black"/>
                </a:solidFill>
              </a:rPr>
              <a:t>A flame arrester</a:t>
            </a:r>
          </a:p>
          <a:p>
            <a:pPr marL="342900" indent="-342900" defTabSz="685800">
              <a:buAutoNum type="alphaUcPeriod"/>
            </a:pPr>
            <a:r>
              <a:rPr lang="en-US" altLang="en-US" dirty="0">
                <a:solidFill>
                  <a:prstClr val="black"/>
                </a:solidFill>
              </a:rPr>
              <a:t>Fluid level indicators</a:t>
            </a:r>
          </a:p>
          <a:p>
            <a:pPr marL="342900" indent="-342900" defTabSz="685800">
              <a:buAutoNum type="alphaUcPeriod"/>
            </a:pPr>
            <a:r>
              <a:rPr lang="en-US" altLang="en-US" dirty="0">
                <a:solidFill>
                  <a:prstClr val="black"/>
                </a:solidFill>
              </a:rPr>
              <a:t>None of these</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224676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Each vented cell of a battery, as it relates to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storage batteries, shall be equipped with ____that prevents destruction of the cell due to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ignition of gases within the cell by an external spark or flame.</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vented cell batteries</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“batteries” you need to go to “Storage batteries” and find vents.</a:t>
            </a:r>
            <a:endParaRPr lang="en-US" i="1" dirty="0"/>
          </a:p>
          <a:p>
            <a:endParaRPr lang="en-US" i="1" dirty="0"/>
          </a:p>
        </p:txBody>
      </p:sp>
      <p:sp>
        <p:nvSpPr>
          <p:cNvPr id="7" name="TextBox 6"/>
          <p:cNvSpPr txBox="1"/>
          <p:nvPr/>
        </p:nvSpPr>
        <p:spPr>
          <a:xfrm>
            <a:off x="539552" y="4737600"/>
            <a:ext cx="8352928" cy="369332"/>
          </a:xfrm>
          <a:prstGeom prst="rect">
            <a:avLst/>
          </a:prstGeom>
          <a:noFill/>
        </p:spPr>
        <p:txBody>
          <a:bodyPr wrap="square" rtlCol="0">
            <a:spAutoFit/>
          </a:bodyPr>
          <a:lstStyle/>
          <a:p>
            <a:r>
              <a:rPr lang="en-US" dirty="0"/>
              <a:t>It directs you to 480.11</a:t>
            </a:r>
            <a:endParaRPr lang="en-US" i="1" dirty="0"/>
          </a:p>
        </p:txBody>
      </p:sp>
      <p:sp>
        <p:nvSpPr>
          <p:cNvPr id="8" name="TextBox 7"/>
          <p:cNvSpPr txBox="1"/>
          <p:nvPr/>
        </p:nvSpPr>
        <p:spPr>
          <a:xfrm>
            <a:off x="549369" y="5123511"/>
            <a:ext cx="8352928" cy="369332"/>
          </a:xfrm>
          <a:prstGeom prst="rect">
            <a:avLst/>
          </a:prstGeom>
          <a:noFill/>
        </p:spPr>
        <p:txBody>
          <a:bodyPr wrap="square" rtlCol="0">
            <a:spAutoFit/>
          </a:bodyPr>
          <a:lstStyle/>
          <a:p>
            <a:r>
              <a:rPr lang="en-US" dirty="0"/>
              <a:t>480.11(A) states that they shall be equipped with a flame arrester.</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B.</a:t>
            </a:r>
            <a:endParaRPr lang="en-US" i="1" dirty="0"/>
          </a:p>
        </p:txBody>
      </p:sp>
    </p:spTree>
    <p:custDataLst>
      <p:tags r:id="rId1"/>
    </p:custDataLst>
    <p:extLst>
      <p:ext uri="{BB962C8B-B14F-4D97-AF65-F5344CB8AC3E}">
        <p14:creationId xmlns:p14="http://schemas.microsoft.com/office/powerpoint/2010/main" val="497487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A room fully protected by an automatic water sprinkler system</a:t>
            </a:r>
          </a:p>
          <a:p>
            <a:pPr marL="342900" indent="-342900" defTabSz="685800">
              <a:buAutoNum type="alphaUcPeriod"/>
            </a:pPr>
            <a:r>
              <a:rPr lang="en-US" altLang="en-US" dirty="0">
                <a:solidFill>
                  <a:prstClr val="black"/>
                </a:solidFill>
              </a:rPr>
              <a:t>A room fully protected by an automatic carbon dioxide fire protection system</a:t>
            </a:r>
          </a:p>
          <a:p>
            <a:pPr marL="342900" indent="-342900" defTabSz="685800">
              <a:buAutoNum type="alphaUcPeriod"/>
            </a:pPr>
            <a:r>
              <a:rPr lang="en-US" altLang="en-US" dirty="0">
                <a:solidFill>
                  <a:prstClr val="black"/>
                </a:solidFill>
              </a:rPr>
              <a:t>A room with a 1-hour fire rating</a:t>
            </a:r>
          </a:p>
          <a:p>
            <a:pPr marL="342900" indent="-342900" defTabSz="685800">
              <a:buAutoNum type="alphaUcPeriod"/>
            </a:pPr>
            <a:r>
              <a:rPr lang="en-US" altLang="en-US" dirty="0">
                <a:solidFill>
                  <a:prstClr val="black"/>
                </a:solidFill>
              </a:rPr>
              <a:t>A </a:t>
            </a:r>
            <a:r>
              <a:rPr lang="en-US" altLang="en-US" dirty="0" err="1">
                <a:solidFill>
                  <a:prstClr val="black"/>
                </a:solidFill>
              </a:rPr>
              <a:t>nonfire</a:t>
            </a:r>
            <a:r>
              <a:rPr lang="en-US" altLang="en-US" dirty="0">
                <a:solidFill>
                  <a:prstClr val="black"/>
                </a:solidFill>
              </a:rPr>
              <a:t>-rated electrical equipment room</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generator supplying the emergency system in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30.0 m (100 ft.) high apartment building may be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installed in any of the following locations EXCEPT:</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1534" y="4265309"/>
            <a:ext cx="8932023" cy="378452"/>
          </a:xfrm>
          <a:prstGeom prst="rect">
            <a:avLst/>
          </a:prstGeom>
          <a:noFill/>
        </p:spPr>
        <p:txBody>
          <a:bodyPr wrap="square" rtlCol="0">
            <a:normAutofit/>
          </a:bodyPr>
          <a:lstStyle/>
          <a:p>
            <a:r>
              <a:rPr lang="en-US" dirty="0">
                <a:solidFill>
                  <a:prstClr val="black"/>
                </a:solidFill>
              </a:rPr>
              <a:t>Section 700.12(B) does not provide any information for the question, so scan 700.12.</a:t>
            </a:r>
          </a:p>
        </p:txBody>
      </p:sp>
      <p:sp>
        <p:nvSpPr>
          <p:cNvPr id="3" name="TextBox 2"/>
          <p:cNvSpPr txBox="1"/>
          <p:nvPr/>
        </p:nvSpPr>
        <p:spPr>
          <a:xfrm>
            <a:off x="218337" y="3405389"/>
            <a:ext cx="8802637" cy="369332"/>
          </a:xfrm>
          <a:prstGeom prst="rect">
            <a:avLst/>
          </a:prstGeom>
          <a:noFill/>
        </p:spPr>
        <p:txBody>
          <a:bodyPr wrap="square" rtlCol="0">
            <a:spAutoFit/>
          </a:bodyPr>
          <a:lstStyle/>
          <a:p>
            <a:r>
              <a:rPr lang="en-US" dirty="0"/>
              <a:t>The question is about the location of emergency generators.</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“Emergency systems, 700.12(B).” </a:t>
            </a:r>
            <a:endParaRPr lang="en-US" i="1" dirty="0"/>
          </a:p>
        </p:txBody>
      </p:sp>
      <p:sp>
        <p:nvSpPr>
          <p:cNvPr id="2" name="TextBox 1"/>
          <p:cNvSpPr txBox="1"/>
          <p:nvPr/>
        </p:nvSpPr>
        <p:spPr>
          <a:xfrm>
            <a:off x="181534" y="4717840"/>
            <a:ext cx="8914363" cy="1347512"/>
          </a:xfrm>
          <a:prstGeom prst="rect">
            <a:avLst/>
          </a:prstGeom>
          <a:noFill/>
        </p:spPr>
        <p:txBody>
          <a:bodyPr wrap="square" rtlCol="0">
            <a:normAutofit lnSpcReduction="10000"/>
          </a:bodyPr>
          <a:lstStyle/>
          <a:p>
            <a:r>
              <a:rPr lang="en-US" dirty="0"/>
              <a:t>The fourth paragraph of 700.12 requires that emergency sources of power described in </a:t>
            </a:r>
          </a:p>
          <a:p>
            <a:r>
              <a:rPr lang="en-US" dirty="0"/>
              <a:t>700.12(A) through (E), which includes generators, to be installed in spaces fully protected by </a:t>
            </a:r>
          </a:p>
          <a:p>
            <a:r>
              <a:rPr lang="en-US" dirty="0"/>
              <a:t>approved automatic fire suppression systems (sprinklers, carbon dioxide, and so forth) or in </a:t>
            </a:r>
          </a:p>
          <a:p>
            <a:r>
              <a:rPr lang="en-US" dirty="0"/>
              <a:t>spaces with a 1-hour fire rating where (2) located in buildings (including residential) </a:t>
            </a:r>
          </a:p>
          <a:p>
            <a:r>
              <a:rPr lang="en-US" dirty="0"/>
              <a:t>above 23.0 m (75 ft.) in height.</a:t>
            </a:r>
          </a:p>
        </p:txBody>
      </p:sp>
    </p:spTree>
    <p:custDataLst>
      <p:tags r:id="rId1"/>
    </p:custDataLst>
    <p:extLst>
      <p:ext uri="{BB962C8B-B14F-4D97-AF65-F5344CB8AC3E}">
        <p14:creationId xmlns:p14="http://schemas.microsoft.com/office/powerpoint/2010/main" val="3391577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Separate sleeve or tube</a:t>
            </a:r>
          </a:p>
          <a:p>
            <a:pPr marL="342900" indent="-342900" defTabSz="685800">
              <a:buAutoNum type="alphaUcPeriod"/>
            </a:pPr>
            <a:r>
              <a:rPr lang="en-US" altLang="en-US" dirty="0">
                <a:solidFill>
                  <a:prstClr val="black"/>
                </a:solidFill>
              </a:rPr>
              <a:t>Weatherproof tube</a:t>
            </a:r>
          </a:p>
          <a:p>
            <a:pPr marL="342900" indent="-342900" defTabSz="685800">
              <a:buAutoNum type="alphaUcPeriod"/>
            </a:pPr>
            <a:r>
              <a:rPr lang="en-US" altLang="en-US" dirty="0">
                <a:solidFill>
                  <a:prstClr val="black"/>
                </a:solidFill>
              </a:rPr>
              <a:t>Tube of absorbent material</a:t>
            </a:r>
          </a:p>
          <a:p>
            <a:pPr marL="342900" indent="-342900" defTabSz="685800">
              <a:buAutoNum type="alphaUcPeriod"/>
            </a:pPr>
            <a:r>
              <a:rPr lang="en-US" altLang="en-US" dirty="0">
                <a:solidFill>
                  <a:prstClr val="black"/>
                </a:solidFill>
              </a:rPr>
              <a:t>Grounded metallic tubing</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conductor used for open wiring on insulators that penetrates a wall, floor, or other framing member shall be carried through a 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open wiring conductors</a:t>
            </a:r>
          </a:p>
        </p:txBody>
      </p:sp>
      <p:sp>
        <p:nvSpPr>
          <p:cNvPr id="5" name="TextBox 4"/>
          <p:cNvSpPr txBox="1"/>
          <p:nvPr/>
        </p:nvSpPr>
        <p:spPr>
          <a:xfrm>
            <a:off x="539552" y="4245429"/>
            <a:ext cx="8352928" cy="923330"/>
          </a:xfrm>
          <a:prstGeom prst="rect">
            <a:avLst/>
          </a:prstGeom>
          <a:noFill/>
        </p:spPr>
        <p:txBody>
          <a:bodyPr wrap="square" rtlCol="0">
            <a:spAutoFit/>
          </a:bodyPr>
          <a:lstStyle/>
          <a:p>
            <a:r>
              <a:rPr lang="en-US" dirty="0"/>
              <a:t>In the index look up “Open wiring on insulators” then look at “through or parallel to</a:t>
            </a:r>
          </a:p>
          <a:p>
            <a:r>
              <a:rPr lang="en-US" dirty="0"/>
              <a:t>framing members.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to 398.17</a:t>
            </a:r>
            <a:endParaRPr lang="en-US" i="1" dirty="0"/>
          </a:p>
        </p:txBody>
      </p:sp>
      <p:sp>
        <p:nvSpPr>
          <p:cNvPr id="8" name="TextBox 7"/>
          <p:cNvSpPr txBox="1"/>
          <p:nvPr/>
        </p:nvSpPr>
        <p:spPr>
          <a:xfrm>
            <a:off x="551194" y="5220815"/>
            <a:ext cx="8352928" cy="369332"/>
          </a:xfrm>
          <a:prstGeom prst="rect">
            <a:avLst/>
          </a:prstGeom>
          <a:noFill/>
        </p:spPr>
        <p:txBody>
          <a:bodyPr wrap="square" rtlCol="0">
            <a:spAutoFit/>
          </a:bodyPr>
          <a:lstStyle/>
          <a:p>
            <a:r>
              <a:rPr lang="en-US" dirty="0"/>
              <a:t>398.17  says that each conductor shall be carried through a “separate sleeve or tube”</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A.</a:t>
            </a:r>
            <a:endParaRPr lang="en-US" i="1" dirty="0"/>
          </a:p>
        </p:txBody>
      </p:sp>
    </p:spTree>
    <p:custDataLst>
      <p:tags r:id="rId1"/>
    </p:custDataLst>
    <p:extLst>
      <p:ext uri="{BB962C8B-B14F-4D97-AF65-F5344CB8AC3E}">
        <p14:creationId xmlns:p14="http://schemas.microsoft.com/office/powerpoint/2010/main" val="4050767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150 percent</a:t>
            </a:r>
          </a:p>
          <a:p>
            <a:pPr marL="342900" indent="-342900" defTabSz="685800">
              <a:buAutoNum type="alphaUcPeriod"/>
            </a:pPr>
            <a:r>
              <a:rPr lang="en-US" altLang="en-US" dirty="0">
                <a:solidFill>
                  <a:prstClr val="black"/>
                </a:solidFill>
              </a:rPr>
              <a:t>175 percent</a:t>
            </a:r>
          </a:p>
          <a:p>
            <a:pPr marL="342900" indent="-342900" defTabSz="685800">
              <a:buAutoNum type="alphaUcPeriod"/>
            </a:pPr>
            <a:r>
              <a:rPr lang="en-US" altLang="en-US" dirty="0">
                <a:solidFill>
                  <a:prstClr val="black"/>
                </a:solidFill>
              </a:rPr>
              <a:t>225 percent</a:t>
            </a:r>
          </a:p>
          <a:p>
            <a:pPr marL="342900" indent="-342900" defTabSz="685800">
              <a:buAutoNum type="alphaUcPeriod"/>
            </a:pPr>
            <a:r>
              <a:rPr lang="en-US" altLang="en-US" dirty="0">
                <a:solidFill>
                  <a:prstClr val="black"/>
                </a:solidFill>
              </a:rPr>
              <a:t>400 percent</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70000" lnSpcReduction="20000"/>
            </a:bodyPr>
            <a:lstStyle/>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motor branch-circuit short-circuit and ground fault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protection is provided by  time-delay (dual-element) fuses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their rating specified in Exception 1 is not sufficient to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start the motor, it shall be permitted to increase their rating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to what percentage of the full-load current rating of the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 (while not exceeding standard ampere ratings of overcurrent devices)?</a:t>
              </a:r>
            </a:p>
          </p:txBody>
        </p:sp>
      </p:grpSp>
      <p:sp>
        <p:nvSpPr>
          <p:cNvPr id="21" name="TextBox 20"/>
          <p:cNvSpPr txBox="1"/>
          <p:nvPr/>
        </p:nvSpPr>
        <p:spPr>
          <a:xfrm>
            <a:off x="1308570" y="631734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211976" y="5052875"/>
            <a:ext cx="8932023" cy="1200329"/>
          </a:xfrm>
          <a:prstGeom prst="rect">
            <a:avLst/>
          </a:prstGeom>
          <a:noFill/>
        </p:spPr>
        <p:txBody>
          <a:bodyPr wrap="square" rtlCol="0">
            <a:spAutoFit/>
          </a:bodyPr>
          <a:lstStyle/>
          <a:p>
            <a:r>
              <a:rPr lang="en-US" dirty="0">
                <a:solidFill>
                  <a:prstClr val="black"/>
                </a:solidFill>
              </a:rPr>
              <a:t>Section 430.52(C)(1) states the protective device rating cannot exceed the values permitted in Table 430.52. Ex. # 2(b) to Table 430.52 allows a time-delay fuse to be increased to no more </a:t>
            </a:r>
          </a:p>
          <a:p>
            <a:r>
              <a:rPr lang="en-US" dirty="0">
                <a:solidFill>
                  <a:prstClr val="black"/>
                </a:solidFill>
              </a:rPr>
              <a:t>than 225 percent of the full-load current of a motor where the rating specified in Table 430.52 or the rating modified by EX. #1 is not sufficient to start the motor.</a:t>
            </a:r>
          </a:p>
        </p:txBody>
      </p:sp>
      <p:sp>
        <p:nvSpPr>
          <p:cNvPr id="3" name="TextBox 2"/>
          <p:cNvSpPr txBox="1"/>
          <p:nvPr/>
        </p:nvSpPr>
        <p:spPr>
          <a:xfrm>
            <a:off x="215247" y="3659160"/>
            <a:ext cx="8590835" cy="646331"/>
          </a:xfrm>
          <a:prstGeom prst="rect">
            <a:avLst/>
          </a:prstGeom>
          <a:noFill/>
        </p:spPr>
        <p:txBody>
          <a:bodyPr wrap="square" rtlCol="0">
            <a:spAutoFit/>
          </a:bodyPr>
          <a:lstStyle/>
          <a:p>
            <a:r>
              <a:rPr lang="en-US" dirty="0"/>
              <a:t>The question is about the rating of the motor branch-circuit short-circuit and </a:t>
            </a:r>
          </a:p>
          <a:p>
            <a:r>
              <a:rPr lang="en-US" dirty="0"/>
              <a:t>ground-fault protection.</a:t>
            </a:r>
          </a:p>
        </p:txBody>
      </p:sp>
      <p:sp>
        <p:nvSpPr>
          <p:cNvPr id="5" name="TextBox 4"/>
          <p:cNvSpPr txBox="1"/>
          <p:nvPr/>
        </p:nvSpPr>
        <p:spPr>
          <a:xfrm>
            <a:off x="215247" y="4406544"/>
            <a:ext cx="8580507" cy="646331"/>
          </a:xfrm>
          <a:prstGeom prst="rect">
            <a:avLst/>
          </a:prstGeom>
          <a:noFill/>
        </p:spPr>
        <p:txBody>
          <a:bodyPr wrap="square" rtlCol="0">
            <a:spAutoFit/>
          </a:bodyPr>
          <a:lstStyle/>
          <a:p>
            <a:r>
              <a:rPr lang="en-US" dirty="0"/>
              <a:t>In the index find “Motors” and find “Rating or setting of branch-circuit short-circuit and </a:t>
            </a:r>
          </a:p>
          <a:p>
            <a:r>
              <a:rPr lang="en-US" dirty="0"/>
              <a:t>ground-fault devices Table 430.52.”</a:t>
            </a:r>
          </a:p>
        </p:txBody>
      </p:sp>
    </p:spTree>
    <p:custDataLst>
      <p:tags r:id="rId1"/>
    </p:custDataLst>
    <p:extLst>
      <p:ext uri="{BB962C8B-B14F-4D97-AF65-F5344CB8AC3E}">
        <p14:creationId xmlns:p14="http://schemas.microsoft.com/office/powerpoint/2010/main" val="1622189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10A or less</a:t>
            </a:r>
          </a:p>
          <a:p>
            <a:pPr marL="342900" indent="-342900" defTabSz="685800">
              <a:buAutoNum type="alphaUcPeriod"/>
            </a:pPr>
            <a:r>
              <a:rPr lang="en-US" altLang="en-US" dirty="0">
                <a:solidFill>
                  <a:prstClr val="black"/>
                </a:solidFill>
              </a:rPr>
              <a:t>15A or less</a:t>
            </a:r>
          </a:p>
          <a:p>
            <a:pPr marL="342900" indent="-342900" defTabSz="685800">
              <a:buAutoNum type="alphaUcPeriod"/>
            </a:pPr>
            <a:r>
              <a:rPr lang="en-US" altLang="en-US" dirty="0">
                <a:solidFill>
                  <a:prstClr val="black"/>
                </a:solidFill>
              </a:rPr>
              <a:t>15A or more</a:t>
            </a:r>
          </a:p>
          <a:p>
            <a:pPr marL="342900" indent="-342900" defTabSz="685800">
              <a:buAutoNum type="alphaUcPeriod"/>
            </a:pPr>
            <a:r>
              <a:rPr lang="en-US" altLang="en-US" dirty="0">
                <a:solidFill>
                  <a:prstClr val="black"/>
                </a:solidFill>
              </a:rPr>
              <a:t>20A or less</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224676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Pilot lights, instruments, voltage (potential)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transformers, and other switchboard devices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potential coils shall be supplied by a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circuit that is protected by standard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overcurrent devices rated______.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protection of instrument circuits in a switchboard</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a:t>
            </a:r>
            <a:r>
              <a:rPr lang="en-US" dirty="0" err="1"/>
              <a:t>Panelboards</a:t>
            </a:r>
            <a:r>
              <a:rPr lang="en-US" dirty="0"/>
              <a:t>” then look at “overcurrent devices”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to 408.36, 408.52, 408.54, 408.36 Ex. 1</a:t>
            </a:r>
            <a:endParaRPr lang="en-US" i="1" dirty="0"/>
          </a:p>
        </p:txBody>
      </p:sp>
      <p:sp>
        <p:nvSpPr>
          <p:cNvPr id="8" name="TextBox 7"/>
          <p:cNvSpPr txBox="1"/>
          <p:nvPr/>
        </p:nvSpPr>
        <p:spPr>
          <a:xfrm>
            <a:off x="551193" y="5220815"/>
            <a:ext cx="8547885" cy="369332"/>
          </a:xfrm>
          <a:prstGeom prst="rect">
            <a:avLst/>
          </a:prstGeom>
          <a:noFill/>
        </p:spPr>
        <p:txBody>
          <a:bodyPr wrap="square" rtlCol="0">
            <a:spAutoFit/>
          </a:bodyPr>
          <a:lstStyle/>
          <a:p>
            <a:r>
              <a:rPr lang="en-US" dirty="0"/>
              <a:t>If you scan through those sections you will see 408.52 addresses the instrument circuits.</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B.</a:t>
            </a:r>
            <a:endParaRPr lang="en-US" i="1" dirty="0"/>
          </a:p>
        </p:txBody>
      </p:sp>
    </p:spTree>
    <p:custDataLst>
      <p:tags r:id="rId1"/>
    </p:custDataLst>
    <p:extLst>
      <p:ext uri="{BB962C8B-B14F-4D97-AF65-F5344CB8AC3E}">
        <p14:creationId xmlns:p14="http://schemas.microsoft.com/office/powerpoint/2010/main" val="4190780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150V</a:t>
            </a:r>
          </a:p>
          <a:p>
            <a:pPr marL="342900" indent="-342900" defTabSz="685800">
              <a:buAutoNum type="alphaUcPeriod"/>
            </a:pPr>
            <a:r>
              <a:rPr lang="en-US" altLang="en-US" dirty="0">
                <a:solidFill>
                  <a:prstClr val="black"/>
                </a:solidFill>
              </a:rPr>
              <a:t>250V</a:t>
            </a:r>
          </a:p>
          <a:p>
            <a:pPr marL="342900" indent="-342900" defTabSz="685800">
              <a:buAutoNum type="alphaUcPeriod"/>
            </a:pPr>
            <a:r>
              <a:rPr lang="en-US" altLang="en-US" dirty="0">
                <a:solidFill>
                  <a:prstClr val="black"/>
                </a:solidFill>
              </a:rPr>
              <a:t>300V</a:t>
            </a:r>
          </a:p>
          <a:p>
            <a:pPr marL="342900" indent="-342900" defTabSz="685800">
              <a:buAutoNum type="alphaUcPeriod"/>
            </a:pPr>
            <a:r>
              <a:rPr lang="en-US" altLang="en-US" dirty="0">
                <a:solidFill>
                  <a:prstClr val="black"/>
                </a:solidFill>
              </a:rPr>
              <a:t>600V</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maximum voltage permitted between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ungrounded conductors of flat conductor cable systems is ______.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maximum voltage of flat conductor cables.</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“Flat cable cables” then look at “branch circuit ratings”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324.10(B)(1)</a:t>
            </a:r>
            <a:endParaRPr lang="en-US" i="1" dirty="0"/>
          </a:p>
        </p:txBody>
      </p:sp>
      <p:sp>
        <p:nvSpPr>
          <p:cNvPr id="8" name="TextBox 7"/>
          <p:cNvSpPr txBox="1"/>
          <p:nvPr/>
        </p:nvSpPr>
        <p:spPr>
          <a:xfrm>
            <a:off x="551193" y="5220815"/>
            <a:ext cx="8547885" cy="369332"/>
          </a:xfrm>
          <a:prstGeom prst="rect">
            <a:avLst/>
          </a:prstGeom>
          <a:noFill/>
        </p:spPr>
        <p:txBody>
          <a:bodyPr wrap="square" rtlCol="0">
            <a:spAutoFit/>
          </a:bodyPr>
          <a:lstStyle/>
          <a:p>
            <a:r>
              <a:rPr lang="en-US" dirty="0"/>
              <a:t>If look at 324.10(B)(1) it shall not exceed 300V</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C.</a:t>
            </a:r>
            <a:endParaRPr lang="en-US" i="1" dirty="0"/>
          </a:p>
        </p:txBody>
      </p:sp>
    </p:spTree>
    <p:custDataLst>
      <p:tags r:id="rId1"/>
    </p:custDataLst>
    <p:extLst>
      <p:ext uri="{BB962C8B-B14F-4D97-AF65-F5344CB8AC3E}">
        <p14:creationId xmlns:p14="http://schemas.microsoft.com/office/powerpoint/2010/main" val="2648406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6549" y="1988840"/>
            <a:ext cx="7416824" cy="344661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1187624" y="2406121"/>
            <a:ext cx="6912768" cy="646331"/>
          </a:xfrm>
          <a:prstGeom prst="rect">
            <a:avLst/>
          </a:prstGeom>
          <a:noFill/>
        </p:spPr>
        <p:txBody>
          <a:bodyPr wrap="square" rtlCol="0">
            <a:spAutoFit/>
          </a:bodyPr>
          <a:lstStyle/>
          <a:p>
            <a:pPr defTabSz="685800"/>
            <a:r>
              <a:rPr lang="en-US" altLang="en-US" b="1" dirty="0">
                <a:solidFill>
                  <a:prstClr val="black"/>
                </a:solidFill>
              </a:rPr>
              <a:t>THE STANDARD CALCULATION CAN BE EASILY CALCULATED WHEN YOU FOLLOW THE FOLLOWING STEPS.</a:t>
            </a:r>
            <a:endParaRPr lang="en-US" altLang="en-US" dirty="0">
              <a:solidFill>
                <a:prstClr val="black"/>
              </a:solidFill>
            </a:endParaRPr>
          </a:p>
        </p:txBody>
      </p:sp>
      <p:sp>
        <p:nvSpPr>
          <p:cNvPr id="2" name="TextBox 1"/>
          <p:cNvSpPr txBox="1"/>
          <p:nvPr/>
        </p:nvSpPr>
        <p:spPr>
          <a:xfrm>
            <a:off x="1259632" y="3183202"/>
            <a:ext cx="4881282" cy="369332"/>
          </a:xfrm>
          <a:prstGeom prst="rect">
            <a:avLst/>
          </a:prstGeom>
          <a:noFill/>
        </p:spPr>
        <p:txBody>
          <a:bodyPr wrap="square" rtlCol="0">
            <a:spAutoFit/>
          </a:bodyPr>
          <a:lstStyle/>
          <a:p>
            <a:r>
              <a:rPr lang="en-US" dirty="0"/>
              <a:t>FIRST – Calculate the general lighting load</a:t>
            </a:r>
          </a:p>
        </p:txBody>
      </p:sp>
      <p:sp>
        <p:nvSpPr>
          <p:cNvPr id="20" name="TextBox 19"/>
          <p:cNvSpPr txBox="1"/>
          <p:nvPr/>
        </p:nvSpPr>
        <p:spPr>
          <a:xfrm>
            <a:off x="1259632" y="3652467"/>
            <a:ext cx="6624736" cy="369332"/>
          </a:xfrm>
          <a:prstGeom prst="rect">
            <a:avLst/>
          </a:prstGeom>
          <a:noFill/>
        </p:spPr>
        <p:txBody>
          <a:bodyPr wrap="square" rtlCol="0">
            <a:spAutoFit/>
          </a:bodyPr>
          <a:lstStyle/>
          <a:p>
            <a:r>
              <a:rPr lang="en-US" dirty="0"/>
              <a:t>SECOND – Calculate the appliance loads and motor loads</a:t>
            </a:r>
          </a:p>
        </p:txBody>
      </p:sp>
      <p:sp>
        <p:nvSpPr>
          <p:cNvPr id="21" name="TextBox 20"/>
          <p:cNvSpPr txBox="1"/>
          <p:nvPr/>
        </p:nvSpPr>
        <p:spPr>
          <a:xfrm>
            <a:off x="1259632" y="4626258"/>
            <a:ext cx="6984776" cy="369332"/>
          </a:xfrm>
          <a:prstGeom prst="rect">
            <a:avLst/>
          </a:prstGeom>
          <a:noFill/>
        </p:spPr>
        <p:txBody>
          <a:bodyPr wrap="square" rtlCol="0">
            <a:spAutoFit/>
          </a:bodyPr>
          <a:lstStyle/>
          <a:p>
            <a:r>
              <a:rPr lang="en-US" dirty="0"/>
              <a:t>LAST – Add the results from the first three steps for the total</a:t>
            </a:r>
          </a:p>
        </p:txBody>
      </p:sp>
      <p:sp>
        <p:nvSpPr>
          <p:cNvPr id="23" name="TextBox 22"/>
          <p:cNvSpPr txBox="1"/>
          <p:nvPr/>
        </p:nvSpPr>
        <p:spPr>
          <a:xfrm>
            <a:off x="1259632" y="4152549"/>
            <a:ext cx="4881282" cy="369332"/>
          </a:xfrm>
          <a:prstGeom prst="rect">
            <a:avLst/>
          </a:prstGeom>
          <a:noFill/>
        </p:spPr>
        <p:txBody>
          <a:bodyPr wrap="square" rtlCol="0">
            <a:spAutoFit/>
          </a:bodyPr>
          <a:lstStyle/>
          <a:p>
            <a:r>
              <a:rPr lang="en-US" dirty="0"/>
              <a:t>THIRD – Calculate 25% of the largest motor</a:t>
            </a:r>
          </a:p>
        </p:txBody>
      </p:sp>
    </p:spTree>
    <p:custDataLst>
      <p:tags r:id="rId1"/>
    </p:custDataLst>
    <p:extLst>
      <p:ext uri="{BB962C8B-B14F-4D97-AF65-F5344CB8AC3E}">
        <p14:creationId xmlns:p14="http://schemas.microsoft.com/office/powerpoint/2010/main" val="345786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411815" y="2406122"/>
            <a:ext cx="8311965" cy="1200329"/>
          </a:xfrm>
          <a:prstGeom prst="rect">
            <a:avLst/>
          </a:prstGeom>
          <a:noFill/>
        </p:spPr>
        <p:txBody>
          <a:bodyPr wrap="square" rtlCol="0">
            <a:spAutoFit/>
          </a:bodyPr>
          <a:lstStyle/>
          <a:p>
            <a:pPr defTabSz="685800"/>
            <a:r>
              <a:rPr lang="en-US" altLang="en-US" dirty="0">
                <a:solidFill>
                  <a:prstClr val="black"/>
                </a:solidFill>
              </a:rPr>
              <a:t>In an office building with 2500 square feet, the number of general purpose</a:t>
            </a:r>
          </a:p>
          <a:p>
            <a:pPr defTabSz="685800"/>
            <a:r>
              <a:rPr lang="en-US" altLang="en-US" dirty="0">
                <a:solidFill>
                  <a:prstClr val="black"/>
                </a:solidFill>
              </a:rPr>
              <a:t>receptacle outlets to be installed equals 14.</a:t>
            </a:r>
            <a:endParaRPr lang="en-US" altLang="en-US" b="1" dirty="0">
              <a:solidFill>
                <a:prstClr val="black"/>
              </a:solidFill>
            </a:endParaRPr>
          </a:p>
          <a:p>
            <a:pPr defTabSz="685800"/>
            <a:r>
              <a:rPr lang="en-US" altLang="en-US" b="1" dirty="0">
                <a:solidFill>
                  <a:prstClr val="black"/>
                </a:solidFill>
              </a:rPr>
              <a:t>So what load in VA is used to calculate the receptacle load for this office building ?</a:t>
            </a:r>
            <a:endParaRPr lang="en-US" altLang="en-US" dirty="0">
              <a:solidFill>
                <a:prstClr val="black"/>
              </a:solidFill>
            </a:endParaRPr>
          </a:p>
        </p:txBody>
      </p:sp>
      <p:sp>
        <p:nvSpPr>
          <p:cNvPr id="2" name="TextBox 1"/>
          <p:cNvSpPr txBox="1"/>
          <p:nvPr/>
        </p:nvSpPr>
        <p:spPr>
          <a:xfrm>
            <a:off x="593762" y="3607989"/>
            <a:ext cx="5345119" cy="369332"/>
          </a:xfrm>
          <a:prstGeom prst="rect">
            <a:avLst/>
          </a:prstGeom>
          <a:noFill/>
        </p:spPr>
        <p:txBody>
          <a:bodyPr wrap="square" rtlCol="0">
            <a:spAutoFit/>
          </a:bodyPr>
          <a:lstStyle/>
          <a:p>
            <a:r>
              <a:rPr lang="en-US" dirty="0"/>
              <a:t>What code section(s) are we going to use?</a:t>
            </a:r>
          </a:p>
        </p:txBody>
      </p:sp>
      <p:sp>
        <p:nvSpPr>
          <p:cNvPr id="20" name="TextBox 19"/>
          <p:cNvSpPr txBox="1"/>
          <p:nvPr/>
        </p:nvSpPr>
        <p:spPr>
          <a:xfrm>
            <a:off x="593762" y="4452759"/>
            <a:ext cx="4841064" cy="369332"/>
          </a:xfrm>
          <a:prstGeom prst="rect">
            <a:avLst/>
          </a:prstGeom>
          <a:noFill/>
        </p:spPr>
        <p:txBody>
          <a:bodyPr wrap="square" rtlCol="0">
            <a:spAutoFit/>
          </a:bodyPr>
          <a:lstStyle/>
          <a:p>
            <a:r>
              <a:rPr lang="en-US" dirty="0"/>
              <a:t>We need to use the larger of:</a:t>
            </a:r>
          </a:p>
        </p:txBody>
      </p:sp>
      <p:sp>
        <p:nvSpPr>
          <p:cNvPr id="21" name="TextBox 20"/>
          <p:cNvSpPr txBox="1"/>
          <p:nvPr/>
        </p:nvSpPr>
        <p:spPr>
          <a:xfrm>
            <a:off x="827584" y="5419054"/>
            <a:ext cx="6611456" cy="369332"/>
          </a:xfrm>
          <a:prstGeom prst="rect">
            <a:avLst/>
          </a:prstGeom>
          <a:noFill/>
        </p:spPr>
        <p:txBody>
          <a:bodyPr wrap="square" rtlCol="0">
            <a:spAutoFit/>
          </a:bodyPr>
          <a:lstStyle/>
          <a:p>
            <a:r>
              <a:rPr lang="en-US" dirty="0"/>
              <a:t>Answer:  2520 VA</a:t>
            </a:r>
          </a:p>
        </p:txBody>
      </p:sp>
      <p:sp>
        <p:nvSpPr>
          <p:cNvPr id="23" name="TextBox 22"/>
          <p:cNvSpPr txBox="1"/>
          <p:nvPr/>
        </p:nvSpPr>
        <p:spPr>
          <a:xfrm>
            <a:off x="593763" y="4854501"/>
            <a:ext cx="2898118" cy="369332"/>
          </a:xfrm>
          <a:prstGeom prst="rect">
            <a:avLst/>
          </a:prstGeom>
          <a:noFill/>
        </p:spPr>
        <p:txBody>
          <a:bodyPr wrap="square" rtlCol="0">
            <a:spAutoFit/>
          </a:bodyPr>
          <a:lstStyle/>
          <a:p>
            <a:r>
              <a:rPr lang="en-US" dirty="0"/>
              <a:t>(1) - 14 X 180 VA = 2520 VA</a:t>
            </a:r>
          </a:p>
        </p:txBody>
      </p:sp>
      <p:sp>
        <p:nvSpPr>
          <p:cNvPr id="5" name="TextBox 4"/>
          <p:cNvSpPr txBox="1"/>
          <p:nvPr/>
        </p:nvSpPr>
        <p:spPr>
          <a:xfrm>
            <a:off x="593762" y="4051017"/>
            <a:ext cx="8488524" cy="369332"/>
          </a:xfrm>
          <a:prstGeom prst="rect">
            <a:avLst/>
          </a:prstGeom>
          <a:noFill/>
        </p:spPr>
        <p:txBody>
          <a:bodyPr wrap="square" rtlCol="0">
            <a:spAutoFit/>
          </a:bodyPr>
          <a:lstStyle/>
          <a:p>
            <a:r>
              <a:rPr lang="en-US" dirty="0"/>
              <a:t>Table 220.12 (footnote (b)) and 220.14(K)</a:t>
            </a:r>
          </a:p>
        </p:txBody>
      </p:sp>
      <p:sp>
        <p:nvSpPr>
          <p:cNvPr id="10" name="TextBox 9"/>
          <p:cNvSpPr txBox="1"/>
          <p:nvPr/>
        </p:nvSpPr>
        <p:spPr>
          <a:xfrm>
            <a:off x="3450175" y="4851237"/>
            <a:ext cx="3714114" cy="369332"/>
          </a:xfrm>
          <a:prstGeom prst="rect">
            <a:avLst/>
          </a:prstGeom>
          <a:noFill/>
        </p:spPr>
        <p:txBody>
          <a:bodyPr wrap="square" rtlCol="0">
            <a:spAutoFit/>
          </a:bodyPr>
          <a:lstStyle/>
          <a:p>
            <a:r>
              <a:rPr lang="en-US" dirty="0"/>
              <a:t>or  (2) - 2500 sq. ft. X 1 VA = 2500 VA</a:t>
            </a:r>
          </a:p>
        </p:txBody>
      </p:sp>
    </p:spTree>
    <p:custDataLst>
      <p:tags r:id="rId1"/>
    </p:custDataLst>
    <p:extLst>
      <p:ext uri="{BB962C8B-B14F-4D97-AF65-F5344CB8AC3E}">
        <p14:creationId xmlns:p14="http://schemas.microsoft.com/office/powerpoint/2010/main" val="4263582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5"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467544" y="2406122"/>
            <a:ext cx="8256236" cy="923330"/>
          </a:xfrm>
          <a:prstGeom prst="rect">
            <a:avLst/>
          </a:prstGeom>
          <a:noFill/>
        </p:spPr>
        <p:txBody>
          <a:bodyPr wrap="square" rtlCol="0">
            <a:spAutoFit/>
          </a:bodyPr>
          <a:lstStyle/>
          <a:p>
            <a:pPr defTabSz="685800"/>
            <a:r>
              <a:rPr lang="en-US" altLang="en-US" dirty="0">
                <a:solidFill>
                  <a:prstClr val="black"/>
                </a:solidFill>
              </a:rPr>
              <a:t>A 120/240 V, single phase, 3 wire feeder will supply 100 general purpose </a:t>
            </a:r>
          </a:p>
          <a:p>
            <a:pPr defTabSz="685800"/>
            <a:r>
              <a:rPr lang="en-US" altLang="en-US" dirty="0">
                <a:solidFill>
                  <a:prstClr val="black"/>
                </a:solidFill>
              </a:rPr>
              <a:t>receptacles in an office building with 12,500 sq. ft.</a:t>
            </a:r>
            <a:endParaRPr lang="en-US" altLang="en-US" b="1" dirty="0">
              <a:solidFill>
                <a:prstClr val="black"/>
              </a:solidFill>
            </a:endParaRPr>
          </a:p>
          <a:p>
            <a:pPr defTabSz="685800"/>
            <a:r>
              <a:rPr lang="en-US" altLang="en-US" b="1" dirty="0">
                <a:solidFill>
                  <a:prstClr val="black"/>
                </a:solidFill>
              </a:rPr>
              <a:t>What is the minimum calculated load to be used for sizing the feeder?</a:t>
            </a:r>
            <a:endParaRPr lang="en-US" altLang="en-US" dirty="0">
              <a:solidFill>
                <a:prstClr val="black"/>
              </a:solidFill>
            </a:endParaRPr>
          </a:p>
        </p:txBody>
      </p:sp>
      <p:sp>
        <p:nvSpPr>
          <p:cNvPr id="2" name="TextBox 1"/>
          <p:cNvSpPr txBox="1"/>
          <p:nvPr/>
        </p:nvSpPr>
        <p:spPr>
          <a:xfrm>
            <a:off x="584434" y="3375921"/>
            <a:ext cx="5427725" cy="369332"/>
          </a:xfrm>
          <a:prstGeom prst="rect">
            <a:avLst/>
          </a:prstGeom>
          <a:noFill/>
        </p:spPr>
        <p:txBody>
          <a:bodyPr wrap="square" rtlCol="0">
            <a:spAutoFit/>
          </a:bodyPr>
          <a:lstStyle/>
          <a:p>
            <a:r>
              <a:rPr lang="en-US" dirty="0"/>
              <a:t>What code section(s) are we going to use?</a:t>
            </a:r>
          </a:p>
        </p:txBody>
      </p:sp>
      <p:sp>
        <p:nvSpPr>
          <p:cNvPr id="20" name="TextBox 19"/>
          <p:cNvSpPr txBox="1"/>
          <p:nvPr/>
        </p:nvSpPr>
        <p:spPr>
          <a:xfrm>
            <a:off x="584434" y="3782823"/>
            <a:ext cx="6795878" cy="646331"/>
          </a:xfrm>
          <a:prstGeom prst="rect">
            <a:avLst/>
          </a:prstGeom>
          <a:noFill/>
        </p:spPr>
        <p:txBody>
          <a:bodyPr wrap="square" rtlCol="0">
            <a:spAutoFit/>
          </a:bodyPr>
          <a:lstStyle/>
          <a:p>
            <a:r>
              <a:rPr lang="en-US" dirty="0"/>
              <a:t>100 X 180 VA =   18,000 VA</a:t>
            </a:r>
          </a:p>
          <a:p>
            <a:r>
              <a:rPr lang="en-US" dirty="0"/>
              <a:t>            	-</a:t>
            </a:r>
            <a:r>
              <a:rPr lang="en-US" u="sng" dirty="0"/>
              <a:t>10,000</a:t>
            </a:r>
            <a:r>
              <a:rPr lang="en-US" dirty="0"/>
              <a:t> VA @ 100% = 10,000 VA</a:t>
            </a:r>
          </a:p>
        </p:txBody>
      </p:sp>
      <p:sp>
        <p:nvSpPr>
          <p:cNvPr id="21" name="TextBox 20"/>
          <p:cNvSpPr txBox="1"/>
          <p:nvPr/>
        </p:nvSpPr>
        <p:spPr>
          <a:xfrm>
            <a:off x="595033" y="5189704"/>
            <a:ext cx="6611456" cy="369332"/>
          </a:xfrm>
          <a:prstGeom prst="rect">
            <a:avLst/>
          </a:prstGeom>
          <a:noFill/>
        </p:spPr>
        <p:txBody>
          <a:bodyPr wrap="square" rtlCol="0">
            <a:spAutoFit/>
          </a:bodyPr>
          <a:lstStyle/>
          <a:p>
            <a:r>
              <a:rPr lang="en-US" dirty="0"/>
              <a:t>14,000 VA / 240V = 58A</a:t>
            </a:r>
          </a:p>
        </p:txBody>
      </p:sp>
      <p:sp>
        <p:nvSpPr>
          <p:cNvPr id="23" name="TextBox 22"/>
          <p:cNvSpPr txBox="1"/>
          <p:nvPr/>
        </p:nvSpPr>
        <p:spPr>
          <a:xfrm>
            <a:off x="1757916" y="4341978"/>
            <a:ext cx="3709924" cy="369332"/>
          </a:xfrm>
          <a:prstGeom prst="rect">
            <a:avLst/>
          </a:prstGeom>
          <a:noFill/>
        </p:spPr>
        <p:txBody>
          <a:bodyPr wrap="square" rtlCol="0">
            <a:spAutoFit/>
          </a:bodyPr>
          <a:lstStyle/>
          <a:p>
            <a:r>
              <a:rPr lang="en-US" dirty="0"/>
              <a:t>8000 VA @ 50% = +</a:t>
            </a:r>
            <a:r>
              <a:rPr lang="en-US" u="sng" dirty="0"/>
              <a:t>  4,000 </a:t>
            </a:r>
            <a:r>
              <a:rPr lang="en-US" dirty="0"/>
              <a:t>VA</a:t>
            </a:r>
          </a:p>
        </p:txBody>
      </p:sp>
      <p:sp>
        <p:nvSpPr>
          <p:cNvPr id="5" name="TextBox 4"/>
          <p:cNvSpPr txBox="1"/>
          <p:nvPr/>
        </p:nvSpPr>
        <p:spPr>
          <a:xfrm>
            <a:off x="5219474" y="3375921"/>
            <a:ext cx="4044203" cy="369332"/>
          </a:xfrm>
          <a:prstGeom prst="rect">
            <a:avLst/>
          </a:prstGeom>
          <a:noFill/>
        </p:spPr>
        <p:txBody>
          <a:bodyPr wrap="square" rtlCol="0">
            <a:spAutoFit/>
          </a:bodyPr>
          <a:lstStyle/>
          <a:p>
            <a:r>
              <a:rPr lang="en-US" dirty="0"/>
              <a:t>220.14(I) and Table 220.44</a:t>
            </a:r>
          </a:p>
        </p:txBody>
      </p:sp>
      <p:sp>
        <p:nvSpPr>
          <p:cNvPr id="6" name="Rectangle 5"/>
          <p:cNvSpPr/>
          <p:nvPr/>
        </p:nvSpPr>
        <p:spPr>
          <a:xfrm>
            <a:off x="6522423" y="4074626"/>
            <a:ext cx="2061013" cy="369332"/>
          </a:xfrm>
          <a:prstGeom prst="rect">
            <a:avLst/>
          </a:prstGeom>
        </p:spPr>
        <p:txBody>
          <a:bodyPr wrap="none">
            <a:spAutoFit/>
          </a:bodyPr>
          <a:lstStyle/>
          <a:p>
            <a:r>
              <a:rPr lang="en-US" dirty="0"/>
              <a:t>from Table 220.44</a:t>
            </a:r>
          </a:p>
        </p:txBody>
      </p:sp>
      <p:sp>
        <p:nvSpPr>
          <p:cNvPr id="7" name="Rectangle 6"/>
          <p:cNvSpPr/>
          <p:nvPr/>
        </p:nvSpPr>
        <p:spPr>
          <a:xfrm>
            <a:off x="3563888" y="4681095"/>
            <a:ext cx="1234890" cy="369332"/>
          </a:xfrm>
          <a:prstGeom prst="rect">
            <a:avLst/>
          </a:prstGeom>
        </p:spPr>
        <p:txBody>
          <a:bodyPr wrap="none">
            <a:spAutoFit/>
          </a:bodyPr>
          <a:lstStyle/>
          <a:p>
            <a:r>
              <a:rPr lang="en-US" dirty="0"/>
              <a:t>14,000 VA</a:t>
            </a:r>
          </a:p>
        </p:txBody>
      </p:sp>
    </p:spTree>
    <p:custDataLst>
      <p:tags r:id="rId1"/>
    </p:custDataLst>
    <p:extLst>
      <p:ext uri="{BB962C8B-B14F-4D97-AF65-F5344CB8AC3E}">
        <p14:creationId xmlns:p14="http://schemas.microsoft.com/office/powerpoint/2010/main" val="269141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29678" y="695392"/>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4" y="2406122"/>
            <a:ext cx="7927041" cy="646331"/>
          </a:xfrm>
          <a:prstGeom prst="rect">
            <a:avLst/>
          </a:prstGeom>
          <a:noFill/>
        </p:spPr>
        <p:txBody>
          <a:bodyPr wrap="square" rtlCol="0">
            <a:spAutoFit/>
          </a:bodyPr>
          <a:lstStyle/>
          <a:p>
            <a:pPr defTabSz="685800"/>
            <a:r>
              <a:rPr lang="en-US" altLang="en-US" b="1" dirty="0">
                <a:solidFill>
                  <a:prstClr val="black"/>
                </a:solidFill>
              </a:rPr>
              <a:t>How many 120V, 2-wire, 20A branch circuits are required to supply 52 parking lot lights rated at 500VA each and are continuous load?</a:t>
            </a:r>
            <a:endParaRPr lang="en-US" altLang="en-US" dirty="0">
              <a:solidFill>
                <a:prstClr val="black"/>
              </a:solidFill>
            </a:endParaRPr>
          </a:p>
        </p:txBody>
      </p:sp>
      <p:sp>
        <p:nvSpPr>
          <p:cNvPr id="2" name="TextBox 1"/>
          <p:cNvSpPr txBox="1"/>
          <p:nvPr/>
        </p:nvSpPr>
        <p:spPr>
          <a:xfrm>
            <a:off x="595032" y="3529008"/>
            <a:ext cx="4841063" cy="369332"/>
          </a:xfrm>
          <a:prstGeom prst="rect">
            <a:avLst/>
          </a:prstGeom>
          <a:noFill/>
        </p:spPr>
        <p:txBody>
          <a:bodyPr wrap="square" rtlCol="0">
            <a:spAutoFit/>
          </a:bodyPr>
          <a:lstStyle/>
          <a:p>
            <a:r>
              <a:rPr lang="en-US" dirty="0"/>
              <a:t>What code section(s) are we going to use?</a:t>
            </a:r>
          </a:p>
        </p:txBody>
      </p:sp>
      <p:sp>
        <p:nvSpPr>
          <p:cNvPr id="20" name="TextBox 19"/>
          <p:cNvSpPr txBox="1"/>
          <p:nvPr/>
        </p:nvSpPr>
        <p:spPr>
          <a:xfrm>
            <a:off x="595034" y="4079307"/>
            <a:ext cx="4437528" cy="369332"/>
          </a:xfrm>
          <a:prstGeom prst="rect">
            <a:avLst/>
          </a:prstGeom>
          <a:noFill/>
        </p:spPr>
        <p:txBody>
          <a:bodyPr wrap="square" rtlCol="0">
            <a:spAutoFit/>
          </a:bodyPr>
          <a:lstStyle/>
          <a:p>
            <a:r>
              <a:rPr lang="en-US" dirty="0"/>
              <a:t>500VA X 1.25 = 625VA (continuous load)</a:t>
            </a:r>
          </a:p>
        </p:txBody>
      </p:sp>
      <p:sp>
        <p:nvSpPr>
          <p:cNvPr id="21" name="TextBox 20"/>
          <p:cNvSpPr txBox="1"/>
          <p:nvPr/>
        </p:nvSpPr>
        <p:spPr>
          <a:xfrm>
            <a:off x="595033" y="5189704"/>
            <a:ext cx="6611456" cy="369332"/>
          </a:xfrm>
          <a:prstGeom prst="rect">
            <a:avLst/>
          </a:prstGeom>
          <a:noFill/>
        </p:spPr>
        <p:txBody>
          <a:bodyPr wrap="square" rtlCol="0">
            <a:spAutoFit/>
          </a:bodyPr>
          <a:lstStyle/>
          <a:p>
            <a:r>
              <a:rPr lang="en-US" dirty="0"/>
              <a:t>52 lights / 3 lights per circuit = 17.33 or 18 circuits required</a:t>
            </a:r>
          </a:p>
        </p:txBody>
      </p:sp>
      <p:sp>
        <p:nvSpPr>
          <p:cNvPr id="23" name="TextBox 22"/>
          <p:cNvSpPr txBox="1"/>
          <p:nvPr/>
        </p:nvSpPr>
        <p:spPr>
          <a:xfrm>
            <a:off x="595033" y="4472981"/>
            <a:ext cx="6051176" cy="369332"/>
          </a:xfrm>
          <a:prstGeom prst="rect">
            <a:avLst/>
          </a:prstGeom>
          <a:noFill/>
        </p:spPr>
        <p:txBody>
          <a:bodyPr wrap="square" rtlCol="0">
            <a:spAutoFit/>
          </a:bodyPr>
          <a:lstStyle/>
          <a:p>
            <a:r>
              <a:rPr lang="en-US" dirty="0"/>
              <a:t>625VA / 120V = 5.208A per light</a:t>
            </a:r>
          </a:p>
        </p:txBody>
      </p:sp>
      <p:sp>
        <p:nvSpPr>
          <p:cNvPr id="5" name="TextBox 4"/>
          <p:cNvSpPr txBox="1"/>
          <p:nvPr/>
        </p:nvSpPr>
        <p:spPr>
          <a:xfrm>
            <a:off x="5796136" y="3544299"/>
            <a:ext cx="2927645" cy="369332"/>
          </a:xfrm>
          <a:prstGeom prst="rect">
            <a:avLst/>
          </a:prstGeom>
          <a:noFill/>
        </p:spPr>
        <p:txBody>
          <a:bodyPr wrap="square" rtlCol="0">
            <a:spAutoFit/>
          </a:bodyPr>
          <a:lstStyle/>
          <a:p>
            <a:r>
              <a:rPr lang="en-US" dirty="0"/>
              <a:t>210.20(A)</a:t>
            </a:r>
          </a:p>
        </p:txBody>
      </p:sp>
      <p:sp>
        <p:nvSpPr>
          <p:cNvPr id="6" name="Rectangle 5"/>
          <p:cNvSpPr/>
          <p:nvPr/>
        </p:nvSpPr>
        <p:spPr>
          <a:xfrm>
            <a:off x="6857411" y="4079307"/>
            <a:ext cx="1737912" cy="369332"/>
          </a:xfrm>
          <a:prstGeom prst="rect">
            <a:avLst/>
          </a:prstGeom>
        </p:spPr>
        <p:txBody>
          <a:bodyPr wrap="none">
            <a:spAutoFit/>
          </a:bodyPr>
          <a:lstStyle/>
          <a:p>
            <a:r>
              <a:rPr lang="en-US" dirty="0"/>
              <a:t>from 210.20(A)</a:t>
            </a:r>
          </a:p>
        </p:txBody>
      </p:sp>
      <p:sp>
        <p:nvSpPr>
          <p:cNvPr id="7" name="Rectangle 6"/>
          <p:cNvSpPr/>
          <p:nvPr/>
        </p:nvSpPr>
        <p:spPr>
          <a:xfrm>
            <a:off x="584946" y="4866657"/>
            <a:ext cx="6795365" cy="369332"/>
          </a:xfrm>
          <a:prstGeom prst="rect">
            <a:avLst/>
          </a:prstGeom>
        </p:spPr>
        <p:txBody>
          <a:bodyPr wrap="square">
            <a:spAutoFit/>
          </a:bodyPr>
          <a:lstStyle/>
          <a:p>
            <a:r>
              <a:rPr lang="en-US" dirty="0"/>
              <a:t>20A per circuit / 5.208A per light = 3.84 lights per circuit</a:t>
            </a:r>
          </a:p>
        </p:txBody>
      </p:sp>
      <p:sp>
        <p:nvSpPr>
          <p:cNvPr id="24" name="Rectangle 23"/>
          <p:cNvSpPr/>
          <p:nvPr/>
        </p:nvSpPr>
        <p:spPr>
          <a:xfrm>
            <a:off x="6872996" y="4458007"/>
            <a:ext cx="1481303" cy="369332"/>
          </a:xfrm>
          <a:prstGeom prst="rect">
            <a:avLst/>
          </a:prstGeom>
        </p:spPr>
        <p:txBody>
          <a:bodyPr wrap="none">
            <a:spAutoFit/>
          </a:bodyPr>
          <a:lstStyle/>
          <a:p>
            <a:r>
              <a:rPr lang="en-US" dirty="0"/>
              <a:t>OHM’S LAW</a:t>
            </a:r>
          </a:p>
        </p:txBody>
      </p:sp>
    </p:spTree>
    <p:custDataLst>
      <p:tags r:id="rId1"/>
    </p:custDataLst>
    <p:extLst>
      <p:ext uri="{BB962C8B-B14F-4D97-AF65-F5344CB8AC3E}">
        <p14:creationId xmlns:p14="http://schemas.microsoft.com/office/powerpoint/2010/main" val="19933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5" grpId="0"/>
      <p:bldP spid="6" grpId="0"/>
      <p:bldP spid="7"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5"/>
          <p:cNvSpPr>
            <a:spLocks noChangeAspect="1" noChangeArrowheads="1" noTextEdit="1"/>
          </p:cNvSpPr>
          <p:nvPr/>
        </p:nvSpPr>
        <p:spPr bwMode="auto">
          <a:xfrm>
            <a:off x="1714501" y="2114551"/>
            <a:ext cx="5955506" cy="26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defTabSz="685800" fontAlgn="base">
              <a:spcBef>
                <a:spcPct val="0"/>
              </a:spcBef>
              <a:spcAft>
                <a:spcPct val="0"/>
              </a:spcAft>
            </a:pPr>
            <a:endParaRPr lang="en-US" sz="600">
              <a:solidFill>
                <a:srgbClr val="000000"/>
              </a:solidFill>
            </a:endParaRPr>
          </a:p>
        </p:txBody>
      </p:sp>
      <p:sp>
        <p:nvSpPr>
          <p:cNvPr id="2055" name="Freeform 7"/>
          <p:cNvSpPr>
            <a:spLocks/>
          </p:cNvSpPr>
          <p:nvPr/>
        </p:nvSpPr>
        <p:spPr bwMode="auto">
          <a:xfrm>
            <a:off x="1618061" y="2115742"/>
            <a:ext cx="435769" cy="897731"/>
          </a:xfrm>
          <a:custGeom>
            <a:avLst/>
            <a:gdLst/>
            <a:ahLst/>
            <a:cxnLst>
              <a:cxn ang="0">
                <a:pos x="2" y="0"/>
              </a:cxn>
              <a:cxn ang="0">
                <a:pos x="320" y="6"/>
              </a:cxn>
              <a:cxn ang="0">
                <a:pos x="318" y="170"/>
              </a:cxn>
              <a:cxn ang="0">
                <a:pos x="334" y="182"/>
              </a:cxn>
              <a:cxn ang="0">
                <a:pos x="332" y="430"/>
              </a:cxn>
              <a:cxn ang="0">
                <a:pos x="348" y="438"/>
              </a:cxn>
              <a:cxn ang="0">
                <a:pos x="348" y="674"/>
              </a:cxn>
              <a:cxn ang="0">
                <a:pos x="366" y="688"/>
              </a:cxn>
              <a:cxn ang="0">
                <a:pos x="366" y="754"/>
              </a:cxn>
              <a:cxn ang="0">
                <a:pos x="0" y="744"/>
              </a:cxn>
              <a:cxn ang="0">
                <a:pos x="2" y="0"/>
              </a:cxn>
            </a:cxnLst>
            <a:rect l="0" t="0" r="r" b="b"/>
            <a:pathLst>
              <a:path w="366" h="754">
                <a:moveTo>
                  <a:pt x="2" y="0"/>
                </a:moveTo>
                <a:lnTo>
                  <a:pt x="320" y="6"/>
                </a:lnTo>
                <a:lnTo>
                  <a:pt x="318" y="170"/>
                </a:lnTo>
                <a:lnTo>
                  <a:pt x="334" y="182"/>
                </a:lnTo>
                <a:lnTo>
                  <a:pt x="332" y="430"/>
                </a:lnTo>
                <a:lnTo>
                  <a:pt x="348" y="438"/>
                </a:lnTo>
                <a:lnTo>
                  <a:pt x="348" y="674"/>
                </a:lnTo>
                <a:lnTo>
                  <a:pt x="366" y="688"/>
                </a:lnTo>
                <a:lnTo>
                  <a:pt x="366" y="754"/>
                </a:lnTo>
                <a:lnTo>
                  <a:pt x="0" y="744"/>
                </a:lnTo>
                <a:lnTo>
                  <a:pt x="2" y="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6" name="Freeform 8"/>
          <p:cNvSpPr>
            <a:spLocks/>
          </p:cNvSpPr>
          <p:nvPr/>
        </p:nvSpPr>
        <p:spPr bwMode="auto">
          <a:xfrm>
            <a:off x="1603774" y="3001567"/>
            <a:ext cx="488156" cy="259556"/>
          </a:xfrm>
          <a:custGeom>
            <a:avLst/>
            <a:gdLst/>
            <a:ahLst/>
            <a:cxnLst>
              <a:cxn ang="0">
                <a:pos x="0" y="212"/>
              </a:cxn>
              <a:cxn ang="0">
                <a:pos x="12" y="0"/>
              </a:cxn>
              <a:cxn ang="0">
                <a:pos x="378" y="10"/>
              </a:cxn>
              <a:cxn ang="0">
                <a:pos x="410" y="0"/>
              </a:cxn>
              <a:cxn ang="0">
                <a:pos x="404" y="186"/>
              </a:cxn>
              <a:cxn ang="0">
                <a:pos x="376" y="218"/>
              </a:cxn>
              <a:cxn ang="0">
                <a:pos x="0" y="212"/>
              </a:cxn>
            </a:cxnLst>
            <a:rect l="0" t="0" r="r" b="b"/>
            <a:pathLst>
              <a:path w="410" h="218">
                <a:moveTo>
                  <a:pt x="0" y="212"/>
                </a:moveTo>
                <a:lnTo>
                  <a:pt x="12" y="0"/>
                </a:lnTo>
                <a:lnTo>
                  <a:pt x="378" y="10"/>
                </a:lnTo>
                <a:lnTo>
                  <a:pt x="410" y="0"/>
                </a:lnTo>
                <a:lnTo>
                  <a:pt x="404" y="186"/>
                </a:lnTo>
                <a:lnTo>
                  <a:pt x="376" y="218"/>
                </a:lnTo>
                <a:lnTo>
                  <a:pt x="0" y="21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7" name="Freeform 9"/>
          <p:cNvSpPr>
            <a:spLocks/>
          </p:cNvSpPr>
          <p:nvPr/>
        </p:nvSpPr>
        <p:spPr bwMode="auto">
          <a:xfrm>
            <a:off x="1603774" y="3253978"/>
            <a:ext cx="459581" cy="271463"/>
          </a:xfrm>
          <a:custGeom>
            <a:avLst/>
            <a:gdLst/>
            <a:ahLst/>
            <a:cxnLst>
              <a:cxn ang="0">
                <a:pos x="0" y="220"/>
              </a:cxn>
              <a:cxn ang="0">
                <a:pos x="0" y="0"/>
              </a:cxn>
              <a:cxn ang="0">
                <a:pos x="376" y="6"/>
              </a:cxn>
              <a:cxn ang="0">
                <a:pos x="386" y="228"/>
              </a:cxn>
              <a:cxn ang="0">
                <a:pos x="0" y="220"/>
              </a:cxn>
            </a:cxnLst>
            <a:rect l="0" t="0" r="r" b="b"/>
            <a:pathLst>
              <a:path w="386" h="228">
                <a:moveTo>
                  <a:pt x="0" y="220"/>
                </a:moveTo>
                <a:lnTo>
                  <a:pt x="0" y="0"/>
                </a:lnTo>
                <a:lnTo>
                  <a:pt x="376" y="6"/>
                </a:lnTo>
                <a:lnTo>
                  <a:pt x="386" y="228"/>
                </a:lnTo>
                <a:lnTo>
                  <a:pt x="0" y="22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8" name="Freeform 10"/>
          <p:cNvSpPr>
            <a:spLocks/>
          </p:cNvSpPr>
          <p:nvPr/>
        </p:nvSpPr>
        <p:spPr bwMode="auto">
          <a:xfrm>
            <a:off x="1596630" y="3515916"/>
            <a:ext cx="454819" cy="361950"/>
          </a:xfrm>
          <a:custGeom>
            <a:avLst/>
            <a:gdLst/>
            <a:ahLst/>
            <a:cxnLst>
              <a:cxn ang="0">
                <a:pos x="2" y="292"/>
              </a:cxn>
              <a:cxn ang="0">
                <a:pos x="2" y="292"/>
              </a:cxn>
              <a:cxn ang="0">
                <a:pos x="0" y="278"/>
              </a:cxn>
              <a:cxn ang="0">
                <a:pos x="0" y="244"/>
              </a:cxn>
              <a:cxn ang="0">
                <a:pos x="2" y="144"/>
              </a:cxn>
              <a:cxn ang="0">
                <a:pos x="6" y="0"/>
              </a:cxn>
              <a:cxn ang="0">
                <a:pos x="376" y="8"/>
              </a:cxn>
              <a:cxn ang="0">
                <a:pos x="382" y="246"/>
              </a:cxn>
              <a:cxn ang="0">
                <a:pos x="366" y="252"/>
              </a:cxn>
              <a:cxn ang="0">
                <a:pos x="368" y="304"/>
              </a:cxn>
              <a:cxn ang="0">
                <a:pos x="2" y="292"/>
              </a:cxn>
            </a:cxnLst>
            <a:rect l="0" t="0" r="r" b="b"/>
            <a:pathLst>
              <a:path w="382" h="304">
                <a:moveTo>
                  <a:pt x="2" y="292"/>
                </a:moveTo>
                <a:lnTo>
                  <a:pt x="2" y="292"/>
                </a:lnTo>
                <a:lnTo>
                  <a:pt x="0" y="278"/>
                </a:lnTo>
                <a:lnTo>
                  <a:pt x="0" y="244"/>
                </a:lnTo>
                <a:lnTo>
                  <a:pt x="2" y="144"/>
                </a:lnTo>
                <a:lnTo>
                  <a:pt x="6" y="0"/>
                </a:lnTo>
                <a:lnTo>
                  <a:pt x="376" y="8"/>
                </a:lnTo>
                <a:lnTo>
                  <a:pt x="382" y="246"/>
                </a:lnTo>
                <a:lnTo>
                  <a:pt x="366" y="252"/>
                </a:lnTo>
                <a:lnTo>
                  <a:pt x="368" y="304"/>
                </a:lnTo>
                <a:lnTo>
                  <a:pt x="2" y="29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9" name="Freeform 11"/>
          <p:cNvSpPr>
            <a:spLocks/>
          </p:cNvSpPr>
          <p:nvPr/>
        </p:nvSpPr>
        <p:spPr bwMode="auto">
          <a:xfrm>
            <a:off x="1996680" y="2122885"/>
            <a:ext cx="516731" cy="514350"/>
          </a:xfrm>
          <a:custGeom>
            <a:avLst/>
            <a:gdLst/>
            <a:ahLst/>
            <a:cxnLst>
              <a:cxn ang="0">
                <a:pos x="406" y="14"/>
              </a:cxn>
              <a:cxn ang="0">
                <a:pos x="410" y="156"/>
              </a:cxn>
              <a:cxn ang="0">
                <a:pos x="424" y="190"/>
              </a:cxn>
              <a:cxn ang="0">
                <a:pos x="434" y="430"/>
              </a:cxn>
              <a:cxn ang="0">
                <a:pos x="30" y="432"/>
              </a:cxn>
              <a:cxn ang="0">
                <a:pos x="14" y="424"/>
              </a:cxn>
              <a:cxn ang="0">
                <a:pos x="16" y="176"/>
              </a:cxn>
              <a:cxn ang="0">
                <a:pos x="0" y="164"/>
              </a:cxn>
              <a:cxn ang="0">
                <a:pos x="2" y="0"/>
              </a:cxn>
              <a:cxn ang="0">
                <a:pos x="406" y="14"/>
              </a:cxn>
            </a:cxnLst>
            <a:rect l="0" t="0" r="r" b="b"/>
            <a:pathLst>
              <a:path w="434" h="432">
                <a:moveTo>
                  <a:pt x="406" y="14"/>
                </a:moveTo>
                <a:lnTo>
                  <a:pt x="410" y="156"/>
                </a:lnTo>
                <a:lnTo>
                  <a:pt x="424" y="190"/>
                </a:lnTo>
                <a:lnTo>
                  <a:pt x="434" y="430"/>
                </a:lnTo>
                <a:lnTo>
                  <a:pt x="30" y="432"/>
                </a:lnTo>
                <a:lnTo>
                  <a:pt x="14" y="424"/>
                </a:lnTo>
                <a:lnTo>
                  <a:pt x="16" y="176"/>
                </a:lnTo>
                <a:lnTo>
                  <a:pt x="0" y="164"/>
                </a:lnTo>
                <a:lnTo>
                  <a:pt x="2" y="0"/>
                </a:lnTo>
                <a:lnTo>
                  <a:pt x="406" y="1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0" name="Freeform 12"/>
          <p:cNvSpPr>
            <a:spLocks/>
          </p:cNvSpPr>
          <p:nvPr/>
        </p:nvSpPr>
        <p:spPr bwMode="auto">
          <a:xfrm>
            <a:off x="2032399" y="2634855"/>
            <a:ext cx="507206" cy="378619"/>
          </a:xfrm>
          <a:custGeom>
            <a:avLst/>
            <a:gdLst/>
            <a:ahLst/>
            <a:cxnLst>
              <a:cxn ang="0">
                <a:pos x="50" y="308"/>
              </a:cxn>
              <a:cxn ang="0">
                <a:pos x="18" y="318"/>
              </a:cxn>
              <a:cxn ang="0">
                <a:pos x="18" y="252"/>
              </a:cxn>
              <a:cxn ang="0">
                <a:pos x="0" y="238"/>
              </a:cxn>
              <a:cxn ang="0">
                <a:pos x="0" y="2"/>
              </a:cxn>
              <a:cxn ang="0">
                <a:pos x="404" y="0"/>
              </a:cxn>
              <a:cxn ang="0">
                <a:pos x="402" y="46"/>
              </a:cxn>
              <a:cxn ang="0">
                <a:pos x="408" y="66"/>
              </a:cxn>
              <a:cxn ang="0">
                <a:pos x="402" y="256"/>
              </a:cxn>
              <a:cxn ang="0">
                <a:pos x="426" y="260"/>
              </a:cxn>
              <a:cxn ang="0">
                <a:pos x="420" y="284"/>
              </a:cxn>
              <a:cxn ang="0">
                <a:pos x="406" y="318"/>
              </a:cxn>
              <a:cxn ang="0">
                <a:pos x="50" y="308"/>
              </a:cxn>
            </a:cxnLst>
            <a:rect l="0" t="0" r="r" b="b"/>
            <a:pathLst>
              <a:path w="426" h="318">
                <a:moveTo>
                  <a:pt x="50" y="308"/>
                </a:moveTo>
                <a:lnTo>
                  <a:pt x="18" y="318"/>
                </a:lnTo>
                <a:lnTo>
                  <a:pt x="18" y="252"/>
                </a:lnTo>
                <a:lnTo>
                  <a:pt x="0" y="238"/>
                </a:lnTo>
                <a:lnTo>
                  <a:pt x="0" y="2"/>
                </a:lnTo>
                <a:lnTo>
                  <a:pt x="404" y="0"/>
                </a:lnTo>
                <a:lnTo>
                  <a:pt x="402" y="46"/>
                </a:lnTo>
                <a:lnTo>
                  <a:pt x="408" y="66"/>
                </a:lnTo>
                <a:lnTo>
                  <a:pt x="402" y="256"/>
                </a:lnTo>
                <a:lnTo>
                  <a:pt x="426" y="260"/>
                </a:lnTo>
                <a:lnTo>
                  <a:pt x="420" y="284"/>
                </a:lnTo>
                <a:lnTo>
                  <a:pt x="406" y="318"/>
                </a:lnTo>
                <a:lnTo>
                  <a:pt x="50" y="308"/>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dirty="0">
              <a:solidFill>
                <a:srgbClr val="000000"/>
              </a:solidFill>
            </a:endParaRPr>
          </a:p>
        </p:txBody>
      </p:sp>
      <p:sp>
        <p:nvSpPr>
          <p:cNvPr id="2061" name="Freeform 13"/>
          <p:cNvSpPr>
            <a:spLocks/>
          </p:cNvSpPr>
          <p:nvPr/>
        </p:nvSpPr>
        <p:spPr bwMode="auto">
          <a:xfrm>
            <a:off x="2480861" y="2143126"/>
            <a:ext cx="500063" cy="873919"/>
          </a:xfrm>
          <a:custGeom>
            <a:avLst/>
            <a:gdLst/>
            <a:ahLst/>
            <a:cxnLst>
              <a:cxn ang="0">
                <a:pos x="420" y="724"/>
              </a:cxn>
              <a:cxn ang="0">
                <a:pos x="412" y="174"/>
              </a:cxn>
              <a:cxn ang="0">
                <a:pos x="392" y="164"/>
              </a:cxn>
              <a:cxn ang="0">
                <a:pos x="398" y="2"/>
              </a:cxn>
              <a:cxn ang="0">
                <a:pos x="0" y="0"/>
              </a:cxn>
              <a:cxn ang="0">
                <a:pos x="2" y="70"/>
              </a:cxn>
              <a:cxn ang="0">
                <a:pos x="4" y="142"/>
              </a:cxn>
              <a:cxn ang="0">
                <a:pos x="18" y="176"/>
              </a:cxn>
              <a:cxn ang="0">
                <a:pos x="22" y="252"/>
              </a:cxn>
              <a:cxn ang="0">
                <a:pos x="26" y="336"/>
              </a:cxn>
              <a:cxn ang="0">
                <a:pos x="26" y="384"/>
              </a:cxn>
              <a:cxn ang="0">
                <a:pos x="28" y="416"/>
              </a:cxn>
              <a:cxn ang="0">
                <a:pos x="26" y="462"/>
              </a:cxn>
              <a:cxn ang="0">
                <a:pos x="32" y="482"/>
              </a:cxn>
              <a:cxn ang="0">
                <a:pos x="32" y="514"/>
              </a:cxn>
              <a:cxn ang="0">
                <a:pos x="30" y="540"/>
              </a:cxn>
              <a:cxn ang="0">
                <a:pos x="30" y="564"/>
              </a:cxn>
              <a:cxn ang="0">
                <a:pos x="28" y="592"/>
              </a:cxn>
              <a:cxn ang="0">
                <a:pos x="28" y="622"/>
              </a:cxn>
              <a:cxn ang="0">
                <a:pos x="26" y="672"/>
              </a:cxn>
              <a:cxn ang="0">
                <a:pos x="50" y="676"/>
              </a:cxn>
              <a:cxn ang="0">
                <a:pos x="44" y="700"/>
              </a:cxn>
              <a:cxn ang="0">
                <a:pos x="30" y="734"/>
              </a:cxn>
              <a:cxn ang="0">
                <a:pos x="420" y="724"/>
              </a:cxn>
            </a:cxnLst>
            <a:rect l="0" t="0" r="r" b="b"/>
            <a:pathLst>
              <a:path w="420" h="734">
                <a:moveTo>
                  <a:pt x="420" y="724"/>
                </a:moveTo>
                <a:lnTo>
                  <a:pt x="412" y="174"/>
                </a:lnTo>
                <a:lnTo>
                  <a:pt x="392" y="164"/>
                </a:lnTo>
                <a:lnTo>
                  <a:pt x="398" y="2"/>
                </a:lnTo>
                <a:lnTo>
                  <a:pt x="0" y="0"/>
                </a:lnTo>
                <a:lnTo>
                  <a:pt x="2" y="70"/>
                </a:lnTo>
                <a:lnTo>
                  <a:pt x="4" y="142"/>
                </a:lnTo>
                <a:lnTo>
                  <a:pt x="18" y="176"/>
                </a:lnTo>
                <a:lnTo>
                  <a:pt x="22" y="252"/>
                </a:lnTo>
                <a:lnTo>
                  <a:pt x="26" y="336"/>
                </a:lnTo>
                <a:lnTo>
                  <a:pt x="26" y="384"/>
                </a:lnTo>
                <a:lnTo>
                  <a:pt x="28" y="416"/>
                </a:lnTo>
                <a:lnTo>
                  <a:pt x="26" y="462"/>
                </a:lnTo>
                <a:lnTo>
                  <a:pt x="32" y="482"/>
                </a:lnTo>
                <a:lnTo>
                  <a:pt x="32" y="514"/>
                </a:lnTo>
                <a:lnTo>
                  <a:pt x="30" y="540"/>
                </a:lnTo>
                <a:lnTo>
                  <a:pt x="30" y="564"/>
                </a:lnTo>
                <a:lnTo>
                  <a:pt x="28" y="592"/>
                </a:lnTo>
                <a:lnTo>
                  <a:pt x="28" y="622"/>
                </a:lnTo>
                <a:lnTo>
                  <a:pt x="26" y="672"/>
                </a:lnTo>
                <a:lnTo>
                  <a:pt x="50" y="676"/>
                </a:lnTo>
                <a:lnTo>
                  <a:pt x="44" y="700"/>
                </a:lnTo>
                <a:lnTo>
                  <a:pt x="30" y="734"/>
                </a:lnTo>
                <a:lnTo>
                  <a:pt x="420" y="72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2" name="Freeform 14"/>
          <p:cNvSpPr>
            <a:spLocks/>
          </p:cNvSpPr>
          <p:nvPr/>
        </p:nvSpPr>
        <p:spPr bwMode="auto">
          <a:xfrm>
            <a:off x="2051449" y="3001566"/>
            <a:ext cx="526256" cy="495300"/>
          </a:xfrm>
          <a:custGeom>
            <a:avLst/>
            <a:gdLst/>
            <a:ahLst/>
            <a:cxnLst>
              <a:cxn ang="0">
                <a:pos x="442" y="414"/>
              </a:cxn>
              <a:cxn ang="0">
                <a:pos x="436" y="192"/>
              </a:cxn>
              <a:cxn ang="0">
                <a:pos x="414" y="192"/>
              </a:cxn>
              <a:cxn ang="0">
                <a:pos x="412" y="8"/>
              </a:cxn>
              <a:cxn ang="0">
                <a:pos x="390" y="10"/>
              </a:cxn>
              <a:cxn ang="0">
                <a:pos x="34" y="0"/>
              </a:cxn>
              <a:cxn ang="0">
                <a:pos x="28" y="186"/>
              </a:cxn>
              <a:cxn ang="0">
                <a:pos x="0" y="218"/>
              </a:cxn>
              <a:cxn ang="0">
                <a:pos x="8" y="416"/>
              </a:cxn>
              <a:cxn ang="0">
                <a:pos x="442" y="414"/>
              </a:cxn>
            </a:cxnLst>
            <a:rect l="0" t="0" r="r" b="b"/>
            <a:pathLst>
              <a:path w="442" h="416">
                <a:moveTo>
                  <a:pt x="442" y="414"/>
                </a:moveTo>
                <a:lnTo>
                  <a:pt x="436" y="192"/>
                </a:lnTo>
                <a:lnTo>
                  <a:pt x="414" y="192"/>
                </a:lnTo>
                <a:lnTo>
                  <a:pt x="412" y="8"/>
                </a:lnTo>
                <a:lnTo>
                  <a:pt x="390" y="10"/>
                </a:lnTo>
                <a:lnTo>
                  <a:pt x="34" y="0"/>
                </a:lnTo>
                <a:lnTo>
                  <a:pt x="28" y="186"/>
                </a:lnTo>
                <a:lnTo>
                  <a:pt x="0" y="218"/>
                </a:lnTo>
                <a:lnTo>
                  <a:pt x="8" y="416"/>
                </a:lnTo>
                <a:lnTo>
                  <a:pt x="442" y="41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3" name="Freeform 15"/>
          <p:cNvSpPr>
            <a:spLocks/>
          </p:cNvSpPr>
          <p:nvPr/>
        </p:nvSpPr>
        <p:spPr bwMode="auto">
          <a:xfrm>
            <a:off x="2032399" y="3494486"/>
            <a:ext cx="554831" cy="388144"/>
          </a:xfrm>
          <a:custGeom>
            <a:avLst/>
            <a:gdLst/>
            <a:ahLst/>
            <a:cxnLst>
              <a:cxn ang="0">
                <a:pos x="2" y="322"/>
              </a:cxn>
              <a:cxn ang="0">
                <a:pos x="0" y="270"/>
              </a:cxn>
              <a:cxn ang="0">
                <a:pos x="16" y="264"/>
              </a:cxn>
              <a:cxn ang="0">
                <a:pos x="10" y="26"/>
              </a:cxn>
              <a:cxn ang="0">
                <a:pos x="26" y="26"/>
              </a:cxn>
              <a:cxn ang="0">
                <a:pos x="24" y="2"/>
              </a:cxn>
              <a:cxn ang="0">
                <a:pos x="458" y="0"/>
              </a:cxn>
              <a:cxn ang="0">
                <a:pos x="466" y="40"/>
              </a:cxn>
              <a:cxn ang="0">
                <a:pos x="466" y="40"/>
              </a:cxn>
              <a:cxn ang="0">
                <a:pos x="466" y="70"/>
              </a:cxn>
              <a:cxn ang="0">
                <a:pos x="466" y="90"/>
              </a:cxn>
              <a:cxn ang="0">
                <a:pos x="466" y="104"/>
              </a:cxn>
              <a:cxn ang="0">
                <a:pos x="466" y="104"/>
              </a:cxn>
              <a:cxn ang="0">
                <a:pos x="464" y="134"/>
              </a:cxn>
              <a:cxn ang="0">
                <a:pos x="464" y="192"/>
              </a:cxn>
              <a:cxn ang="0">
                <a:pos x="464" y="276"/>
              </a:cxn>
              <a:cxn ang="0">
                <a:pos x="446" y="292"/>
              </a:cxn>
              <a:cxn ang="0">
                <a:pos x="452" y="326"/>
              </a:cxn>
              <a:cxn ang="0">
                <a:pos x="2" y="322"/>
              </a:cxn>
            </a:cxnLst>
            <a:rect l="0" t="0" r="r" b="b"/>
            <a:pathLst>
              <a:path w="466" h="326">
                <a:moveTo>
                  <a:pt x="2" y="322"/>
                </a:moveTo>
                <a:lnTo>
                  <a:pt x="0" y="270"/>
                </a:lnTo>
                <a:lnTo>
                  <a:pt x="16" y="264"/>
                </a:lnTo>
                <a:lnTo>
                  <a:pt x="10" y="26"/>
                </a:lnTo>
                <a:lnTo>
                  <a:pt x="26" y="26"/>
                </a:lnTo>
                <a:lnTo>
                  <a:pt x="24" y="2"/>
                </a:lnTo>
                <a:lnTo>
                  <a:pt x="458" y="0"/>
                </a:lnTo>
                <a:lnTo>
                  <a:pt x="466" y="40"/>
                </a:lnTo>
                <a:lnTo>
                  <a:pt x="466" y="40"/>
                </a:lnTo>
                <a:lnTo>
                  <a:pt x="466" y="70"/>
                </a:lnTo>
                <a:lnTo>
                  <a:pt x="466" y="90"/>
                </a:lnTo>
                <a:lnTo>
                  <a:pt x="466" y="104"/>
                </a:lnTo>
                <a:lnTo>
                  <a:pt x="466" y="104"/>
                </a:lnTo>
                <a:lnTo>
                  <a:pt x="464" y="134"/>
                </a:lnTo>
                <a:lnTo>
                  <a:pt x="464" y="192"/>
                </a:lnTo>
                <a:lnTo>
                  <a:pt x="464" y="276"/>
                </a:lnTo>
                <a:lnTo>
                  <a:pt x="446" y="292"/>
                </a:lnTo>
                <a:lnTo>
                  <a:pt x="452" y="326"/>
                </a:lnTo>
                <a:lnTo>
                  <a:pt x="2" y="32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4" name="Freeform 16"/>
          <p:cNvSpPr>
            <a:spLocks/>
          </p:cNvSpPr>
          <p:nvPr/>
        </p:nvSpPr>
        <p:spPr bwMode="auto">
          <a:xfrm>
            <a:off x="2541986" y="3001567"/>
            <a:ext cx="478631" cy="683419"/>
          </a:xfrm>
          <a:custGeom>
            <a:avLst/>
            <a:gdLst/>
            <a:ahLst/>
            <a:cxnLst>
              <a:cxn ang="0">
                <a:pos x="354" y="0"/>
              </a:cxn>
              <a:cxn ang="0">
                <a:pos x="362" y="198"/>
              </a:cxn>
              <a:cxn ang="0">
                <a:pos x="402" y="204"/>
              </a:cxn>
              <a:cxn ang="0">
                <a:pos x="388" y="444"/>
              </a:cxn>
              <a:cxn ang="0">
                <a:pos x="346" y="446"/>
              </a:cxn>
              <a:cxn ang="0">
                <a:pos x="338" y="574"/>
              </a:cxn>
              <a:cxn ang="0">
                <a:pos x="36" y="572"/>
              </a:cxn>
              <a:cxn ang="0">
                <a:pos x="38" y="454"/>
              </a:cxn>
              <a:cxn ang="0">
                <a:pos x="30" y="414"/>
              </a:cxn>
              <a:cxn ang="0">
                <a:pos x="24" y="192"/>
              </a:cxn>
              <a:cxn ang="0">
                <a:pos x="2" y="192"/>
              </a:cxn>
              <a:cxn ang="0">
                <a:pos x="0" y="8"/>
              </a:cxn>
              <a:cxn ang="0">
                <a:pos x="354" y="0"/>
              </a:cxn>
            </a:cxnLst>
            <a:rect l="0" t="0" r="r" b="b"/>
            <a:pathLst>
              <a:path w="402" h="574">
                <a:moveTo>
                  <a:pt x="354" y="0"/>
                </a:moveTo>
                <a:lnTo>
                  <a:pt x="362" y="198"/>
                </a:lnTo>
                <a:lnTo>
                  <a:pt x="402" y="204"/>
                </a:lnTo>
                <a:lnTo>
                  <a:pt x="388" y="444"/>
                </a:lnTo>
                <a:lnTo>
                  <a:pt x="346" y="446"/>
                </a:lnTo>
                <a:lnTo>
                  <a:pt x="338" y="574"/>
                </a:lnTo>
                <a:lnTo>
                  <a:pt x="36" y="572"/>
                </a:lnTo>
                <a:lnTo>
                  <a:pt x="38" y="454"/>
                </a:lnTo>
                <a:lnTo>
                  <a:pt x="30" y="414"/>
                </a:lnTo>
                <a:lnTo>
                  <a:pt x="24" y="192"/>
                </a:lnTo>
                <a:lnTo>
                  <a:pt x="2" y="192"/>
                </a:lnTo>
                <a:lnTo>
                  <a:pt x="0" y="8"/>
                </a:lnTo>
                <a:lnTo>
                  <a:pt x="354" y="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5" name="Freeform 17"/>
          <p:cNvSpPr>
            <a:spLocks/>
          </p:cNvSpPr>
          <p:nvPr/>
        </p:nvSpPr>
        <p:spPr bwMode="auto">
          <a:xfrm>
            <a:off x="2563416" y="3682604"/>
            <a:ext cx="400050" cy="200025"/>
          </a:xfrm>
          <a:custGeom>
            <a:avLst/>
            <a:gdLst/>
            <a:ahLst/>
            <a:cxnLst>
              <a:cxn ang="0">
                <a:pos x="6" y="168"/>
              </a:cxn>
              <a:cxn ang="0">
                <a:pos x="0" y="134"/>
              </a:cxn>
              <a:cxn ang="0">
                <a:pos x="18" y="118"/>
              </a:cxn>
              <a:cxn ang="0">
                <a:pos x="18" y="0"/>
              </a:cxn>
              <a:cxn ang="0">
                <a:pos x="320" y="2"/>
              </a:cxn>
              <a:cxn ang="0">
                <a:pos x="316" y="118"/>
              </a:cxn>
              <a:cxn ang="0">
                <a:pos x="336" y="124"/>
              </a:cxn>
              <a:cxn ang="0">
                <a:pos x="334" y="166"/>
              </a:cxn>
              <a:cxn ang="0">
                <a:pos x="6" y="168"/>
              </a:cxn>
            </a:cxnLst>
            <a:rect l="0" t="0" r="r" b="b"/>
            <a:pathLst>
              <a:path w="336" h="168">
                <a:moveTo>
                  <a:pt x="6" y="168"/>
                </a:moveTo>
                <a:lnTo>
                  <a:pt x="0" y="134"/>
                </a:lnTo>
                <a:lnTo>
                  <a:pt x="18" y="118"/>
                </a:lnTo>
                <a:lnTo>
                  <a:pt x="18" y="0"/>
                </a:lnTo>
                <a:lnTo>
                  <a:pt x="320" y="2"/>
                </a:lnTo>
                <a:lnTo>
                  <a:pt x="316" y="118"/>
                </a:lnTo>
                <a:lnTo>
                  <a:pt x="336" y="124"/>
                </a:lnTo>
                <a:lnTo>
                  <a:pt x="334" y="166"/>
                </a:lnTo>
                <a:lnTo>
                  <a:pt x="6" y="168"/>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 name="Freeform 18"/>
          <p:cNvSpPr>
            <a:spLocks/>
          </p:cNvSpPr>
          <p:nvPr/>
        </p:nvSpPr>
        <p:spPr bwMode="auto">
          <a:xfrm>
            <a:off x="2946797" y="2134792"/>
            <a:ext cx="1262063" cy="807244"/>
          </a:xfrm>
          <a:custGeom>
            <a:avLst/>
            <a:gdLst>
              <a:gd name="T0" fmla="*/ 28 w 1060"/>
              <a:gd name="T1" fmla="*/ 678 h 678"/>
              <a:gd name="T2" fmla="*/ 20 w 1060"/>
              <a:gd name="T3" fmla="*/ 186 h 678"/>
              <a:gd name="T4" fmla="*/ 20 w 1060"/>
              <a:gd name="T5" fmla="*/ 178 h 678"/>
              <a:gd name="T6" fmla="*/ 0 w 1060"/>
              <a:gd name="T7" fmla="*/ 168 h 678"/>
              <a:gd name="T8" fmla="*/ 6 w 1060"/>
              <a:gd name="T9" fmla="*/ 6 h 678"/>
              <a:gd name="T10" fmla="*/ 1040 w 1060"/>
              <a:gd name="T11" fmla="*/ 0 h 678"/>
              <a:gd name="T12" fmla="*/ 1060 w 1060"/>
              <a:gd name="T13" fmla="*/ 668 h 678"/>
              <a:gd name="T14" fmla="*/ 690 w 1060"/>
              <a:gd name="T15" fmla="*/ 664 h 678"/>
              <a:gd name="T16" fmla="*/ 362 w 1060"/>
              <a:gd name="T17" fmla="*/ 666 h 678"/>
              <a:gd name="T18" fmla="*/ 28 w 1060"/>
              <a:gd name="T19" fmla="*/ 678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0"/>
              <a:gd name="T31" fmla="*/ 0 h 678"/>
              <a:gd name="T32" fmla="*/ 1060 w 1060"/>
              <a:gd name="T33" fmla="*/ 678 h 6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0" h="678">
                <a:moveTo>
                  <a:pt x="28" y="678"/>
                </a:moveTo>
                <a:lnTo>
                  <a:pt x="20" y="186"/>
                </a:lnTo>
                <a:lnTo>
                  <a:pt x="20" y="178"/>
                </a:lnTo>
                <a:lnTo>
                  <a:pt x="0" y="168"/>
                </a:lnTo>
                <a:lnTo>
                  <a:pt x="6" y="6"/>
                </a:lnTo>
                <a:lnTo>
                  <a:pt x="1040" y="0"/>
                </a:lnTo>
                <a:lnTo>
                  <a:pt x="1060" y="668"/>
                </a:lnTo>
                <a:lnTo>
                  <a:pt x="690" y="664"/>
                </a:lnTo>
                <a:lnTo>
                  <a:pt x="362" y="666"/>
                </a:lnTo>
                <a:lnTo>
                  <a:pt x="28" y="678"/>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3" name="Freeform 19"/>
          <p:cNvSpPr>
            <a:spLocks/>
          </p:cNvSpPr>
          <p:nvPr/>
        </p:nvSpPr>
        <p:spPr bwMode="auto">
          <a:xfrm>
            <a:off x="2963467" y="2927749"/>
            <a:ext cx="431006" cy="316706"/>
          </a:xfrm>
          <a:custGeom>
            <a:avLst/>
            <a:gdLst>
              <a:gd name="T0" fmla="*/ 362 w 362"/>
              <a:gd name="T1" fmla="*/ 256 h 266"/>
              <a:gd name="T2" fmla="*/ 348 w 362"/>
              <a:gd name="T3" fmla="*/ 0 h 266"/>
              <a:gd name="T4" fmla="*/ 14 w 362"/>
              <a:gd name="T5" fmla="*/ 12 h 266"/>
              <a:gd name="T6" fmla="*/ 14 w 362"/>
              <a:gd name="T7" fmla="*/ 62 h 266"/>
              <a:gd name="T8" fmla="*/ 0 w 362"/>
              <a:gd name="T9" fmla="*/ 62 h 266"/>
              <a:gd name="T10" fmla="*/ 8 w 362"/>
              <a:gd name="T11" fmla="*/ 260 h 266"/>
              <a:gd name="T12" fmla="*/ 48 w 362"/>
              <a:gd name="T13" fmla="*/ 266 h 266"/>
              <a:gd name="T14" fmla="*/ 362 w 362"/>
              <a:gd name="T15" fmla="*/ 256 h 266"/>
              <a:gd name="T16" fmla="*/ 0 60000 65536"/>
              <a:gd name="T17" fmla="*/ 0 60000 65536"/>
              <a:gd name="T18" fmla="*/ 0 60000 65536"/>
              <a:gd name="T19" fmla="*/ 0 60000 65536"/>
              <a:gd name="T20" fmla="*/ 0 60000 65536"/>
              <a:gd name="T21" fmla="*/ 0 60000 65536"/>
              <a:gd name="T22" fmla="*/ 0 60000 65536"/>
              <a:gd name="T23" fmla="*/ 0 60000 65536"/>
              <a:gd name="T24" fmla="*/ 0 w 362"/>
              <a:gd name="T25" fmla="*/ 0 h 266"/>
              <a:gd name="T26" fmla="*/ 362 w 362"/>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 h="266">
                <a:moveTo>
                  <a:pt x="362" y="256"/>
                </a:moveTo>
                <a:lnTo>
                  <a:pt x="348" y="0"/>
                </a:lnTo>
                <a:lnTo>
                  <a:pt x="14" y="12"/>
                </a:lnTo>
                <a:lnTo>
                  <a:pt x="14" y="62"/>
                </a:lnTo>
                <a:lnTo>
                  <a:pt x="0" y="62"/>
                </a:lnTo>
                <a:lnTo>
                  <a:pt x="8" y="260"/>
                </a:lnTo>
                <a:lnTo>
                  <a:pt x="48" y="266"/>
                </a:lnTo>
                <a:lnTo>
                  <a:pt x="362" y="256"/>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4" name="Freeform 20"/>
          <p:cNvSpPr>
            <a:spLocks/>
          </p:cNvSpPr>
          <p:nvPr/>
        </p:nvSpPr>
        <p:spPr bwMode="auto">
          <a:xfrm>
            <a:off x="3003947" y="3232547"/>
            <a:ext cx="395288" cy="300038"/>
          </a:xfrm>
          <a:custGeom>
            <a:avLst/>
            <a:gdLst>
              <a:gd name="T0" fmla="*/ 332 w 332"/>
              <a:gd name="T1" fmla="*/ 252 h 252"/>
              <a:gd name="T2" fmla="*/ 328 w 332"/>
              <a:gd name="T3" fmla="*/ 0 h 252"/>
              <a:gd name="T4" fmla="*/ 14 w 332"/>
              <a:gd name="T5" fmla="*/ 10 h 252"/>
              <a:gd name="T6" fmla="*/ 0 w 332"/>
              <a:gd name="T7" fmla="*/ 250 h 252"/>
              <a:gd name="T8" fmla="*/ 332 w 332"/>
              <a:gd name="T9" fmla="*/ 252 h 252"/>
              <a:gd name="T10" fmla="*/ 0 60000 65536"/>
              <a:gd name="T11" fmla="*/ 0 60000 65536"/>
              <a:gd name="T12" fmla="*/ 0 60000 65536"/>
              <a:gd name="T13" fmla="*/ 0 60000 65536"/>
              <a:gd name="T14" fmla="*/ 0 60000 65536"/>
              <a:gd name="T15" fmla="*/ 0 w 332"/>
              <a:gd name="T16" fmla="*/ 0 h 252"/>
              <a:gd name="T17" fmla="*/ 332 w 332"/>
              <a:gd name="T18" fmla="*/ 252 h 252"/>
            </a:gdLst>
            <a:ahLst/>
            <a:cxnLst>
              <a:cxn ang="T10">
                <a:pos x="T0" y="T1"/>
              </a:cxn>
              <a:cxn ang="T11">
                <a:pos x="T2" y="T3"/>
              </a:cxn>
              <a:cxn ang="T12">
                <a:pos x="T4" y="T5"/>
              </a:cxn>
              <a:cxn ang="T13">
                <a:pos x="T6" y="T7"/>
              </a:cxn>
              <a:cxn ang="T14">
                <a:pos x="T8" y="T9"/>
              </a:cxn>
            </a:cxnLst>
            <a:rect l="T15" t="T16" r="T17" b="T18"/>
            <a:pathLst>
              <a:path w="332" h="252">
                <a:moveTo>
                  <a:pt x="332" y="252"/>
                </a:moveTo>
                <a:lnTo>
                  <a:pt x="328" y="0"/>
                </a:lnTo>
                <a:lnTo>
                  <a:pt x="14" y="10"/>
                </a:lnTo>
                <a:lnTo>
                  <a:pt x="0" y="250"/>
                </a:lnTo>
                <a:lnTo>
                  <a:pt x="332" y="252"/>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5" name="Freeform 21"/>
          <p:cNvSpPr>
            <a:spLocks/>
          </p:cNvSpPr>
          <p:nvPr/>
        </p:nvSpPr>
        <p:spPr bwMode="auto">
          <a:xfrm>
            <a:off x="2939655" y="3530205"/>
            <a:ext cx="564356" cy="350044"/>
          </a:xfrm>
          <a:custGeom>
            <a:avLst/>
            <a:gdLst>
              <a:gd name="T0" fmla="*/ 18 w 474"/>
              <a:gd name="T1" fmla="*/ 294 h 294"/>
              <a:gd name="T2" fmla="*/ 20 w 474"/>
              <a:gd name="T3" fmla="*/ 252 h 294"/>
              <a:gd name="T4" fmla="*/ 0 w 474"/>
              <a:gd name="T5" fmla="*/ 246 h 294"/>
              <a:gd name="T6" fmla="*/ 4 w 474"/>
              <a:gd name="T7" fmla="*/ 130 h 294"/>
              <a:gd name="T8" fmla="*/ 12 w 474"/>
              <a:gd name="T9" fmla="*/ 2 h 294"/>
              <a:gd name="T10" fmla="*/ 12 w 474"/>
              <a:gd name="T11" fmla="*/ 2 h 294"/>
              <a:gd name="T12" fmla="*/ 48 w 474"/>
              <a:gd name="T13" fmla="*/ 0 h 294"/>
              <a:gd name="T14" fmla="*/ 54 w 474"/>
              <a:gd name="T15" fmla="*/ 0 h 294"/>
              <a:gd name="T16" fmla="*/ 386 w 474"/>
              <a:gd name="T17" fmla="*/ 2 h 294"/>
              <a:gd name="T18" fmla="*/ 458 w 474"/>
              <a:gd name="T19" fmla="*/ 2 h 294"/>
              <a:gd name="T20" fmla="*/ 460 w 474"/>
              <a:gd name="T21" fmla="*/ 244 h 294"/>
              <a:gd name="T22" fmla="*/ 474 w 474"/>
              <a:gd name="T23" fmla="*/ 266 h 294"/>
              <a:gd name="T24" fmla="*/ 472 w 474"/>
              <a:gd name="T25" fmla="*/ 294 h 294"/>
              <a:gd name="T26" fmla="*/ 18 w 474"/>
              <a:gd name="T27" fmla="*/ 294 h 2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294"/>
              <a:gd name="T44" fmla="*/ 474 w 474"/>
              <a:gd name="T45" fmla="*/ 294 h 2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294">
                <a:moveTo>
                  <a:pt x="18" y="294"/>
                </a:moveTo>
                <a:lnTo>
                  <a:pt x="20" y="252"/>
                </a:lnTo>
                <a:lnTo>
                  <a:pt x="0" y="246"/>
                </a:lnTo>
                <a:lnTo>
                  <a:pt x="4" y="130"/>
                </a:lnTo>
                <a:lnTo>
                  <a:pt x="12" y="2"/>
                </a:lnTo>
                <a:lnTo>
                  <a:pt x="48" y="0"/>
                </a:lnTo>
                <a:lnTo>
                  <a:pt x="54" y="0"/>
                </a:lnTo>
                <a:lnTo>
                  <a:pt x="386" y="2"/>
                </a:lnTo>
                <a:lnTo>
                  <a:pt x="458" y="2"/>
                </a:lnTo>
                <a:lnTo>
                  <a:pt x="460" y="244"/>
                </a:lnTo>
                <a:lnTo>
                  <a:pt x="474" y="266"/>
                </a:lnTo>
                <a:lnTo>
                  <a:pt x="472" y="294"/>
                </a:lnTo>
                <a:lnTo>
                  <a:pt x="18" y="294"/>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6" name="Freeform 22"/>
          <p:cNvSpPr>
            <a:spLocks/>
          </p:cNvSpPr>
          <p:nvPr/>
        </p:nvSpPr>
        <p:spPr bwMode="auto">
          <a:xfrm>
            <a:off x="3377804" y="2925367"/>
            <a:ext cx="400050" cy="307181"/>
          </a:xfrm>
          <a:custGeom>
            <a:avLst/>
            <a:gdLst>
              <a:gd name="T0" fmla="*/ 336 w 336"/>
              <a:gd name="T1" fmla="*/ 254 h 258"/>
              <a:gd name="T2" fmla="*/ 328 w 336"/>
              <a:gd name="T3" fmla="*/ 0 h 258"/>
              <a:gd name="T4" fmla="*/ 0 w 336"/>
              <a:gd name="T5" fmla="*/ 2 h 258"/>
              <a:gd name="T6" fmla="*/ 14 w 336"/>
              <a:gd name="T7" fmla="*/ 258 h 258"/>
              <a:gd name="T8" fmla="*/ 336 w 336"/>
              <a:gd name="T9" fmla="*/ 254 h 258"/>
              <a:gd name="T10" fmla="*/ 0 60000 65536"/>
              <a:gd name="T11" fmla="*/ 0 60000 65536"/>
              <a:gd name="T12" fmla="*/ 0 60000 65536"/>
              <a:gd name="T13" fmla="*/ 0 60000 65536"/>
              <a:gd name="T14" fmla="*/ 0 60000 65536"/>
              <a:gd name="T15" fmla="*/ 0 w 336"/>
              <a:gd name="T16" fmla="*/ 0 h 258"/>
              <a:gd name="T17" fmla="*/ 336 w 336"/>
              <a:gd name="T18" fmla="*/ 258 h 258"/>
            </a:gdLst>
            <a:ahLst/>
            <a:cxnLst>
              <a:cxn ang="T10">
                <a:pos x="T0" y="T1"/>
              </a:cxn>
              <a:cxn ang="T11">
                <a:pos x="T2" y="T3"/>
              </a:cxn>
              <a:cxn ang="T12">
                <a:pos x="T4" y="T5"/>
              </a:cxn>
              <a:cxn ang="T13">
                <a:pos x="T6" y="T7"/>
              </a:cxn>
              <a:cxn ang="T14">
                <a:pos x="T8" y="T9"/>
              </a:cxn>
            </a:cxnLst>
            <a:rect l="T15" t="T16" r="T17" b="T18"/>
            <a:pathLst>
              <a:path w="336" h="258">
                <a:moveTo>
                  <a:pt x="336" y="254"/>
                </a:moveTo>
                <a:lnTo>
                  <a:pt x="328" y="0"/>
                </a:lnTo>
                <a:lnTo>
                  <a:pt x="0" y="2"/>
                </a:lnTo>
                <a:lnTo>
                  <a:pt x="14" y="258"/>
                </a:lnTo>
                <a:lnTo>
                  <a:pt x="336" y="25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7" name="Freeform 23"/>
          <p:cNvSpPr>
            <a:spLocks/>
          </p:cNvSpPr>
          <p:nvPr/>
        </p:nvSpPr>
        <p:spPr bwMode="auto">
          <a:xfrm>
            <a:off x="3394472" y="3227785"/>
            <a:ext cx="471488" cy="314325"/>
          </a:xfrm>
          <a:custGeom>
            <a:avLst/>
            <a:gdLst>
              <a:gd name="T0" fmla="*/ 396 w 396"/>
              <a:gd name="T1" fmla="*/ 264 h 264"/>
              <a:gd name="T2" fmla="*/ 392 w 396"/>
              <a:gd name="T3" fmla="*/ 4 h 264"/>
              <a:gd name="T4" fmla="*/ 322 w 396"/>
              <a:gd name="T5" fmla="*/ 0 h 264"/>
              <a:gd name="T6" fmla="*/ 0 w 396"/>
              <a:gd name="T7" fmla="*/ 4 h 264"/>
              <a:gd name="T8" fmla="*/ 4 w 396"/>
              <a:gd name="T9" fmla="*/ 256 h 264"/>
              <a:gd name="T10" fmla="*/ 76 w 396"/>
              <a:gd name="T11" fmla="*/ 256 h 264"/>
              <a:gd name="T12" fmla="*/ 396 w 396"/>
              <a:gd name="T13" fmla="*/ 264 h 264"/>
              <a:gd name="T14" fmla="*/ 0 60000 65536"/>
              <a:gd name="T15" fmla="*/ 0 60000 65536"/>
              <a:gd name="T16" fmla="*/ 0 60000 65536"/>
              <a:gd name="T17" fmla="*/ 0 60000 65536"/>
              <a:gd name="T18" fmla="*/ 0 60000 65536"/>
              <a:gd name="T19" fmla="*/ 0 60000 65536"/>
              <a:gd name="T20" fmla="*/ 0 60000 65536"/>
              <a:gd name="T21" fmla="*/ 0 w 396"/>
              <a:gd name="T22" fmla="*/ 0 h 264"/>
              <a:gd name="T23" fmla="*/ 396 w 39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264">
                <a:moveTo>
                  <a:pt x="396" y="264"/>
                </a:moveTo>
                <a:lnTo>
                  <a:pt x="392" y="4"/>
                </a:lnTo>
                <a:lnTo>
                  <a:pt x="322" y="0"/>
                </a:lnTo>
                <a:lnTo>
                  <a:pt x="0" y="4"/>
                </a:lnTo>
                <a:lnTo>
                  <a:pt x="4" y="256"/>
                </a:lnTo>
                <a:lnTo>
                  <a:pt x="76" y="256"/>
                </a:lnTo>
                <a:lnTo>
                  <a:pt x="396" y="264"/>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8" name="Freeform 24"/>
          <p:cNvSpPr>
            <a:spLocks/>
          </p:cNvSpPr>
          <p:nvPr/>
        </p:nvSpPr>
        <p:spPr bwMode="auto">
          <a:xfrm>
            <a:off x="3765949" y="2925367"/>
            <a:ext cx="383381" cy="307181"/>
          </a:xfrm>
          <a:custGeom>
            <a:avLst/>
            <a:gdLst>
              <a:gd name="T0" fmla="*/ 320 w 322"/>
              <a:gd name="T1" fmla="*/ 256 h 258"/>
              <a:gd name="T2" fmla="*/ 322 w 322"/>
              <a:gd name="T3" fmla="*/ 4 h 258"/>
              <a:gd name="T4" fmla="*/ 2 w 322"/>
              <a:gd name="T5" fmla="*/ 0 h 258"/>
              <a:gd name="T6" fmla="*/ 2 w 322"/>
              <a:gd name="T7" fmla="*/ 0 h 258"/>
              <a:gd name="T8" fmla="*/ 2 w 322"/>
              <a:gd name="T9" fmla="*/ 40 h 258"/>
              <a:gd name="T10" fmla="*/ 0 w 322"/>
              <a:gd name="T11" fmla="*/ 126 h 258"/>
              <a:gd name="T12" fmla="*/ 0 w 322"/>
              <a:gd name="T13" fmla="*/ 172 h 258"/>
              <a:gd name="T14" fmla="*/ 2 w 322"/>
              <a:gd name="T15" fmla="*/ 214 h 258"/>
              <a:gd name="T16" fmla="*/ 4 w 322"/>
              <a:gd name="T17" fmla="*/ 242 h 258"/>
              <a:gd name="T18" fmla="*/ 6 w 322"/>
              <a:gd name="T19" fmla="*/ 250 h 258"/>
              <a:gd name="T20" fmla="*/ 10 w 322"/>
              <a:gd name="T21" fmla="*/ 254 h 258"/>
              <a:gd name="T22" fmla="*/ 10 w 322"/>
              <a:gd name="T23" fmla="*/ 254 h 258"/>
              <a:gd name="T24" fmla="*/ 80 w 322"/>
              <a:gd name="T25" fmla="*/ 258 h 258"/>
              <a:gd name="T26" fmla="*/ 320 w 322"/>
              <a:gd name="T27" fmla="*/ 256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258"/>
              <a:gd name="T44" fmla="*/ 322 w 322"/>
              <a:gd name="T45" fmla="*/ 258 h 2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258">
                <a:moveTo>
                  <a:pt x="320" y="256"/>
                </a:moveTo>
                <a:lnTo>
                  <a:pt x="322" y="4"/>
                </a:lnTo>
                <a:lnTo>
                  <a:pt x="2" y="0"/>
                </a:lnTo>
                <a:lnTo>
                  <a:pt x="2" y="40"/>
                </a:lnTo>
                <a:lnTo>
                  <a:pt x="0" y="126"/>
                </a:lnTo>
                <a:lnTo>
                  <a:pt x="0" y="172"/>
                </a:lnTo>
                <a:lnTo>
                  <a:pt x="2" y="214"/>
                </a:lnTo>
                <a:lnTo>
                  <a:pt x="4" y="242"/>
                </a:lnTo>
                <a:lnTo>
                  <a:pt x="6" y="250"/>
                </a:lnTo>
                <a:lnTo>
                  <a:pt x="10" y="254"/>
                </a:lnTo>
                <a:lnTo>
                  <a:pt x="80" y="258"/>
                </a:lnTo>
                <a:lnTo>
                  <a:pt x="320" y="256"/>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9" name="Freeform 25"/>
          <p:cNvSpPr>
            <a:spLocks/>
          </p:cNvSpPr>
          <p:nvPr/>
        </p:nvSpPr>
        <p:spPr bwMode="auto">
          <a:xfrm>
            <a:off x="3861197" y="3230167"/>
            <a:ext cx="323850" cy="311944"/>
          </a:xfrm>
          <a:custGeom>
            <a:avLst/>
            <a:gdLst>
              <a:gd name="T0" fmla="*/ 4 w 272"/>
              <a:gd name="T1" fmla="*/ 262 h 262"/>
              <a:gd name="T2" fmla="*/ 272 w 272"/>
              <a:gd name="T3" fmla="*/ 260 h 262"/>
              <a:gd name="T4" fmla="*/ 260 w 272"/>
              <a:gd name="T5" fmla="*/ 0 h 262"/>
              <a:gd name="T6" fmla="*/ 240 w 272"/>
              <a:gd name="T7" fmla="*/ 0 h 262"/>
              <a:gd name="T8" fmla="*/ 0 w 272"/>
              <a:gd name="T9" fmla="*/ 2 h 262"/>
              <a:gd name="T10" fmla="*/ 4 w 272"/>
              <a:gd name="T11" fmla="*/ 262 h 262"/>
              <a:gd name="T12" fmla="*/ 0 60000 65536"/>
              <a:gd name="T13" fmla="*/ 0 60000 65536"/>
              <a:gd name="T14" fmla="*/ 0 60000 65536"/>
              <a:gd name="T15" fmla="*/ 0 60000 65536"/>
              <a:gd name="T16" fmla="*/ 0 60000 65536"/>
              <a:gd name="T17" fmla="*/ 0 60000 65536"/>
              <a:gd name="T18" fmla="*/ 0 w 272"/>
              <a:gd name="T19" fmla="*/ 0 h 262"/>
              <a:gd name="T20" fmla="*/ 272 w 27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72" h="262">
                <a:moveTo>
                  <a:pt x="4" y="262"/>
                </a:moveTo>
                <a:lnTo>
                  <a:pt x="272" y="260"/>
                </a:lnTo>
                <a:lnTo>
                  <a:pt x="260" y="0"/>
                </a:lnTo>
                <a:lnTo>
                  <a:pt x="240" y="0"/>
                </a:lnTo>
                <a:lnTo>
                  <a:pt x="0" y="2"/>
                </a:lnTo>
                <a:lnTo>
                  <a:pt x="4" y="262"/>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0" name="Freeform 26"/>
          <p:cNvSpPr>
            <a:spLocks/>
          </p:cNvSpPr>
          <p:nvPr/>
        </p:nvSpPr>
        <p:spPr bwMode="auto">
          <a:xfrm>
            <a:off x="4146947" y="2925366"/>
            <a:ext cx="385763" cy="304800"/>
          </a:xfrm>
          <a:custGeom>
            <a:avLst/>
            <a:gdLst>
              <a:gd name="T0" fmla="*/ 2 w 324"/>
              <a:gd name="T1" fmla="*/ 4 h 256"/>
              <a:gd name="T2" fmla="*/ 2 w 324"/>
              <a:gd name="T3" fmla="*/ 4 h 256"/>
              <a:gd name="T4" fmla="*/ 52 w 324"/>
              <a:gd name="T5" fmla="*/ 4 h 256"/>
              <a:gd name="T6" fmla="*/ 312 w 324"/>
              <a:gd name="T7" fmla="*/ 0 h 256"/>
              <a:gd name="T8" fmla="*/ 324 w 324"/>
              <a:gd name="T9" fmla="*/ 248 h 256"/>
              <a:gd name="T10" fmla="*/ 20 w 324"/>
              <a:gd name="T11" fmla="*/ 256 h 256"/>
              <a:gd name="T12" fmla="*/ 0 w 324"/>
              <a:gd name="T13" fmla="*/ 256 h 256"/>
              <a:gd name="T14" fmla="*/ 2 w 324"/>
              <a:gd name="T15" fmla="*/ 4 h 256"/>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256"/>
              <a:gd name="T26" fmla="*/ 324 w 32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256">
                <a:moveTo>
                  <a:pt x="2" y="4"/>
                </a:moveTo>
                <a:lnTo>
                  <a:pt x="2" y="4"/>
                </a:lnTo>
                <a:lnTo>
                  <a:pt x="52" y="4"/>
                </a:lnTo>
                <a:lnTo>
                  <a:pt x="312" y="0"/>
                </a:lnTo>
                <a:lnTo>
                  <a:pt x="324" y="248"/>
                </a:lnTo>
                <a:lnTo>
                  <a:pt x="20" y="256"/>
                </a:lnTo>
                <a:lnTo>
                  <a:pt x="0" y="256"/>
                </a:lnTo>
                <a:lnTo>
                  <a:pt x="2" y="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1" name="Freeform 27"/>
          <p:cNvSpPr>
            <a:spLocks/>
          </p:cNvSpPr>
          <p:nvPr/>
        </p:nvSpPr>
        <p:spPr bwMode="auto">
          <a:xfrm>
            <a:off x="4185047" y="2122886"/>
            <a:ext cx="604838" cy="254794"/>
          </a:xfrm>
          <a:custGeom>
            <a:avLst/>
            <a:gdLst>
              <a:gd name="T0" fmla="*/ 0 w 508"/>
              <a:gd name="T1" fmla="*/ 10 h 214"/>
              <a:gd name="T2" fmla="*/ 502 w 508"/>
              <a:gd name="T3" fmla="*/ 0 h 214"/>
              <a:gd name="T4" fmla="*/ 508 w 508"/>
              <a:gd name="T5" fmla="*/ 146 h 214"/>
              <a:gd name="T6" fmla="*/ 452 w 508"/>
              <a:gd name="T7" fmla="*/ 162 h 214"/>
              <a:gd name="T8" fmla="*/ 408 w 508"/>
              <a:gd name="T9" fmla="*/ 182 h 214"/>
              <a:gd name="T10" fmla="*/ 408 w 508"/>
              <a:gd name="T11" fmla="*/ 182 h 214"/>
              <a:gd name="T12" fmla="*/ 398 w 508"/>
              <a:gd name="T13" fmla="*/ 196 h 214"/>
              <a:gd name="T14" fmla="*/ 390 w 508"/>
              <a:gd name="T15" fmla="*/ 204 h 214"/>
              <a:gd name="T16" fmla="*/ 386 w 508"/>
              <a:gd name="T17" fmla="*/ 208 h 214"/>
              <a:gd name="T18" fmla="*/ 382 w 508"/>
              <a:gd name="T19" fmla="*/ 208 h 214"/>
              <a:gd name="T20" fmla="*/ 382 w 508"/>
              <a:gd name="T21" fmla="*/ 208 h 214"/>
              <a:gd name="T22" fmla="*/ 378 w 508"/>
              <a:gd name="T23" fmla="*/ 208 h 214"/>
              <a:gd name="T24" fmla="*/ 380 w 508"/>
              <a:gd name="T25" fmla="*/ 208 h 214"/>
              <a:gd name="T26" fmla="*/ 370 w 508"/>
              <a:gd name="T27" fmla="*/ 208 h 214"/>
              <a:gd name="T28" fmla="*/ 370 w 508"/>
              <a:gd name="T29" fmla="*/ 208 h 214"/>
              <a:gd name="T30" fmla="*/ 344 w 508"/>
              <a:gd name="T31" fmla="*/ 210 h 214"/>
              <a:gd name="T32" fmla="*/ 326 w 508"/>
              <a:gd name="T33" fmla="*/ 210 h 214"/>
              <a:gd name="T34" fmla="*/ 326 w 508"/>
              <a:gd name="T35" fmla="*/ 210 h 214"/>
              <a:gd name="T36" fmla="*/ 312 w 508"/>
              <a:gd name="T37" fmla="*/ 212 h 214"/>
              <a:gd name="T38" fmla="*/ 294 w 508"/>
              <a:gd name="T39" fmla="*/ 214 h 214"/>
              <a:gd name="T40" fmla="*/ 294 w 508"/>
              <a:gd name="T41" fmla="*/ 214 h 214"/>
              <a:gd name="T42" fmla="*/ 276 w 508"/>
              <a:gd name="T43" fmla="*/ 214 h 214"/>
              <a:gd name="T44" fmla="*/ 270 w 508"/>
              <a:gd name="T45" fmla="*/ 214 h 214"/>
              <a:gd name="T46" fmla="*/ 264 w 508"/>
              <a:gd name="T47" fmla="*/ 214 h 214"/>
              <a:gd name="T48" fmla="*/ 264 w 508"/>
              <a:gd name="T49" fmla="*/ 214 h 214"/>
              <a:gd name="T50" fmla="*/ 240 w 508"/>
              <a:gd name="T51" fmla="*/ 208 h 214"/>
              <a:gd name="T52" fmla="*/ 220 w 508"/>
              <a:gd name="T53" fmla="*/ 206 h 214"/>
              <a:gd name="T54" fmla="*/ 220 w 508"/>
              <a:gd name="T55" fmla="*/ 206 h 214"/>
              <a:gd name="T56" fmla="*/ 206 w 508"/>
              <a:gd name="T57" fmla="*/ 204 h 214"/>
              <a:gd name="T58" fmla="*/ 196 w 508"/>
              <a:gd name="T59" fmla="*/ 202 h 214"/>
              <a:gd name="T60" fmla="*/ 164 w 508"/>
              <a:gd name="T61" fmla="*/ 192 h 214"/>
              <a:gd name="T62" fmla="*/ 164 w 508"/>
              <a:gd name="T63" fmla="*/ 192 h 214"/>
              <a:gd name="T64" fmla="*/ 156 w 508"/>
              <a:gd name="T65" fmla="*/ 190 h 214"/>
              <a:gd name="T66" fmla="*/ 150 w 508"/>
              <a:gd name="T67" fmla="*/ 186 h 214"/>
              <a:gd name="T68" fmla="*/ 144 w 508"/>
              <a:gd name="T69" fmla="*/ 182 h 214"/>
              <a:gd name="T70" fmla="*/ 144 w 508"/>
              <a:gd name="T71" fmla="*/ 182 h 214"/>
              <a:gd name="T72" fmla="*/ 134 w 508"/>
              <a:gd name="T73" fmla="*/ 170 h 214"/>
              <a:gd name="T74" fmla="*/ 126 w 508"/>
              <a:gd name="T75" fmla="*/ 164 h 214"/>
              <a:gd name="T76" fmla="*/ 66 w 508"/>
              <a:gd name="T77" fmla="*/ 164 h 214"/>
              <a:gd name="T78" fmla="*/ 34 w 508"/>
              <a:gd name="T79" fmla="*/ 142 h 214"/>
              <a:gd name="T80" fmla="*/ 4 w 508"/>
              <a:gd name="T81" fmla="*/ 126 h 214"/>
              <a:gd name="T82" fmla="*/ 0 w 508"/>
              <a:gd name="T83" fmla="*/ 10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14"/>
              <a:gd name="T128" fmla="*/ 508 w 508"/>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14">
                <a:moveTo>
                  <a:pt x="0" y="10"/>
                </a:moveTo>
                <a:lnTo>
                  <a:pt x="502" y="0"/>
                </a:lnTo>
                <a:lnTo>
                  <a:pt x="508" y="146"/>
                </a:lnTo>
                <a:lnTo>
                  <a:pt x="452" y="162"/>
                </a:lnTo>
                <a:lnTo>
                  <a:pt x="408" y="182"/>
                </a:lnTo>
                <a:lnTo>
                  <a:pt x="398" y="196"/>
                </a:lnTo>
                <a:lnTo>
                  <a:pt x="390" y="204"/>
                </a:lnTo>
                <a:lnTo>
                  <a:pt x="386" y="208"/>
                </a:lnTo>
                <a:lnTo>
                  <a:pt x="382" y="208"/>
                </a:lnTo>
                <a:lnTo>
                  <a:pt x="378" y="208"/>
                </a:lnTo>
                <a:lnTo>
                  <a:pt x="380" y="208"/>
                </a:lnTo>
                <a:lnTo>
                  <a:pt x="370" y="208"/>
                </a:lnTo>
                <a:lnTo>
                  <a:pt x="344" y="210"/>
                </a:lnTo>
                <a:lnTo>
                  <a:pt x="326" y="210"/>
                </a:lnTo>
                <a:lnTo>
                  <a:pt x="312" y="212"/>
                </a:lnTo>
                <a:lnTo>
                  <a:pt x="294" y="214"/>
                </a:lnTo>
                <a:lnTo>
                  <a:pt x="276" y="214"/>
                </a:lnTo>
                <a:lnTo>
                  <a:pt x="270" y="214"/>
                </a:lnTo>
                <a:lnTo>
                  <a:pt x="264" y="214"/>
                </a:lnTo>
                <a:lnTo>
                  <a:pt x="240" y="208"/>
                </a:lnTo>
                <a:lnTo>
                  <a:pt x="220" y="206"/>
                </a:lnTo>
                <a:lnTo>
                  <a:pt x="206" y="204"/>
                </a:lnTo>
                <a:lnTo>
                  <a:pt x="196" y="202"/>
                </a:lnTo>
                <a:lnTo>
                  <a:pt x="164" y="192"/>
                </a:lnTo>
                <a:lnTo>
                  <a:pt x="156" y="190"/>
                </a:lnTo>
                <a:lnTo>
                  <a:pt x="150" y="186"/>
                </a:lnTo>
                <a:lnTo>
                  <a:pt x="144" y="182"/>
                </a:lnTo>
                <a:lnTo>
                  <a:pt x="134" y="170"/>
                </a:lnTo>
                <a:lnTo>
                  <a:pt x="126" y="164"/>
                </a:lnTo>
                <a:lnTo>
                  <a:pt x="66" y="164"/>
                </a:lnTo>
                <a:lnTo>
                  <a:pt x="34" y="142"/>
                </a:lnTo>
                <a:lnTo>
                  <a:pt x="4" y="126"/>
                </a:lnTo>
                <a:lnTo>
                  <a:pt x="0" y="10"/>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2" name="Freeform 28"/>
          <p:cNvSpPr>
            <a:spLocks/>
          </p:cNvSpPr>
          <p:nvPr/>
        </p:nvSpPr>
        <p:spPr bwMode="auto">
          <a:xfrm>
            <a:off x="4189811" y="2272904"/>
            <a:ext cx="373856" cy="657225"/>
          </a:xfrm>
          <a:custGeom>
            <a:avLst/>
            <a:gdLst>
              <a:gd name="T0" fmla="*/ 16 w 314"/>
              <a:gd name="T1" fmla="*/ 552 h 552"/>
              <a:gd name="T2" fmla="*/ 276 w 314"/>
              <a:gd name="T3" fmla="*/ 548 h 552"/>
              <a:gd name="T4" fmla="*/ 314 w 314"/>
              <a:gd name="T5" fmla="*/ 546 h 552"/>
              <a:gd name="T6" fmla="*/ 302 w 314"/>
              <a:gd name="T7" fmla="*/ 312 h 552"/>
              <a:gd name="T8" fmla="*/ 288 w 314"/>
              <a:gd name="T9" fmla="*/ 292 h 552"/>
              <a:gd name="T10" fmla="*/ 278 w 314"/>
              <a:gd name="T11" fmla="*/ 88 h 552"/>
              <a:gd name="T12" fmla="*/ 236 w 314"/>
              <a:gd name="T13" fmla="*/ 82 h 552"/>
              <a:gd name="T14" fmla="*/ 192 w 314"/>
              <a:gd name="T15" fmla="*/ 76 h 552"/>
              <a:gd name="T16" fmla="*/ 160 w 314"/>
              <a:gd name="T17" fmla="*/ 66 h 552"/>
              <a:gd name="T18" fmla="*/ 140 w 314"/>
              <a:gd name="T19" fmla="*/ 56 h 552"/>
              <a:gd name="T20" fmla="*/ 122 w 314"/>
              <a:gd name="T21" fmla="*/ 38 h 552"/>
              <a:gd name="T22" fmla="*/ 108 w 314"/>
              <a:gd name="T23" fmla="*/ 38 h 552"/>
              <a:gd name="T24" fmla="*/ 62 w 314"/>
              <a:gd name="T25" fmla="*/ 38 h 552"/>
              <a:gd name="T26" fmla="*/ 30 w 314"/>
              <a:gd name="T27" fmla="*/ 16 h 552"/>
              <a:gd name="T28" fmla="*/ 0 w 314"/>
              <a:gd name="T29" fmla="*/ 0 h 552"/>
              <a:gd name="T30" fmla="*/ 16 w 314"/>
              <a:gd name="T31" fmla="*/ 552 h 5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552"/>
              <a:gd name="T50" fmla="*/ 314 w 314"/>
              <a:gd name="T51" fmla="*/ 552 h 5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552">
                <a:moveTo>
                  <a:pt x="16" y="552"/>
                </a:moveTo>
                <a:lnTo>
                  <a:pt x="276" y="548"/>
                </a:lnTo>
                <a:lnTo>
                  <a:pt x="314" y="546"/>
                </a:lnTo>
                <a:lnTo>
                  <a:pt x="302" y="312"/>
                </a:lnTo>
                <a:lnTo>
                  <a:pt x="288" y="292"/>
                </a:lnTo>
                <a:lnTo>
                  <a:pt x="278" y="88"/>
                </a:lnTo>
                <a:lnTo>
                  <a:pt x="236" y="82"/>
                </a:lnTo>
                <a:lnTo>
                  <a:pt x="192" y="76"/>
                </a:lnTo>
                <a:lnTo>
                  <a:pt x="160" y="66"/>
                </a:lnTo>
                <a:lnTo>
                  <a:pt x="140" y="56"/>
                </a:lnTo>
                <a:lnTo>
                  <a:pt x="122" y="38"/>
                </a:lnTo>
                <a:lnTo>
                  <a:pt x="108" y="38"/>
                </a:lnTo>
                <a:lnTo>
                  <a:pt x="62" y="38"/>
                </a:lnTo>
                <a:lnTo>
                  <a:pt x="30" y="16"/>
                </a:lnTo>
                <a:lnTo>
                  <a:pt x="0" y="0"/>
                </a:lnTo>
                <a:lnTo>
                  <a:pt x="16" y="552"/>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3" name="Freeform 29"/>
          <p:cNvSpPr>
            <a:spLocks/>
          </p:cNvSpPr>
          <p:nvPr/>
        </p:nvSpPr>
        <p:spPr bwMode="auto">
          <a:xfrm>
            <a:off x="4520805" y="2296717"/>
            <a:ext cx="307181" cy="626269"/>
          </a:xfrm>
          <a:custGeom>
            <a:avLst/>
            <a:gdLst>
              <a:gd name="T0" fmla="*/ 258 w 258"/>
              <a:gd name="T1" fmla="*/ 518 h 526"/>
              <a:gd name="T2" fmla="*/ 236 w 258"/>
              <a:gd name="T3" fmla="*/ 46 h 526"/>
              <a:gd name="T4" fmla="*/ 226 w 258"/>
              <a:gd name="T5" fmla="*/ 32 h 526"/>
              <a:gd name="T6" fmla="*/ 226 w 258"/>
              <a:gd name="T7" fmla="*/ 0 h 526"/>
              <a:gd name="T8" fmla="*/ 170 w 258"/>
              <a:gd name="T9" fmla="*/ 16 h 526"/>
              <a:gd name="T10" fmla="*/ 150 w 258"/>
              <a:gd name="T11" fmla="*/ 24 h 526"/>
              <a:gd name="T12" fmla="*/ 150 w 258"/>
              <a:gd name="T13" fmla="*/ 24 h 526"/>
              <a:gd name="T14" fmla="*/ 134 w 258"/>
              <a:gd name="T15" fmla="*/ 34 h 526"/>
              <a:gd name="T16" fmla="*/ 124 w 258"/>
              <a:gd name="T17" fmla="*/ 40 h 526"/>
              <a:gd name="T18" fmla="*/ 118 w 258"/>
              <a:gd name="T19" fmla="*/ 48 h 526"/>
              <a:gd name="T20" fmla="*/ 118 w 258"/>
              <a:gd name="T21" fmla="*/ 48 h 526"/>
              <a:gd name="T22" fmla="*/ 106 w 258"/>
              <a:gd name="T23" fmla="*/ 56 h 526"/>
              <a:gd name="T24" fmla="*/ 96 w 258"/>
              <a:gd name="T25" fmla="*/ 60 h 526"/>
              <a:gd name="T26" fmla="*/ 88 w 258"/>
              <a:gd name="T27" fmla="*/ 62 h 526"/>
              <a:gd name="T28" fmla="*/ 88 w 258"/>
              <a:gd name="T29" fmla="*/ 62 h 526"/>
              <a:gd name="T30" fmla="*/ 0 w 258"/>
              <a:gd name="T31" fmla="*/ 68 h 526"/>
              <a:gd name="T32" fmla="*/ 10 w 258"/>
              <a:gd name="T33" fmla="*/ 272 h 526"/>
              <a:gd name="T34" fmla="*/ 24 w 258"/>
              <a:gd name="T35" fmla="*/ 292 h 526"/>
              <a:gd name="T36" fmla="*/ 36 w 258"/>
              <a:gd name="T37" fmla="*/ 526 h 526"/>
              <a:gd name="T38" fmla="*/ 258 w 258"/>
              <a:gd name="T39" fmla="*/ 518 h 5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26"/>
              <a:gd name="T62" fmla="*/ 258 w 258"/>
              <a:gd name="T63" fmla="*/ 526 h 5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26">
                <a:moveTo>
                  <a:pt x="258" y="518"/>
                </a:moveTo>
                <a:lnTo>
                  <a:pt x="236" y="46"/>
                </a:lnTo>
                <a:lnTo>
                  <a:pt x="226" y="32"/>
                </a:lnTo>
                <a:lnTo>
                  <a:pt x="226" y="0"/>
                </a:lnTo>
                <a:lnTo>
                  <a:pt x="170" y="16"/>
                </a:lnTo>
                <a:lnTo>
                  <a:pt x="150" y="24"/>
                </a:lnTo>
                <a:lnTo>
                  <a:pt x="134" y="34"/>
                </a:lnTo>
                <a:lnTo>
                  <a:pt x="124" y="40"/>
                </a:lnTo>
                <a:lnTo>
                  <a:pt x="118" y="48"/>
                </a:lnTo>
                <a:lnTo>
                  <a:pt x="106" y="56"/>
                </a:lnTo>
                <a:lnTo>
                  <a:pt x="96" y="60"/>
                </a:lnTo>
                <a:lnTo>
                  <a:pt x="88" y="62"/>
                </a:lnTo>
                <a:lnTo>
                  <a:pt x="0" y="68"/>
                </a:lnTo>
                <a:lnTo>
                  <a:pt x="10" y="272"/>
                </a:lnTo>
                <a:lnTo>
                  <a:pt x="24" y="292"/>
                </a:lnTo>
                <a:lnTo>
                  <a:pt x="36" y="526"/>
                </a:lnTo>
                <a:lnTo>
                  <a:pt x="258" y="518"/>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4" name="Freeform 30"/>
          <p:cNvSpPr>
            <a:spLocks/>
          </p:cNvSpPr>
          <p:nvPr/>
        </p:nvSpPr>
        <p:spPr bwMode="auto">
          <a:xfrm>
            <a:off x="4518422" y="2913461"/>
            <a:ext cx="323850" cy="307181"/>
          </a:xfrm>
          <a:custGeom>
            <a:avLst/>
            <a:gdLst>
              <a:gd name="T0" fmla="*/ 12 w 272"/>
              <a:gd name="T1" fmla="*/ 258 h 258"/>
              <a:gd name="T2" fmla="*/ 272 w 272"/>
              <a:gd name="T3" fmla="*/ 252 h 258"/>
              <a:gd name="T4" fmla="*/ 260 w 272"/>
              <a:gd name="T5" fmla="*/ 0 h 258"/>
              <a:gd name="T6" fmla="*/ 38 w 272"/>
              <a:gd name="T7" fmla="*/ 8 h 258"/>
              <a:gd name="T8" fmla="*/ 0 w 272"/>
              <a:gd name="T9" fmla="*/ 10 h 258"/>
              <a:gd name="T10" fmla="*/ 12 w 272"/>
              <a:gd name="T11" fmla="*/ 258 h 258"/>
              <a:gd name="T12" fmla="*/ 0 60000 65536"/>
              <a:gd name="T13" fmla="*/ 0 60000 65536"/>
              <a:gd name="T14" fmla="*/ 0 60000 65536"/>
              <a:gd name="T15" fmla="*/ 0 60000 65536"/>
              <a:gd name="T16" fmla="*/ 0 60000 65536"/>
              <a:gd name="T17" fmla="*/ 0 60000 65536"/>
              <a:gd name="T18" fmla="*/ 0 w 272"/>
              <a:gd name="T19" fmla="*/ 0 h 258"/>
              <a:gd name="T20" fmla="*/ 272 w 272"/>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72" h="258">
                <a:moveTo>
                  <a:pt x="12" y="258"/>
                </a:moveTo>
                <a:lnTo>
                  <a:pt x="272" y="252"/>
                </a:lnTo>
                <a:lnTo>
                  <a:pt x="260" y="0"/>
                </a:lnTo>
                <a:lnTo>
                  <a:pt x="38" y="8"/>
                </a:lnTo>
                <a:lnTo>
                  <a:pt x="0" y="10"/>
                </a:lnTo>
                <a:lnTo>
                  <a:pt x="12" y="25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5" name="Freeform 31"/>
          <p:cNvSpPr>
            <a:spLocks/>
          </p:cNvSpPr>
          <p:nvPr/>
        </p:nvSpPr>
        <p:spPr bwMode="auto">
          <a:xfrm>
            <a:off x="4170760" y="3213499"/>
            <a:ext cx="695325" cy="611981"/>
          </a:xfrm>
          <a:custGeom>
            <a:avLst/>
            <a:gdLst>
              <a:gd name="T0" fmla="*/ 20 w 584"/>
              <a:gd name="T1" fmla="*/ 514 h 514"/>
              <a:gd name="T2" fmla="*/ 12 w 584"/>
              <a:gd name="T3" fmla="*/ 274 h 514"/>
              <a:gd name="T4" fmla="*/ 0 w 584"/>
              <a:gd name="T5" fmla="*/ 14 h 514"/>
              <a:gd name="T6" fmla="*/ 304 w 584"/>
              <a:gd name="T7" fmla="*/ 6 h 514"/>
              <a:gd name="T8" fmla="*/ 564 w 584"/>
              <a:gd name="T9" fmla="*/ 0 h 514"/>
              <a:gd name="T10" fmla="*/ 564 w 584"/>
              <a:gd name="T11" fmla="*/ 236 h 514"/>
              <a:gd name="T12" fmla="*/ 578 w 584"/>
              <a:gd name="T13" fmla="*/ 252 h 514"/>
              <a:gd name="T14" fmla="*/ 584 w 584"/>
              <a:gd name="T15" fmla="*/ 506 h 514"/>
              <a:gd name="T16" fmla="*/ 20 w 584"/>
              <a:gd name="T17" fmla="*/ 514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4"/>
              <a:gd name="T28" fmla="*/ 0 h 514"/>
              <a:gd name="T29" fmla="*/ 584 w 584"/>
              <a:gd name="T30" fmla="*/ 514 h 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4" h="514">
                <a:moveTo>
                  <a:pt x="20" y="514"/>
                </a:moveTo>
                <a:lnTo>
                  <a:pt x="12" y="274"/>
                </a:lnTo>
                <a:lnTo>
                  <a:pt x="0" y="14"/>
                </a:lnTo>
                <a:lnTo>
                  <a:pt x="304" y="6"/>
                </a:lnTo>
                <a:lnTo>
                  <a:pt x="564" y="0"/>
                </a:lnTo>
                <a:lnTo>
                  <a:pt x="564" y="236"/>
                </a:lnTo>
                <a:lnTo>
                  <a:pt x="578" y="252"/>
                </a:lnTo>
                <a:lnTo>
                  <a:pt x="584" y="506"/>
                </a:lnTo>
                <a:lnTo>
                  <a:pt x="20" y="51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6" name="Freeform 32"/>
          <p:cNvSpPr>
            <a:spLocks/>
          </p:cNvSpPr>
          <p:nvPr/>
        </p:nvSpPr>
        <p:spPr bwMode="auto">
          <a:xfrm>
            <a:off x="4782742" y="2118123"/>
            <a:ext cx="635794" cy="197644"/>
          </a:xfrm>
          <a:custGeom>
            <a:avLst/>
            <a:gdLst>
              <a:gd name="T0" fmla="*/ 6 w 534"/>
              <a:gd name="T1" fmla="*/ 150 h 166"/>
              <a:gd name="T2" fmla="*/ 40 w 534"/>
              <a:gd name="T3" fmla="*/ 130 h 166"/>
              <a:gd name="T4" fmla="*/ 40 w 534"/>
              <a:gd name="T5" fmla="*/ 130 h 166"/>
              <a:gd name="T6" fmla="*/ 50 w 534"/>
              <a:gd name="T7" fmla="*/ 132 h 166"/>
              <a:gd name="T8" fmla="*/ 58 w 534"/>
              <a:gd name="T9" fmla="*/ 130 h 166"/>
              <a:gd name="T10" fmla="*/ 60 w 534"/>
              <a:gd name="T11" fmla="*/ 130 h 166"/>
              <a:gd name="T12" fmla="*/ 62 w 534"/>
              <a:gd name="T13" fmla="*/ 128 h 166"/>
              <a:gd name="T14" fmla="*/ 62 w 534"/>
              <a:gd name="T15" fmla="*/ 128 h 166"/>
              <a:gd name="T16" fmla="*/ 62 w 534"/>
              <a:gd name="T17" fmla="*/ 124 h 166"/>
              <a:gd name="T18" fmla="*/ 64 w 534"/>
              <a:gd name="T19" fmla="*/ 122 h 166"/>
              <a:gd name="T20" fmla="*/ 74 w 534"/>
              <a:gd name="T21" fmla="*/ 116 h 166"/>
              <a:gd name="T22" fmla="*/ 84 w 534"/>
              <a:gd name="T23" fmla="*/ 110 h 166"/>
              <a:gd name="T24" fmla="*/ 84 w 534"/>
              <a:gd name="T25" fmla="*/ 110 h 166"/>
              <a:gd name="T26" fmla="*/ 132 w 534"/>
              <a:gd name="T27" fmla="*/ 92 h 166"/>
              <a:gd name="T28" fmla="*/ 132 w 534"/>
              <a:gd name="T29" fmla="*/ 92 h 166"/>
              <a:gd name="T30" fmla="*/ 140 w 534"/>
              <a:gd name="T31" fmla="*/ 90 h 166"/>
              <a:gd name="T32" fmla="*/ 154 w 534"/>
              <a:gd name="T33" fmla="*/ 88 h 166"/>
              <a:gd name="T34" fmla="*/ 154 w 534"/>
              <a:gd name="T35" fmla="*/ 88 h 166"/>
              <a:gd name="T36" fmla="*/ 166 w 534"/>
              <a:gd name="T37" fmla="*/ 86 h 166"/>
              <a:gd name="T38" fmla="*/ 174 w 534"/>
              <a:gd name="T39" fmla="*/ 84 h 166"/>
              <a:gd name="T40" fmla="*/ 180 w 534"/>
              <a:gd name="T41" fmla="*/ 84 h 166"/>
              <a:gd name="T42" fmla="*/ 180 w 534"/>
              <a:gd name="T43" fmla="*/ 84 h 166"/>
              <a:gd name="T44" fmla="*/ 218 w 534"/>
              <a:gd name="T45" fmla="*/ 102 h 166"/>
              <a:gd name="T46" fmla="*/ 240 w 534"/>
              <a:gd name="T47" fmla="*/ 110 h 166"/>
              <a:gd name="T48" fmla="*/ 274 w 534"/>
              <a:gd name="T49" fmla="*/ 118 h 166"/>
              <a:gd name="T50" fmla="*/ 312 w 534"/>
              <a:gd name="T51" fmla="*/ 120 h 166"/>
              <a:gd name="T52" fmla="*/ 312 w 534"/>
              <a:gd name="T53" fmla="*/ 120 h 166"/>
              <a:gd name="T54" fmla="*/ 324 w 534"/>
              <a:gd name="T55" fmla="*/ 124 h 166"/>
              <a:gd name="T56" fmla="*/ 334 w 534"/>
              <a:gd name="T57" fmla="*/ 128 h 166"/>
              <a:gd name="T58" fmla="*/ 340 w 534"/>
              <a:gd name="T59" fmla="*/ 132 h 166"/>
              <a:gd name="T60" fmla="*/ 340 w 534"/>
              <a:gd name="T61" fmla="*/ 132 h 166"/>
              <a:gd name="T62" fmla="*/ 348 w 534"/>
              <a:gd name="T63" fmla="*/ 140 h 166"/>
              <a:gd name="T64" fmla="*/ 356 w 534"/>
              <a:gd name="T65" fmla="*/ 146 h 166"/>
              <a:gd name="T66" fmla="*/ 370 w 534"/>
              <a:gd name="T67" fmla="*/ 152 h 166"/>
              <a:gd name="T68" fmla="*/ 384 w 534"/>
              <a:gd name="T69" fmla="*/ 156 h 166"/>
              <a:gd name="T70" fmla="*/ 394 w 534"/>
              <a:gd name="T71" fmla="*/ 158 h 166"/>
              <a:gd name="T72" fmla="*/ 394 w 534"/>
              <a:gd name="T73" fmla="*/ 158 h 166"/>
              <a:gd name="T74" fmla="*/ 412 w 534"/>
              <a:gd name="T75" fmla="*/ 160 h 166"/>
              <a:gd name="T76" fmla="*/ 426 w 534"/>
              <a:gd name="T77" fmla="*/ 160 h 166"/>
              <a:gd name="T78" fmla="*/ 426 w 534"/>
              <a:gd name="T79" fmla="*/ 160 h 166"/>
              <a:gd name="T80" fmla="*/ 458 w 534"/>
              <a:gd name="T81" fmla="*/ 162 h 166"/>
              <a:gd name="T82" fmla="*/ 458 w 534"/>
              <a:gd name="T83" fmla="*/ 162 h 166"/>
              <a:gd name="T84" fmla="*/ 466 w 534"/>
              <a:gd name="T85" fmla="*/ 164 h 166"/>
              <a:gd name="T86" fmla="*/ 474 w 534"/>
              <a:gd name="T87" fmla="*/ 166 h 166"/>
              <a:gd name="T88" fmla="*/ 482 w 534"/>
              <a:gd name="T89" fmla="*/ 166 h 166"/>
              <a:gd name="T90" fmla="*/ 482 w 534"/>
              <a:gd name="T91" fmla="*/ 166 h 166"/>
              <a:gd name="T92" fmla="*/ 534 w 534"/>
              <a:gd name="T93" fmla="*/ 156 h 166"/>
              <a:gd name="T94" fmla="*/ 524 w 534"/>
              <a:gd name="T95" fmla="*/ 128 h 166"/>
              <a:gd name="T96" fmla="*/ 522 w 534"/>
              <a:gd name="T97" fmla="*/ 96 h 166"/>
              <a:gd name="T98" fmla="*/ 522 w 534"/>
              <a:gd name="T99" fmla="*/ 78 h 166"/>
              <a:gd name="T100" fmla="*/ 522 w 534"/>
              <a:gd name="T101" fmla="*/ 78 h 166"/>
              <a:gd name="T102" fmla="*/ 498 w 534"/>
              <a:gd name="T103" fmla="*/ 66 h 166"/>
              <a:gd name="T104" fmla="*/ 470 w 534"/>
              <a:gd name="T105" fmla="*/ 52 h 166"/>
              <a:gd name="T106" fmla="*/ 470 w 534"/>
              <a:gd name="T107" fmla="*/ 52 h 166"/>
              <a:gd name="T108" fmla="*/ 448 w 534"/>
              <a:gd name="T109" fmla="*/ 38 h 166"/>
              <a:gd name="T110" fmla="*/ 430 w 534"/>
              <a:gd name="T111" fmla="*/ 28 h 166"/>
              <a:gd name="T112" fmla="*/ 418 w 534"/>
              <a:gd name="T113" fmla="*/ 0 h 166"/>
              <a:gd name="T114" fmla="*/ 0 w 534"/>
              <a:gd name="T115" fmla="*/ 4 h 166"/>
              <a:gd name="T116" fmla="*/ 6 w 534"/>
              <a:gd name="T117" fmla="*/ 150 h 1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4"/>
              <a:gd name="T178" fmla="*/ 0 h 166"/>
              <a:gd name="T179" fmla="*/ 534 w 534"/>
              <a:gd name="T180" fmla="*/ 166 h 1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4" h="166">
                <a:moveTo>
                  <a:pt x="6" y="150"/>
                </a:moveTo>
                <a:lnTo>
                  <a:pt x="40" y="130"/>
                </a:lnTo>
                <a:lnTo>
                  <a:pt x="50" y="132"/>
                </a:lnTo>
                <a:lnTo>
                  <a:pt x="58" y="130"/>
                </a:lnTo>
                <a:lnTo>
                  <a:pt x="60" y="130"/>
                </a:lnTo>
                <a:lnTo>
                  <a:pt x="62" y="128"/>
                </a:lnTo>
                <a:lnTo>
                  <a:pt x="62" y="124"/>
                </a:lnTo>
                <a:lnTo>
                  <a:pt x="64" y="122"/>
                </a:lnTo>
                <a:lnTo>
                  <a:pt x="74" y="116"/>
                </a:lnTo>
                <a:lnTo>
                  <a:pt x="84" y="110"/>
                </a:lnTo>
                <a:lnTo>
                  <a:pt x="132" y="92"/>
                </a:lnTo>
                <a:lnTo>
                  <a:pt x="140" y="90"/>
                </a:lnTo>
                <a:lnTo>
                  <a:pt x="154" y="88"/>
                </a:lnTo>
                <a:lnTo>
                  <a:pt x="166" y="86"/>
                </a:lnTo>
                <a:lnTo>
                  <a:pt x="174" y="84"/>
                </a:lnTo>
                <a:lnTo>
                  <a:pt x="180" y="84"/>
                </a:lnTo>
                <a:lnTo>
                  <a:pt x="218" y="102"/>
                </a:lnTo>
                <a:lnTo>
                  <a:pt x="240" y="110"/>
                </a:lnTo>
                <a:lnTo>
                  <a:pt x="274" y="118"/>
                </a:lnTo>
                <a:lnTo>
                  <a:pt x="312" y="120"/>
                </a:lnTo>
                <a:lnTo>
                  <a:pt x="324" y="124"/>
                </a:lnTo>
                <a:lnTo>
                  <a:pt x="334" y="128"/>
                </a:lnTo>
                <a:lnTo>
                  <a:pt x="340" y="132"/>
                </a:lnTo>
                <a:lnTo>
                  <a:pt x="348" y="140"/>
                </a:lnTo>
                <a:lnTo>
                  <a:pt x="356" y="146"/>
                </a:lnTo>
                <a:lnTo>
                  <a:pt x="370" y="152"/>
                </a:lnTo>
                <a:lnTo>
                  <a:pt x="384" y="156"/>
                </a:lnTo>
                <a:lnTo>
                  <a:pt x="394" y="158"/>
                </a:lnTo>
                <a:lnTo>
                  <a:pt x="412" y="160"/>
                </a:lnTo>
                <a:lnTo>
                  <a:pt x="426" y="160"/>
                </a:lnTo>
                <a:lnTo>
                  <a:pt x="458" y="162"/>
                </a:lnTo>
                <a:lnTo>
                  <a:pt x="466" y="164"/>
                </a:lnTo>
                <a:lnTo>
                  <a:pt x="474" y="166"/>
                </a:lnTo>
                <a:lnTo>
                  <a:pt x="482" y="166"/>
                </a:lnTo>
                <a:lnTo>
                  <a:pt x="534" y="156"/>
                </a:lnTo>
                <a:lnTo>
                  <a:pt x="524" y="128"/>
                </a:lnTo>
                <a:lnTo>
                  <a:pt x="522" y="96"/>
                </a:lnTo>
                <a:lnTo>
                  <a:pt x="522" y="78"/>
                </a:lnTo>
                <a:lnTo>
                  <a:pt x="498" y="66"/>
                </a:lnTo>
                <a:lnTo>
                  <a:pt x="470" y="52"/>
                </a:lnTo>
                <a:lnTo>
                  <a:pt x="448" y="38"/>
                </a:lnTo>
                <a:lnTo>
                  <a:pt x="430" y="28"/>
                </a:lnTo>
                <a:lnTo>
                  <a:pt x="418" y="0"/>
                </a:lnTo>
                <a:lnTo>
                  <a:pt x="0" y="4"/>
                </a:lnTo>
                <a:lnTo>
                  <a:pt x="6" y="150"/>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7" name="Freeform 33"/>
          <p:cNvSpPr>
            <a:spLocks/>
          </p:cNvSpPr>
          <p:nvPr/>
        </p:nvSpPr>
        <p:spPr bwMode="auto">
          <a:xfrm>
            <a:off x="4789885" y="2218135"/>
            <a:ext cx="661988" cy="695325"/>
          </a:xfrm>
          <a:custGeom>
            <a:avLst/>
            <a:gdLst>
              <a:gd name="T0" fmla="*/ 32 w 556"/>
              <a:gd name="T1" fmla="*/ 584 h 584"/>
              <a:gd name="T2" fmla="*/ 10 w 556"/>
              <a:gd name="T3" fmla="*/ 112 h 584"/>
              <a:gd name="T4" fmla="*/ 0 w 556"/>
              <a:gd name="T5" fmla="*/ 98 h 584"/>
              <a:gd name="T6" fmla="*/ 0 w 556"/>
              <a:gd name="T7" fmla="*/ 66 h 584"/>
              <a:gd name="T8" fmla="*/ 16 w 556"/>
              <a:gd name="T9" fmla="*/ 58 h 584"/>
              <a:gd name="T10" fmla="*/ 34 w 556"/>
              <a:gd name="T11" fmla="*/ 46 h 584"/>
              <a:gd name="T12" fmla="*/ 56 w 556"/>
              <a:gd name="T13" fmla="*/ 44 h 584"/>
              <a:gd name="T14" fmla="*/ 106 w 556"/>
              <a:gd name="T15" fmla="*/ 16 h 584"/>
              <a:gd name="T16" fmla="*/ 126 w 556"/>
              <a:gd name="T17" fmla="*/ 8 h 584"/>
              <a:gd name="T18" fmla="*/ 148 w 556"/>
              <a:gd name="T19" fmla="*/ 4 h 584"/>
              <a:gd name="T20" fmla="*/ 174 w 556"/>
              <a:gd name="T21" fmla="*/ 0 h 584"/>
              <a:gd name="T22" fmla="*/ 196 w 556"/>
              <a:gd name="T23" fmla="*/ 10 h 584"/>
              <a:gd name="T24" fmla="*/ 234 w 556"/>
              <a:gd name="T25" fmla="*/ 26 h 584"/>
              <a:gd name="T26" fmla="*/ 256 w 556"/>
              <a:gd name="T27" fmla="*/ 32 h 584"/>
              <a:gd name="T28" fmla="*/ 256 w 556"/>
              <a:gd name="T29" fmla="*/ 32 h 584"/>
              <a:gd name="T30" fmla="*/ 270 w 556"/>
              <a:gd name="T31" fmla="*/ 34 h 584"/>
              <a:gd name="T32" fmla="*/ 282 w 556"/>
              <a:gd name="T33" fmla="*/ 34 h 584"/>
              <a:gd name="T34" fmla="*/ 282 w 556"/>
              <a:gd name="T35" fmla="*/ 34 h 584"/>
              <a:gd name="T36" fmla="*/ 306 w 556"/>
              <a:gd name="T37" fmla="*/ 36 h 584"/>
              <a:gd name="T38" fmla="*/ 306 w 556"/>
              <a:gd name="T39" fmla="*/ 36 h 584"/>
              <a:gd name="T40" fmla="*/ 334 w 556"/>
              <a:gd name="T41" fmla="*/ 48 h 584"/>
              <a:gd name="T42" fmla="*/ 354 w 556"/>
              <a:gd name="T43" fmla="*/ 64 h 584"/>
              <a:gd name="T44" fmla="*/ 388 w 556"/>
              <a:gd name="T45" fmla="*/ 74 h 584"/>
              <a:gd name="T46" fmla="*/ 406 w 556"/>
              <a:gd name="T47" fmla="*/ 76 h 584"/>
              <a:gd name="T48" fmla="*/ 406 w 556"/>
              <a:gd name="T49" fmla="*/ 76 h 584"/>
              <a:gd name="T50" fmla="*/ 436 w 556"/>
              <a:gd name="T51" fmla="*/ 78 h 584"/>
              <a:gd name="T52" fmla="*/ 436 w 556"/>
              <a:gd name="T53" fmla="*/ 78 h 584"/>
              <a:gd name="T54" fmla="*/ 452 w 556"/>
              <a:gd name="T55" fmla="*/ 78 h 584"/>
              <a:gd name="T56" fmla="*/ 452 w 556"/>
              <a:gd name="T57" fmla="*/ 78 h 584"/>
              <a:gd name="T58" fmla="*/ 476 w 556"/>
              <a:gd name="T59" fmla="*/ 82 h 584"/>
              <a:gd name="T60" fmla="*/ 476 w 556"/>
              <a:gd name="T61" fmla="*/ 82 h 584"/>
              <a:gd name="T62" fmla="*/ 476 w 556"/>
              <a:gd name="T63" fmla="*/ 82 h 584"/>
              <a:gd name="T64" fmla="*/ 508 w 556"/>
              <a:gd name="T65" fmla="*/ 74 h 584"/>
              <a:gd name="T66" fmla="*/ 508 w 556"/>
              <a:gd name="T67" fmla="*/ 74 h 584"/>
              <a:gd name="T68" fmla="*/ 528 w 556"/>
              <a:gd name="T69" fmla="*/ 72 h 584"/>
              <a:gd name="T70" fmla="*/ 542 w 556"/>
              <a:gd name="T71" fmla="*/ 324 h 584"/>
              <a:gd name="T72" fmla="*/ 556 w 556"/>
              <a:gd name="T73" fmla="*/ 576 h 584"/>
              <a:gd name="T74" fmla="*/ 32 w 556"/>
              <a:gd name="T75" fmla="*/ 584 h 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6"/>
              <a:gd name="T115" fmla="*/ 0 h 584"/>
              <a:gd name="T116" fmla="*/ 556 w 556"/>
              <a:gd name="T117" fmla="*/ 584 h 5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6" h="584">
                <a:moveTo>
                  <a:pt x="32" y="584"/>
                </a:moveTo>
                <a:lnTo>
                  <a:pt x="10" y="112"/>
                </a:lnTo>
                <a:lnTo>
                  <a:pt x="0" y="98"/>
                </a:lnTo>
                <a:lnTo>
                  <a:pt x="0" y="66"/>
                </a:lnTo>
                <a:lnTo>
                  <a:pt x="16" y="58"/>
                </a:lnTo>
                <a:lnTo>
                  <a:pt x="34" y="46"/>
                </a:lnTo>
                <a:lnTo>
                  <a:pt x="56" y="44"/>
                </a:lnTo>
                <a:lnTo>
                  <a:pt x="106" y="16"/>
                </a:lnTo>
                <a:lnTo>
                  <a:pt x="126" y="8"/>
                </a:lnTo>
                <a:lnTo>
                  <a:pt x="148" y="4"/>
                </a:lnTo>
                <a:lnTo>
                  <a:pt x="174" y="0"/>
                </a:lnTo>
                <a:lnTo>
                  <a:pt x="196" y="10"/>
                </a:lnTo>
                <a:lnTo>
                  <a:pt x="234" y="26"/>
                </a:lnTo>
                <a:lnTo>
                  <a:pt x="256" y="32"/>
                </a:lnTo>
                <a:lnTo>
                  <a:pt x="270" y="34"/>
                </a:lnTo>
                <a:lnTo>
                  <a:pt x="282" y="34"/>
                </a:lnTo>
                <a:lnTo>
                  <a:pt x="306" y="36"/>
                </a:lnTo>
                <a:lnTo>
                  <a:pt x="334" y="48"/>
                </a:lnTo>
                <a:lnTo>
                  <a:pt x="354" y="64"/>
                </a:lnTo>
                <a:lnTo>
                  <a:pt x="388" y="74"/>
                </a:lnTo>
                <a:lnTo>
                  <a:pt x="406" y="76"/>
                </a:lnTo>
                <a:lnTo>
                  <a:pt x="436" y="78"/>
                </a:lnTo>
                <a:lnTo>
                  <a:pt x="452" y="78"/>
                </a:lnTo>
                <a:lnTo>
                  <a:pt x="476" y="82"/>
                </a:lnTo>
                <a:lnTo>
                  <a:pt x="508" y="74"/>
                </a:lnTo>
                <a:lnTo>
                  <a:pt x="528" y="72"/>
                </a:lnTo>
                <a:lnTo>
                  <a:pt x="542" y="324"/>
                </a:lnTo>
                <a:lnTo>
                  <a:pt x="556" y="576"/>
                </a:lnTo>
                <a:lnTo>
                  <a:pt x="32" y="58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8" name="Freeform 34"/>
          <p:cNvSpPr>
            <a:spLocks/>
          </p:cNvSpPr>
          <p:nvPr/>
        </p:nvSpPr>
        <p:spPr bwMode="auto">
          <a:xfrm>
            <a:off x="4827985" y="2908697"/>
            <a:ext cx="323850" cy="304800"/>
          </a:xfrm>
          <a:custGeom>
            <a:avLst/>
            <a:gdLst>
              <a:gd name="T0" fmla="*/ 12 w 272"/>
              <a:gd name="T1" fmla="*/ 256 h 256"/>
              <a:gd name="T2" fmla="*/ 272 w 272"/>
              <a:gd name="T3" fmla="*/ 250 h 256"/>
              <a:gd name="T4" fmla="*/ 266 w 272"/>
              <a:gd name="T5" fmla="*/ 0 h 256"/>
              <a:gd name="T6" fmla="*/ 0 w 272"/>
              <a:gd name="T7" fmla="*/ 4 h 256"/>
              <a:gd name="T8" fmla="*/ 12 w 272"/>
              <a:gd name="T9" fmla="*/ 256 h 256"/>
              <a:gd name="T10" fmla="*/ 0 60000 65536"/>
              <a:gd name="T11" fmla="*/ 0 60000 65536"/>
              <a:gd name="T12" fmla="*/ 0 60000 65536"/>
              <a:gd name="T13" fmla="*/ 0 60000 65536"/>
              <a:gd name="T14" fmla="*/ 0 60000 65536"/>
              <a:gd name="T15" fmla="*/ 0 w 272"/>
              <a:gd name="T16" fmla="*/ 0 h 256"/>
              <a:gd name="T17" fmla="*/ 272 w 272"/>
              <a:gd name="T18" fmla="*/ 256 h 256"/>
            </a:gdLst>
            <a:ahLst/>
            <a:cxnLst>
              <a:cxn ang="T10">
                <a:pos x="T0" y="T1"/>
              </a:cxn>
              <a:cxn ang="T11">
                <a:pos x="T2" y="T3"/>
              </a:cxn>
              <a:cxn ang="T12">
                <a:pos x="T4" y="T5"/>
              </a:cxn>
              <a:cxn ang="T13">
                <a:pos x="T6" y="T7"/>
              </a:cxn>
              <a:cxn ang="T14">
                <a:pos x="T8" y="T9"/>
              </a:cxn>
            </a:cxnLst>
            <a:rect l="T15" t="T16" r="T17" b="T18"/>
            <a:pathLst>
              <a:path w="272" h="256">
                <a:moveTo>
                  <a:pt x="12" y="256"/>
                </a:moveTo>
                <a:lnTo>
                  <a:pt x="272" y="250"/>
                </a:lnTo>
                <a:lnTo>
                  <a:pt x="266" y="0"/>
                </a:lnTo>
                <a:lnTo>
                  <a:pt x="0" y="4"/>
                </a:lnTo>
                <a:lnTo>
                  <a:pt x="12" y="256"/>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9" name="Freeform 35"/>
          <p:cNvSpPr>
            <a:spLocks/>
          </p:cNvSpPr>
          <p:nvPr/>
        </p:nvSpPr>
        <p:spPr bwMode="auto">
          <a:xfrm>
            <a:off x="5144692" y="2903936"/>
            <a:ext cx="330994" cy="302419"/>
          </a:xfrm>
          <a:custGeom>
            <a:avLst/>
            <a:gdLst>
              <a:gd name="T0" fmla="*/ 278 w 278"/>
              <a:gd name="T1" fmla="*/ 246 h 254"/>
              <a:gd name="T2" fmla="*/ 6 w 278"/>
              <a:gd name="T3" fmla="*/ 254 h 254"/>
              <a:gd name="T4" fmla="*/ 0 w 278"/>
              <a:gd name="T5" fmla="*/ 4 h 254"/>
              <a:gd name="T6" fmla="*/ 258 w 278"/>
              <a:gd name="T7" fmla="*/ 0 h 254"/>
              <a:gd name="T8" fmla="*/ 258 w 278"/>
              <a:gd name="T9" fmla="*/ 0 h 254"/>
              <a:gd name="T10" fmla="*/ 276 w 278"/>
              <a:gd name="T11" fmla="*/ 0 h 254"/>
              <a:gd name="T12" fmla="*/ 276 w 278"/>
              <a:gd name="T13" fmla="*/ 0 h 254"/>
              <a:gd name="T14" fmla="*/ 276 w 278"/>
              <a:gd name="T15" fmla="*/ 2 h 254"/>
              <a:gd name="T16" fmla="*/ 278 w 278"/>
              <a:gd name="T17" fmla="*/ 10 h 254"/>
              <a:gd name="T18" fmla="*/ 278 w 278"/>
              <a:gd name="T19" fmla="*/ 38 h 254"/>
              <a:gd name="T20" fmla="*/ 278 w 278"/>
              <a:gd name="T21" fmla="*/ 122 h 254"/>
              <a:gd name="T22" fmla="*/ 278 w 278"/>
              <a:gd name="T23" fmla="*/ 246 h 254"/>
              <a:gd name="T24" fmla="*/ 278 w 278"/>
              <a:gd name="T25" fmla="*/ 246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
              <a:gd name="T40" fmla="*/ 0 h 254"/>
              <a:gd name="T41" fmla="*/ 278 w 278"/>
              <a:gd name="T42" fmla="*/ 254 h 2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 h="254">
                <a:moveTo>
                  <a:pt x="278" y="246"/>
                </a:moveTo>
                <a:lnTo>
                  <a:pt x="6" y="254"/>
                </a:lnTo>
                <a:lnTo>
                  <a:pt x="0" y="4"/>
                </a:lnTo>
                <a:lnTo>
                  <a:pt x="258" y="0"/>
                </a:lnTo>
                <a:lnTo>
                  <a:pt x="276" y="0"/>
                </a:lnTo>
                <a:lnTo>
                  <a:pt x="276" y="2"/>
                </a:lnTo>
                <a:lnTo>
                  <a:pt x="278" y="10"/>
                </a:lnTo>
                <a:lnTo>
                  <a:pt x="278" y="38"/>
                </a:lnTo>
                <a:lnTo>
                  <a:pt x="278" y="122"/>
                </a:lnTo>
                <a:lnTo>
                  <a:pt x="278" y="246"/>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0" name="Freeform 36"/>
          <p:cNvSpPr>
            <a:spLocks/>
          </p:cNvSpPr>
          <p:nvPr/>
        </p:nvSpPr>
        <p:spPr bwMode="auto">
          <a:xfrm>
            <a:off x="4842273" y="3206355"/>
            <a:ext cx="321469" cy="307181"/>
          </a:xfrm>
          <a:custGeom>
            <a:avLst/>
            <a:gdLst>
              <a:gd name="T0" fmla="*/ 270 w 270"/>
              <a:gd name="T1" fmla="*/ 248 h 258"/>
              <a:gd name="T2" fmla="*/ 260 w 270"/>
              <a:gd name="T3" fmla="*/ 0 h 258"/>
              <a:gd name="T4" fmla="*/ 0 w 270"/>
              <a:gd name="T5" fmla="*/ 6 h 258"/>
              <a:gd name="T6" fmla="*/ 0 w 270"/>
              <a:gd name="T7" fmla="*/ 242 h 258"/>
              <a:gd name="T8" fmla="*/ 14 w 270"/>
              <a:gd name="T9" fmla="*/ 258 h 258"/>
              <a:gd name="T10" fmla="*/ 270 w 270"/>
              <a:gd name="T11" fmla="*/ 248 h 258"/>
              <a:gd name="T12" fmla="*/ 0 60000 65536"/>
              <a:gd name="T13" fmla="*/ 0 60000 65536"/>
              <a:gd name="T14" fmla="*/ 0 60000 65536"/>
              <a:gd name="T15" fmla="*/ 0 60000 65536"/>
              <a:gd name="T16" fmla="*/ 0 60000 65536"/>
              <a:gd name="T17" fmla="*/ 0 60000 65536"/>
              <a:gd name="T18" fmla="*/ 0 w 270"/>
              <a:gd name="T19" fmla="*/ 0 h 258"/>
              <a:gd name="T20" fmla="*/ 270 w 270"/>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70" h="258">
                <a:moveTo>
                  <a:pt x="270" y="248"/>
                </a:moveTo>
                <a:lnTo>
                  <a:pt x="260" y="0"/>
                </a:lnTo>
                <a:lnTo>
                  <a:pt x="0" y="6"/>
                </a:lnTo>
                <a:lnTo>
                  <a:pt x="0" y="242"/>
                </a:lnTo>
                <a:lnTo>
                  <a:pt x="14" y="258"/>
                </a:lnTo>
                <a:lnTo>
                  <a:pt x="270" y="24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1" name="Freeform 37"/>
          <p:cNvSpPr>
            <a:spLocks/>
          </p:cNvSpPr>
          <p:nvPr/>
        </p:nvSpPr>
        <p:spPr bwMode="auto">
          <a:xfrm>
            <a:off x="5151835" y="3196829"/>
            <a:ext cx="333375" cy="304800"/>
          </a:xfrm>
          <a:custGeom>
            <a:avLst/>
            <a:gdLst>
              <a:gd name="T0" fmla="*/ 280 w 280"/>
              <a:gd name="T1" fmla="*/ 248 h 256"/>
              <a:gd name="T2" fmla="*/ 272 w 280"/>
              <a:gd name="T3" fmla="*/ 0 h 256"/>
              <a:gd name="T4" fmla="*/ 0 w 280"/>
              <a:gd name="T5" fmla="*/ 8 h 256"/>
              <a:gd name="T6" fmla="*/ 10 w 280"/>
              <a:gd name="T7" fmla="*/ 256 h 256"/>
              <a:gd name="T8" fmla="*/ 280 w 280"/>
              <a:gd name="T9" fmla="*/ 248 h 256"/>
              <a:gd name="T10" fmla="*/ 0 60000 65536"/>
              <a:gd name="T11" fmla="*/ 0 60000 65536"/>
              <a:gd name="T12" fmla="*/ 0 60000 65536"/>
              <a:gd name="T13" fmla="*/ 0 60000 65536"/>
              <a:gd name="T14" fmla="*/ 0 60000 65536"/>
              <a:gd name="T15" fmla="*/ 0 w 280"/>
              <a:gd name="T16" fmla="*/ 0 h 256"/>
              <a:gd name="T17" fmla="*/ 280 w 280"/>
              <a:gd name="T18" fmla="*/ 256 h 256"/>
            </a:gdLst>
            <a:ahLst/>
            <a:cxnLst>
              <a:cxn ang="T10">
                <a:pos x="T0" y="T1"/>
              </a:cxn>
              <a:cxn ang="T11">
                <a:pos x="T2" y="T3"/>
              </a:cxn>
              <a:cxn ang="T12">
                <a:pos x="T4" y="T5"/>
              </a:cxn>
              <a:cxn ang="T13">
                <a:pos x="T6" y="T7"/>
              </a:cxn>
              <a:cxn ang="T14">
                <a:pos x="T8" y="T9"/>
              </a:cxn>
            </a:cxnLst>
            <a:rect l="T15" t="T16" r="T17" b="T18"/>
            <a:pathLst>
              <a:path w="280" h="256">
                <a:moveTo>
                  <a:pt x="280" y="248"/>
                </a:moveTo>
                <a:lnTo>
                  <a:pt x="272" y="0"/>
                </a:lnTo>
                <a:lnTo>
                  <a:pt x="0" y="8"/>
                </a:lnTo>
                <a:lnTo>
                  <a:pt x="10" y="256"/>
                </a:lnTo>
                <a:lnTo>
                  <a:pt x="280" y="24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2" name="Freeform 38"/>
          <p:cNvSpPr>
            <a:spLocks/>
          </p:cNvSpPr>
          <p:nvPr/>
        </p:nvSpPr>
        <p:spPr bwMode="auto">
          <a:xfrm>
            <a:off x="4858942" y="3501629"/>
            <a:ext cx="321469" cy="314325"/>
          </a:xfrm>
          <a:custGeom>
            <a:avLst/>
            <a:gdLst>
              <a:gd name="T0" fmla="*/ 266 w 270"/>
              <a:gd name="T1" fmla="*/ 260 h 264"/>
              <a:gd name="T2" fmla="*/ 270 w 270"/>
              <a:gd name="T3" fmla="*/ 0 h 264"/>
              <a:gd name="T4" fmla="*/ 0 w 270"/>
              <a:gd name="T5" fmla="*/ 10 h 264"/>
              <a:gd name="T6" fmla="*/ 6 w 270"/>
              <a:gd name="T7" fmla="*/ 264 h 264"/>
              <a:gd name="T8" fmla="*/ 266 w 270"/>
              <a:gd name="T9" fmla="*/ 260 h 264"/>
              <a:gd name="T10" fmla="*/ 0 60000 65536"/>
              <a:gd name="T11" fmla="*/ 0 60000 65536"/>
              <a:gd name="T12" fmla="*/ 0 60000 65536"/>
              <a:gd name="T13" fmla="*/ 0 60000 65536"/>
              <a:gd name="T14" fmla="*/ 0 60000 65536"/>
              <a:gd name="T15" fmla="*/ 0 w 270"/>
              <a:gd name="T16" fmla="*/ 0 h 264"/>
              <a:gd name="T17" fmla="*/ 270 w 270"/>
              <a:gd name="T18" fmla="*/ 264 h 264"/>
            </a:gdLst>
            <a:ahLst/>
            <a:cxnLst>
              <a:cxn ang="T10">
                <a:pos x="T0" y="T1"/>
              </a:cxn>
              <a:cxn ang="T11">
                <a:pos x="T2" y="T3"/>
              </a:cxn>
              <a:cxn ang="T12">
                <a:pos x="T4" y="T5"/>
              </a:cxn>
              <a:cxn ang="T13">
                <a:pos x="T6" y="T7"/>
              </a:cxn>
              <a:cxn ang="T14">
                <a:pos x="T8" y="T9"/>
              </a:cxn>
            </a:cxnLst>
            <a:rect l="T15" t="T16" r="T17" b="T18"/>
            <a:pathLst>
              <a:path w="270" h="264">
                <a:moveTo>
                  <a:pt x="266" y="260"/>
                </a:moveTo>
                <a:lnTo>
                  <a:pt x="270" y="0"/>
                </a:lnTo>
                <a:lnTo>
                  <a:pt x="0" y="10"/>
                </a:lnTo>
                <a:lnTo>
                  <a:pt x="6" y="264"/>
                </a:lnTo>
                <a:lnTo>
                  <a:pt x="266" y="260"/>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3" name="Freeform 39"/>
          <p:cNvSpPr>
            <a:spLocks/>
          </p:cNvSpPr>
          <p:nvPr/>
        </p:nvSpPr>
        <p:spPr bwMode="auto">
          <a:xfrm>
            <a:off x="5175647" y="3492103"/>
            <a:ext cx="319088" cy="319088"/>
          </a:xfrm>
          <a:custGeom>
            <a:avLst/>
            <a:gdLst>
              <a:gd name="T0" fmla="*/ 268 w 268"/>
              <a:gd name="T1" fmla="*/ 254 h 268"/>
              <a:gd name="T2" fmla="*/ 260 w 268"/>
              <a:gd name="T3" fmla="*/ 0 h 268"/>
              <a:gd name="T4" fmla="*/ 4 w 268"/>
              <a:gd name="T5" fmla="*/ 8 h 268"/>
              <a:gd name="T6" fmla="*/ 0 w 268"/>
              <a:gd name="T7" fmla="*/ 268 h 268"/>
              <a:gd name="T8" fmla="*/ 268 w 268"/>
              <a:gd name="T9" fmla="*/ 254 h 268"/>
              <a:gd name="T10" fmla="*/ 0 60000 65536"/>
              <a:gd name="T11" fmla="*/ 0 60000 65536"/>
              <a:gd name="T12" fmla="*/ 0 60000 65536"/>
              <a:gd name="T13" fmla="*/ 0 60000 65536"/>
              <a:gd name="T14" fmla="*/ 0 60000 65536"/>
              <a:gd name="T15" fmla="*/ 0 w 268"/>
              <a:gd name="T16" fmla="*/ 0 h 268"/>
              <a:gd name="T17" fmla="*/ 268 w 268"/>
              <a:gd name="T18" fmla="*/ 268 h 268"/>
            </a:gdLst>
            <a:ahLst/>
            <a:cxnLst>
              <a:cxn ang="T10">
                <a:pos x="T0" y="T1"/>
              </a:cxn>
              <a:cxn ang="T11">
                <a:pos x="T2" y="T3"/>
              </a:cxn>
              <a:cxn ang="T12">
                <a:pos x="T4" y="T5"/>
              </a:cxn>
              <a:cxn ang="T13">
                <a:pos x="T6" y="T7"/>
              </a:cxn>
              <a:cxn ang="T14">
                <a:pos x="T8" y="T9"/>
              </a:cxn>
            </a:cxnLst>
            <a:rect l="T15" t="T16" r="T17" b="T18"/>
            <a:pathLst>
              <a:path w="268" h="268">
                <a:moveTo>
                  <a:pt x="268" y="254"/>
                </a:moveTo>
                <a:lnTo>
                  <a:pt x="260" y="0"/>
                </a:lnTo>
                <a:lnTo>
                  <a:pt x="4" y="8"/>
                </a:lnTo>
                <a:lnTo>
                  <a:pt x="0" y="268"/>
                </a:lnTo>
                <a:lnTo>
                  <a:pt x="268" y="25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4" name="Freeform 40"/>
          <p:cNvSpPr>
            <a:spLocks/>
          </p:cNvSpPr>
          <p:nvPr/>
        </p:nvSpPr>
        <p:spPr bwMode="auto">
          <a:xfrm>
            <a:off x="5206605" y="3794522"/>
            <a:ext cx="297656" cy="290513"/>
          </a:xfrm>
          <a:custGeom>
            <a:avLst/>
            <a:gdLst>
              <a:gd name="T0" fmla="*/ 6 w 250"/>
              <a:gd name="T1" fmla="*/ 244 h 244"/>
              <a:gd name="T2" fmla="*/ 0 w 250"/>
              <a:gd name="T3" fmla="*/ 14 h 244"/>
              <a:gd name="T4" fmla="*/ 242 w 250"/>
              <a:gd name="T5" fmla="*/ 0 h 244"/>
              <a:gd name="T6" fmla="*/ 250 w 250"/>
              <a:gd name="T7" fmla="*/ 242 h 244"/>
              <a:gd name="T8" fmla="*/ 6 w 250"/>
              <a:gd name="T9" fmla="*/ 244 h 244"/>
              <a:gd name="T10" fmla="*/ 0 60000 65536"/>
              <a:gd name="T11" fmla="*/ 0 60000 65536"/>
              <a:gd name="T12" fmla="*/ 0 60000 65536"/>
              <a:gd name="T13" fmla="*/ 0 60000 65536"/>
              <a:gd name="T14" fmla="*/ 0 60000 65536"/>
              <a:gd name="T15" fmla="*/ 0 w 250"/>
              <a:gd name="T16" fmla="*/ 0 h 244"/>
              <a:gd name="T17" fmla="*/ 250 w 250"/>
              <a:gd name="T18" fmla="*/ 244 h 244"/>
            </a:gdLst>
            <a:ahLst/>
            <a:cxnLst>
              <a:cxn ang="T10">
                <a:pos x="T0" y="T1"/>
              </a:cxn>
              <a:cxn ang="T11">
                <a:pos x="T2" y="T3"/>
              </a:cxn>
              <a:cxn ang="T12">
                <a:pos x="T4" y="T5"/>
              </a:cxn>
              <a:cxn ang="T13">
                <a:pos x="T6" y="T7"/>
              </a:cxn>
              <a:cxn ang="T14">
                <a:pos x="T8" y="T9"/>
              </a:cxn>
            </a:cxnLst>
            <a:rect l="T15" t="T16" r="T17" b="T18"/>
            <a:pathLst>
              <a:path w="250" h="244">
                <a:moveTo>
                  <a:pt x="6" y="244"/>
                </a:moveTo>
                <a:lnTo>
                  <a:pt x="0" y="14"/>
                </a:lnTo>
                <a:lnTo>
                  <a:pt x="242" y="0"/>
                </a:lnTo>
                <a:lnTo>
                  <a:pt x="250" y="242"/>
                </a:lnTo>
                <a:lnTo>
                  <a:pt x="6" y="244"/>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5" name="Freeform 41"/>
          <p:cNvSpPr>
            <a:spLocks/>
          </p:cNvSpPr>
          <p:nvPr/>
        </p:nvSpPr>
        <p:spPr bwMode="auto">
          <a:xfrm>
            <a:off x="5404247" y="2210992"/>
            <a:ext cx="590550" cy="392906"/>
          </a:xfrm>
          <a:custGeom>
            <a:avLst/>
            <a:gdLst>
              <a:gd name="T0" fmla="*/ 26 w 496"/>
              <a:gd name="T1" fmla="*/ 330 h 330"/>
              <a:gd name="T2" fmla="*/ 488 w 496"/>
              <a:gd name="T3" fmla="*/ 298 h 330"/>
              <a:gd name="T4" fmla="*/ 488 w 496"/>
              <a:gd name="T5" fmla="*/ 298 h 330"/>
              <a:gd name="T6" fmla="*/ 494 w 496"/>
              <a:gd name="T7" fmla="*/ 160 h 330"/>
              <a:gd name="T8" fmla="*/ 496 w 496"/>
              <a:gd name="T9" fmla="*/ 64 h 330"/>
              <a:gd name="T10" fmla="*/ 496 w 496"/>
              <a:gd name="T11" fmla="*/ 32 h 330"/>
              <a:gd name="T12" fmla="*/ 496 w 496"/>
              <a:gd name="T13" fmla="*/ 22 h 330"/>
              <a:gd name="T14" fmla="*/ 494 w 496"/>
              <a:gd name="T15" fmla="*/ 18 h 330"/>
              <a:gd name="T16" fmla="*/ 494 w 496"/>
              <a:gd name="T17" fmla="*/ 18 h 330"/>
              <a:gd name="T18" fmla="*/ 488 w 496"/>
              <a:gd name="T19" fmla="*/ 16 h 330"/>
              <a:gd name="T20" fmla="*/ 480 w 496"/>
              <a:gd name="T21" fmla="*/ 16 h 330"/>
              <a:gd name="T22" fmla="*/ 464 w 496"/>
              <a:gd name="T23" fmla="*/ 18 h 330"/>
              <a:gd name="T24" fmla="*/ 464 w 496"/>
              <a:gd name="T25" fmla="*/ 18 h 330"/>
              <a:gd name="T26" fmla="*/ 448 w 496"/>
              <a:gd name="T27" fmla="*/ 22 h 330"/>
              <a:gd name="T28" fmla="*/ 432 w 496"/>
              <a:gd name="T29" fmla="*/ 24 h 330"/>
              <a:gd name="T30" fmla="*/ 432 w 496"/>
              <a:gd name="T31" fmla="*/ 24 h 330"/>
              <a:gd name="T32" fmla="*/ 378 w 496"/>
              <a:gd name="T33" fmla="*/ 24 h 330"/>
              <a:gd name="T34" fmla="*/ 378 w 496"/>
              <a:gd name="T35" fmla="*/ 24 h 330"/>
              <a:gd name="T36" fmla="*/ 374 w 496"/>
              <a:gd name="T37" fmla="*/ 22 h 330"/>
              <a:gd name="T38" fmla="*/ 374 w 496"/>
              <a:gd name="T39" fmla="*/ 22 h 330"/>
              <a:gd name="T40" fmla="*/ 366 w 496"/>
              <a:gd name="T41" fmla="*/ 24 h 330"/>
              <a:gd name="T42" fmla="*/ 366 w 496"/>
              <a:gd name="T43" fmla="*/ 24 h 330"/>
              <a:gd name="T44" fmla="*/ 350 w 496"/>
              <a:gd name="T45" fmla="*/ 28 h 330"/>
              <a:gd name="T46" fmla="*/ 328 w 496"/>
              <a:gd name="T47" fmla="*/ 18 h 330"/>
              <a:gd name="T48" fmla="*/ 328 w 496"/>
              <a:gd name="T49" fmla="*/ 18 h 330"/>
              <a:gd name="T50" fmla="*/ 306 w 496"/>
              <a:gd name="T51" fmla="*/ 18 h 330"/>
              <a:gd name="T52" fmla="*/ 306 w 496"/>
              <a:gd name="T53" fmla="*/ 18 h 330"/>
              <a:gd name="T54" fmla="*/ 288 w 496"/>
              <a:gd name="T55" fmla="*/ 20 h 330"/>
              <a:gd name="T56" fmla="*/ 280 w 496"/>
              <a:gd name="T57" fmla="*/ 20 h 330"/>
              <a:gd name="T58" fmla="*/ 254 w 496"/>
              <a:gd name="T59" fmla="*/ 24 h 330"/>
              <a:gd name="T60" fmla="*/ 254 w 496"/>
              <a:gd name="T61" fmla="*/ 24 h 330"/>
              <a:gd name="T62" fmla="*/ 254 w 496"/>
              <a:gd name="T63" fmla="*/ 28 h 330"/>
              <a:gd name="T64" fmla="*/ 252 w 496"/>
              <a:gd name="T65" fmla="*/ 34 h 330"/>
              <a:gd name="T66" fmla="*/ 246 w 496"/>
              <a:gd name="T67" fmla="*/ 40 h 330"/>
              <a:gd name="T68" fmla="*/ 246 w 496"/>
              <a:gd name="T69" fmla="*/ 40 h 330"/>
              <a:gd name="T70" fmla="*/ 236 w 496"/>
              <a:gd name="T71" fmla="*/ 46 h 330"/>
              <a:gd name="T72" fmla="*/ 196 w 496"/>
              <a:gd name="T73" fmla="*/ 92 h 330"/>
              <a:gd name="T74" fmla="*/ 196 w 496"/>
              <a:gd name="T75" fmla="*/ 92 h 330"/>
              <a:gd name="T76" fmla="*/ 180 w 496"/>
              <a:gd name="T77" fmla="*/ 94 h 330"/>
              <a:gd name="T78" fmla="*/ 170 w 496"/>
              <a:gd name="T79" fmla="*/ 94 h 330"/>
              <a:gd name="T80" fmla="*/ 166 w 496"/>
              <a:gd name="T81" fmla="*/ 94 h 330"/>
              <a:gd name="T82" fmla="*/ 164 w 496"/>
              <a:gd name="T83" fmla="*/ 92 h 330"/>
              <a:gd name="T84" fmla="*/ 164 w 496"/>
              <a:gd name="T85" fmla="*/ 92 h 330"/>
              <a:gd name="T86" fmla="*/ 160 w 496"/>
              <a:gd name="T87" fmla="*/ 86 h 330"/>
              <a:gd name="T88" fmla="*/ 152 w 496"/>
              <a:gd name="T89" fmla="*/ 76 h 330"/>
              <a:gd name="T90" fmla="*/ 138 w 496"/>
              <a:gd name="T91" fmla="*/ 62 h 330"/>
              <a:gd name="T92" fmla="*/ 118 w 496"/>
              <a:gd name="T93" fmla="*/ 36 h 330"/>
              <a:gd name="T94" fmla="*/ 94 w 496"/>
              <a:gd name="T95" fmla="*/ 28 h 330"/>
              <a:gd name="T96" fmla="*/ 74 w 496"/>
              <a:gd name="T97" fmla="*/ 16 h 330"/>
              <a:gd name="T98" fmla="*/ 48 w 496"/>
              <a:gd name="T99" fmla="*/ 4 h 330"/>
              <a:gd name="T100" fmla="*/ 0 w 496"/>
              <a:gd name="T101" fmla="*/ 0 h 330"/>
              <a:gd name="T102" fmla="*/ 2 w 496"/>
              <a:gd name="T103" fmla="*/ 50 h 330"/>
              <a:gd name="T104" fmla="*/ 12 w 496"/>
              <a:gd name="T105" fmla="*/ 78 h 330"/>
              <a:gd name="T106" fmla="*/ 26 w 496"/>
              <a:gd name="T107" fmla="*/ 330 h 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
              <a:gd name="T163" fmla="*/ 0 h 330"/>
              <a:gd name="T164" fmla="*/ 496 w 496"/>
              <a:gd name="T165" fmla="*/ 330 h 3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 h="330">
                <a:moveTo>
                  <a:pt x="26" y="330"/>
                </a:moveTo>
                <a:lnTo>
                  <a:pt x="488" y="298"/>
                </a:lnTo>
                <a:lnTo>
                  <a:pt x="494" y="160"/>
                </a:lnTo>
                <a:lnTo>
                  <a:pt x="496" y="64"/>
                </a:lnTo>
                <a:lnTo>
                  <a:pt x="496" y="32"/>
                </a:lnTo>
                <a:lnTo>
                  <a:pt x="496" y="22"/>
                </a:lnTo>
                <a:lnTo>
                  <a:pt x="494" y="18"/>
                </a:lnTo>
                <a:lnTo>
                  <a:pt x="488" y="16"/>
                </a:lnTo>
                <a:lnTo>
                  <a:pt x="480" y="16"/>
                </a:lnTo>
                <a:lnTo>
                  <a:pt x="464" y="18"/>
                </a:lnTo>
                <a:lnTo>
                  <a:pt x="448" y="22"/>
                </a:lnTo>
                <a:lnTo>
                  <a:pt x="432" y="24"/>
                </a:lnTo>
                <a:lnTo>
                  <a:pt x="378" y="24"/>
                </a:lnTo>
                <a:lnTo>
                  <a:pt x="374" y="22"/>
                </a:lnTo>
                <a:lnTo>
                  <a:pt x="366" y="24"/>
                </a:lnTo>
                <a:lnTo>
                  <a:pt x="350" y="28"/>
                </a:lnTo>
                <a:lnTo>
                  <a:pt x="328" y="18"/>
                </a:lnTo>
                <a:lnTo>
                  <a:pt x="306" y="18"/>
                </a:lnTo>
                <a:lnTo>
                  <a:pt x="288" y="20"/>
                </a:lnTo>
                <a:lnTo>
                  <a:pt x="280" y="20"/>
                </a:lnTo>
                <a:lnTo>
                  <a:pt x="254" y="24"/>
                </a:lnTo>
                <a:lnTo>
                  <a:pt x="254" y="28"/>
                </a:lnTo>
                <a:lnTo>
                  <a:pt x="252" y="34"/>
                </a:lnTo>
                <a:lnTo>
                  <a:pt x="246" y="40"/>
                </a:lnTo>
                <a:lnTo>
                  <a:pt x="236" y="46"/>
                </a:lnTo>
                <a:lnTo>
                  <a:pt x="196" y="92"/>
                </a:lnTo>
                <a:lnTo>
                  <a:pt x="180" y="94"/>
                </a:lnTo>
                <a:lnTo>
                  <a:pt x="170" y="94"/>
                </a:lnTo>
                <a:lnTo>
                  <a:pt x="166" y="94"/>
                </a:lnTo>
                <a:lnTo>
                  <a:pt x="164" y="92"/>
                </a:lnTo>
                <a:lnTo>
                  <a:pt x="160" y="86"/>
                </a:lnTo>
                <a:lnTo>
                  <a:pt x="152" y="76"/>
                </a:lnTo>
                <a:lnTo>
                  <a:pt x="138" y="62"/>
                </a:lnTo>
                <a:lnTo>
                  <a:pt x="118" y="36"/>
                </a:lnTo>
                <a:lnTo>
                  <a:pt x="94" y="28"/>
                </a:lnTo>
                <a:lnTo>
                  <a:pt x="74" y="16"/>
                </a:lnTo>
                <a:lnTo>
                  <a:pt x="48" y="4"/>
                </a:lnTo>
                <a:lnTo>
                  <a:pt x="0" y="0"/>
                </a:lnTo>
                <a:lnTo>
                  <a:pt x="2" y="50"/>
                </a:lnTo>
                <a:lnTo>
                  <a:pt x="12" y="78"/>
                </a:lnTo>
                <a:lnTo>
                  <a:pt x="26" y="330"/>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6" name="Freeform 42"/>
          <p:cNvSpPr>
            <a:spLocks/>
          </p:cNvSpPr>
          <p:nvPr/>
        </p:nvSpPr>
        <p:spPr bwMode="auto">
          <a:xfrm>
            <a:off x="5435205" y="2580086"/>
            <a:ext cx="350044" cy="464344"/>
          </a:xfrm>
          <a:custGeom>
            <a:avLst/>
            <a:gdLst>
              <a:gd name="T0" fmla="*/ 294 w 294"/>
              <a:gd name="T1" fmla="*/ 388 h 390"/>
              <a:gd name="T2" fmla="*/ 278 w 294"/>
              <a:gd name="T3" fmla="*/ 0 h 390"/>
              <a:gd name="T4" fmla="*/ 0 w 294"/>
              <a:gd name="T5" fmla="*/ 20 h 390"/>
              <a:gd name="T6" fmla="*/ 14 w 294"/>
              <a:gd name="T7" fmla="*/ 272 h 390"/>
              <a:gd name="T8" fmla="*/ 32 w 294"/>
              <a:gd name="T9" fmla="*/ 272 h 390"/>
              <a:gd name="T10" fmla="*/ 34 w 294"/>
              <a:gd name="T11" fmla="*/ 390 h 390"/>
              <a:gd name="T12" fmla="*/ 294 w 294"/>
              <a:gd name="T13" fmla="*/ 388 h 390"/>
              <a:gd name="T14" fmla="*/ 0 60000 65536"/>
              <a:gd name="T15" fmla="*/ 0 60000 65536"/>
              <a:gd name="T16" fmla="*/ 0 60000 65536"/>
              <a:gd name="T17" fmla="*/ 0 60000 65536"/>
              <a:gd name="T18" fmla="*/ 0 60000 65536"/>
              <a:gd name="T19" fmla="*/ 0 60000 65536"/>
              <a:gd name="T20" fmla="*/ 0 60000 65536"/>
              <a:gd name="T21" fmla="*/ 0 w 294"/>
              <a:gd name="T22" fmla="*/ 0 h 390"/>
              <a:gd name="T23" fmla="*/ 294 w 294"/>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390">
                <a:moveTo>
                  <a:pt x="294" y="388"/>
                </a:moveTo>
                <a:lnTo>
                  <a:pt x="278" y="0"/>
                </a:lnTo>
                <a:lnTo>
                  <a:pt x="0" y="20"/>
                </a:lnTo>
                <a:lnTo>
                  <a:pt x="14" y="272"/>
                </a:lnTo>
                <a:lnTo>
                  <a:pt x="32" y="272"/>
                </a:lnTo>
                <a:lnTo>
                  <a:pt x="34" y="390"/>
                </a:lnTo>
                <a:lnTo>
                  <a:pt x="294" y="388"/>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7" name="Freeform 43"/>
          <p:cNvSpPr>
            <a:spLocks/>
          </p:cNvSpPr>
          <p:nvPr/>
        </p:nvSpPr>
        <p:spPr bwMode="auto">
          <a:xfrm>
            <a:off x="5475686" y="3042048"/>
            <a:ext cx="316706" cy="378619"/>
          </a:xfrm>
          <a:custGeom>
            <a:avLst/>
            <a:gdLst>
              <a:gd name="T0" fmla="*/ 6 w 266"/>
              <a:gd name="T1" fmla="*/ 318 h 318"/>
              <a:gd name="T2" fmla="*/ 106 w 266"/>
              <a:gd name="T3" fmla="*/ 318 h 318"/>
              <a:gd name="T4" fmla="*/ 120 w 266"/>
              <a:gd name="T5" fmla="*/ 304 h 318"/>
              <a:gd name="T6" fmla="*/ 156 w 266"/>
              <a:gd name="T7" fmla="*/ 304 h 318"/>
              <a:gd name="T8" fmla="*/ 164 w 266"/>
              <a:gd name="T9" fmla="*/ 288 h 318"/>
              <a:gd name="T10" fmla="*/ 238 w 266"/>
              <a:gd name="T11" fmla="*/ 288 h 318"/>
              <a:gd name="T12" fmla="*/ 246 w 266"/>
              <a:gd name="T13" fmla="*/ 274 h 318"/>
              <a:gd name="T14" fmla="*/ 266 w 266"/>
              <a:gd name="T15" fmla="*/ 270 h 318"/>
              <a:gd name="T16" fmla="*/ 260 w 266"/>
              <a:gd name="T17" fmla="*/ 0 h 318"/>
              <a:gd name="T18" fmla="*/ 0 w 266"/>
              <a:gd name="T19" fmla="*/ 2 h 318"/>
              <a:gd name="T20" fmla="*/ 0 w 266"/>
              <a:gd name="T21" fmla="*/ 130 h 318"/>
              <a:gd name="T22" fmla="*/ 6 w 266"/>
              <a:gd name="T23" fmla="*/ 318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6"/>
              <a:gd name="T37" fmla="*/ 0 h 318"/>
              <a:gd name="T38" fmla="*/ 266 w 266"/>
              <a:gd name="T39" fmla="*/ 318 h 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6" h="318">
                <a:moveTo>
                  <a:pt x="6" y="318"/>
                </a:moveTo>
                <a:lnTo>
                  <a:pt x="106" y="318"/>
                </a:lnTo>
                <a:lnTo>
                  <a:pt x="120" y="304"/>
                </a:lnTo>
                <a:lnTo>
                  <a:pt x="156" y="304"/>
                </a:lnTo>
                <a:lnTo>
                  <a:pt x="164" y="288"/>
                </a:lnTo>
                <a:lnTo>
                  <a:pt x="238" y="288"/>
                </a:lnTo>
                <a:lnTo>
                  <a:pt x="246" y="274"/>
                </a:lnTo>
                <a:lnTo>
                  <a:pt x="266" y="270"/>
                </a:lnTo>
                <a:lnTo>
                  <a:pt x="260" y="0"/>
                </a:lnTo>
                <a:lnTo>
                  <a:pt x="0" y="2"/>
                </a:lnTo>
                <a:lnTo>
                  <a:pt x="0" y="130"/>
                </a:lnTo>
                <a:lnTo>
                  <a:pt x="6" y="318"/>
                </a:lnTo>
                <a:close/>
              </a:path>
            </a:pathLst>
          </a:custGeom>
          <a:solidFill>
            <a:srgbClr val="6B6B6B"/>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2" name="Freeform 44"/>
          <p:cNvSpPr>
            <a:spLocks/>
          </p:cNvSpPr>
          <p:nvPr/>
        </p:nvSpPr>
        <p:spPr bwMode="auto">
          <a:xfrm>
            <a:off x="5482828" y="3363517"/>
            <a:ext cx="404813" cy="250031"/>
          </a:xfrm>
          <a:custGeom>
            <a:avLst/>
            <a:gdLst/>
            <a:ahLst/>
            <a:cxnLst>
              <a:cxn ang="0">
                <a:pos x="2" y="108"/>
              </a:cxn>
              <a:cxn ang="0">
                <a:pos x="18" y="104"/>
              </a:cxn>
              <a:cxn ang="0">
                <a:pos x="26" y="134"/>
              </a:cxn>
              <a:cxn ang="0">
                <a:pos x="22" y="174"/>
              </a:cxn>
              <a:cxn ang="0">
                <a:pos x="28" y="202"/>
              </a:cxn>
              <a:cxn ang="0">
                <a:pos x="78" y="210"/>
              </a:cxn>
              <a:cxn ang="0">
                <a:pos x="116" y="190"/>
              </a:cxn>
              <a:cxn ang="0">
                <a:pos x="142" y="178"/>
              </a:cxn>
              <a:cxn ang="0">
                <a:pos x="170" y="176"/>
              </a:cxn>
              <a:cxn ang="0">
                <a:pos x="192" y="176"/>
              </a:cxn>
              <a:cxn ang="0">
                <a:pos x="192" y="176"/>
              </a:cxn>
              <a:cxn ang="0">
                <a:pos x="200" y="172"/>
              </a:cxn>
              <a:cxn ang="0">
                <a:pos x="206" y="168"/>
              </a:cxn>
              <a:cxn ang="0">
                <a:pos x="214" y="166"/>
              </a:cxn>
              <a:cxn ang="0">
                <a:pos x="214" y="166"/>
              </a:cxn>
              <a:cxn ang="0">
                <a:pos x="236" y="164"/>
              </a:cxn>
              <a:cxn ang="0">
                <a:pos x="260" y="156"/>
              </a:cxn>
              <a:cxn ang="0">
                <a:pos x="260" y="156"/>
              </a:cxn>
              <a:cxn ang="0">
                <a:pos x="296" y="156"/>
              </a:cxn>
              <a:cxn ang="0">
                <a:pos x="296" y="156"/>
              </a:cxn>
              <a:cxn ang="0">
                <a:pos x="296" y="158"/>
              </a:cxn>
              <a:cxn ang="0">
                <a:pos x="294" y="158"/>
              </a:cxn>
              <a:cxn ang="0">
                <a:pos x="304" y="156"/>
              </a:cxn>
              <a:cxn ang="0">
                <a:pos x="304" y="156"/>
              </a:cxn>
              <a:cxn ang="0">
                <a:pos x="330" y="154"/>
              </a:cxn>
              <a:cxn ang="0">
                <a:pos x="340" y="154"/>
              </a:cxn>
              <a:cxn ang="0">
                <a:pos x="332" y="6"/>
              </a:cxn>
              <a:cxn ang="0">
                <a:pos x="272" y="0"/>
              </a:cxn>
              <a:cxn ang="0">
                <a:pos x="260" y="0"/>
              </a:cxn>
              <a:cxn ang="0">
                <a:pos x="240" y="4"/>
              </a:cxn>
              <a:cxn ang="0">
                <a:pos x="232" y="18"/>
              </a:cxn>
              <a:cxn ang="0">
                <a:pos x="158" y="18"/>
              </a:cxn>
              <a:cxn ang="0">
                <a:pos x="150" y="34"/>
              </a:cxn>
              <a:cxn ang="0">
                <a:pos x="114" y="34"/>
              </a:cxn>
              <a:cxn ang="0">
                <a:pos x="100" y="48"/>
              </a:cxn>
              <a:cxn ang="0">
                <a:pos x="0" y="48"/>
              </a:cxn>
              <a:cxn ang="0">
                <a:pos x="2" y="108"/>
              </a:cxn>
            </a:cxnLst>
            <a:rect l="0" t="0" r="r" b="b"/>
            <a:pathLst>
              <a:path w="340" h="210">
                <a:moveTo>
                  <a:pt x="2" y="108"/>
                </a:moveTo>
                <a:lnTo>
                  <a:pt x="18" y="104"/>
                </a:lnTo>
                <a:lnTo>
                  <a:pt x="26" y="134"/>
                </a:lnTo>
                <a:lnTo>
                  <a:pt x="22" y="174"/>
                </a:lnTo>
                <a:lnTo>
                  <a:pt x="28" y="202"/>
                </a:lnTo>
                <a:lnTo>
                  <a:pt x="78" y="210"/>
                </a:lnTo>
                <a:lnTo>
                  <a:pt x="116" y="190"/>
                </a:lnTo>
                <a:lnTo>
                  <a:pt x="142" y="178"/>
                </a:lnTo>
                <a:lnTo>
                  <a:pt x="170" y="176"/>
                </a:lnTo>
                <a:lnTo>
                  <a:pt x="192" y="176"/>
                </a:lnTo>
                <a:lnTo>
                  <a:pt x="192" y="176"/>
                </a:lnTo>
                <a:lnTo>
                  <a:pt x="200" y="172"/>
                </a:lnTo>
                <a:lnTo>
                  <a:pt x="206" y="168"/>
                </a:lnTo>
                <a:lnTo>
                  <a:pt x="214" y="166"/>
                </a:lnTo>
                <a:lnTo>
                  <a:pt x="214" y="166"/>
                </a:lnTo>
                <a:lnTo>
                  <a:pt x="236" y="164"/>
                </a:lnTo>
                <a:lnTo>
                  <a:pt x="260" y="156"/>
                </a:lnTo>
                <a:lnTo>
                  <a:pt x="260" y="156"/>
                </a:lnTo>
                <a:lnTo>
                  <a:pt x="296" y="156"/>
                </a:lnTo>
                <a:lnTo>
                  <a:pt x="296" y="156"/>
                </a:lnTo>
                <a:lnTo>
                  <a:pt x="296" y="158"/>
                </a:lnTo>
                <a:lnTo>
                  <a:pt x="294" y="158"/>
                </a:lnTo>
                <a:lnTo>
                  <a:pt x="304" y="156"/>
                </a:lnTo>
                <a:lnTo>
                  <a:pt x="304" y="156"/>
                </a:lnTo>
                <a:lnTo>
                  <a:pt x="330" y="154"/>
                </a:lnTo>
                <a:lnTo>
                  <a:pt x="340" y="154"/>
                </a:lnTo>
                <a:lnTo>
                  <a:pt x="332" y="6"/>
                </a:lnTo>
                <a:lnTo>
                  <a:pt x="272" y="0"/>
                </a:lnTo>
                <a:lnTo>
                  <a:pt x="260" y="0"/>
                </a:lnTo>
                <a:lnTo>
                  <a:pt x="240" y="4"/>
                </a:lnTo>
                <a:lnTo>
                  <a:pt x="232" y="18"/>
                </a:lnTo>
                <a:lnTo>
                  <a:pt x="158" y="18"/>
                </a:lnTo>
                <a:lnTo>
                  <a:pt x="150" y="34"/>
                </a:lnTo>
                <a:lnTo>
                  <a:pt x="114" y="34"/>
                </a:lnTo>
                <a:lnTo>
                  <a:pt x="100" y="48"/>
                </a:lnTo>
                <a:lnTo>
                  <a:pt x="0" y="48"/>
                </a:lnTo>
                <a:lnTo>
                  <a:pt x="2" y="108"/>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89" name="Freeform 45"/>
          <p:cNvSpPr>
            <a:spLocks/>
          </p:cNvSpPr>
          <p:nvPr/>
        </p:nvSpPr>
        <p:spPr bwMode="auto">
          <a:xfrm>
            <a:off x="5985274" y="2222897"/>
            <a:ext cx="316706" cy="419100"/>
          </a:xfrm>
          <a:custGeom>
            <a:avLst/>
            <a:gdLst>
              <a:gd name="T0" fmla="*/ 0 w 266"/>
              <a:gd name="T1" fmla="*/ 288 h 352"/>
              <a:gd name="T2" fmla="*/ 70 w 266"/>
              <a:gd name="T3" fmla="*/ 286 h 352"/>
              <a:gd name="T4" fmla="*/ 78 w 266"/>
              <a:gd name="T5" fmla="*/ 346 h 352"/>
              <a:gd name="T6" fmla="*/ 78 w 266"/>
              <a:gd name="T7" fmla="*/ 346 h 352"/>
              <a:gd name="T8" fmla="*/ 172 w 266"/>
              <a:gd name="T9" fmla="*/ 350 h 352"/>
              <a:gd name="T10" fmla="*/ 236 w 266"/>
              <a:gd name="T11" fmla="*/ 352 h 352"/>
              <a:gd name="T12" fmla="*/ 258 w 266"/>
              <a:gd name="T13" fmla="*/ 350 h 352"/>
              <a:gd name="T14" fmla="*/ 264 w 266"/>
              <a:gd name="T15" fmla="*/ 350 h 352"/>
              <a:gd name="T16" fmla="*/ 266 w 266"/>
              <a:gd name="T17" fmla="*/ 348 h 352"/>
              <a:gd name="T18" fmla="*/ 266 w 266"/>
              <a:gd name="T19" fmla="*/ 348 h 352"/>
              <a:gd name="T20" fmla="*/ 250 w 266"/>
              <a:gd name="T21" fmla="*/ 46 h 352"/>
              <a:gd name="T22" fmla="*/ 250 w 266"/>
              <a:gd name="T23" fmla="*/ 46 h 352"/>
              <a:gd name="T24" fmla="*/ 226 w 266"/>
              <a:gd name="T25" fmla="*/ 44 h 352"/>
              <a:gd name="T26" fmla="*/ 196 w 266"/>
              <a:gd name="T27" fmla="*/ 42 h 352"/>
              <a:gd name="T28" fmla="*/ 196 w 266"/>
              <a:gd name="T29" fmla="*/ 42 h 352"/>
              <a:gd name="T30" fmla="*/ 168 w 266"/>
              <a:gd name="T31" fmla="*/ 30 h 352"/>
              <a:gd name="T32" fmla="*/ 144 w 266"/>
              <a:gd name="T33" fmla="*/ 14 h 352"/>
              <a:gd name="T34" fmla="*/ 144 w 266"/>
              <a:gd name="T35" fmla="*/ 14 h 352"/>
              <a:gd name="T36" fmla="*/ 134 w 266"/>
              <a:gd name="T37" fmla="*/ 6 h 352"/>
              <a:gd name="T38" fmla="*/ 124 w 266"/>
              <a:gd name="T39" fmla="*/ 0 h 352"/>
              <a:gd name="T40" fmla="*/ 120 w 266"/>
              <a:gd name="T41" fmla="*/ 0 h 352"/>
              <a:gd name="T42" fmla="*/ 118 w 266"/>
              <a:gd name="T43" fmla="*/ 0 h 352"/>
              <a:gd name="T44" fmla="*/ 118 w 266"/>
              <a:gd name="T45" fmla="*/ 0 h 352"/>
              <a:gd name="T46" fmla="*/ 110 w 266"/>
              <a:gd name="T47" fmla="*/ 0 h 352"/>
              <a:gd name="T48" fmla="*/ 102 w 266"/>
              <a:gd name="T49" fmla="*/ 0 h 352"/>
              <a:gd name="T50" fmla="*/ 92 w 266"/>
              <a:gd name="T51" fmla="*/ 0 h 352"/>
              <a:gd name="T52" fmla="*/ 92 w 266"/>
              <a:gd name="T53" fmla="*/ 0 h 352"/>
              <a:gd name="T54" fmla="*/ 72 w 266"/>
              <a:gd name="T55" fmla="*/ 0 h 352"/>
              <a:gd name="T56" fmla="*/ 72 w 266"/>
              <a:gd name="T57" fmla="*/ 0 h 352"/>
              <a:gd name="T58" fmla="*/ 6 w 266"/>
              <a:gd name="T59" fmla="*/ 8 h 352"/>
              <a:gd name="T60" fmla="*/ 6 w 266"/>
              <a:gd name="T61" fmla="*/ 142 h 352"/>
              <a:gd name="T62" fmla="*/ 0 w 266"/>
              <a:gd name="T63" fmla="*/ 288 h 3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352"/>
              <a:gd name="T98" fmla="*/ 266 w 266"/>
              <a:gd name="T99" fmla="*/ 352 h 3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352">
                <a:moveTo>
                  <a:pt x="0" y="288"/>
                </a:moveTo>
                <a:lnTo>
                  <a:pt x="70" y="286"/>
                </a:lnTo>
                <a:lnTo>
                  <a:pt x="78" y="346"/>
                </a:lnTo>
                <a:lnTo>
                  <a:pt x="172" y="350"/>
                </a:lnTo>
                <a:lnTo>
                  <a:pt x="236" y="352"/>
                </a:lnTo>
                <a:lnTo>
                  <a:pt x="258" y="350"/>
                </a:lnTo>
                <a:lnTo>
                  <a:pt x="264" y="350"/>
                </a:lnTo>
                <a:lnTo>
                  <a:pt x="266" y="348"/>
                </a:lnTo>
                <a:lnTo>
                  <a:pt x="250" y="46"/>
                </a:lnTo>
                <a:lnTo>
                  <a:pt x="226" y="44"/>
                </a:lnTo>
                <a:lnTo>
                  <a:pt x="196" y="42"/>
                </a:lnTo>
                <a:lnTo>
                  <a:pt x="168" y="30"/>
                </a:lnTo>
                <a:lnTo>
                  <a:pt x="144" y="14"/>
                </a:lnTo>
                <a:lnTo>
                  <a:pt x="134" y="6"/>
                </a:lnTo>
                <a:lnTo>
                  <a:pt x="124" y="0"/>
                </a:lnTo>
                <a:lnTo>
                  <a:pt x="120" y="0"/>
                </a:lnTo>
                <a:lnTo>
                  <a:pt x="118" y="0"/>
                </a:lnTo>
                <a:lnTo>
                  <a:pt x="110" y="0"/>
                </a:lnTo>
                <a:lnTo>
                  <a:pt x="102" y="0"/>
                </a:lnTo>
                <a:lnTo>
                  <a:pt x="92" y="0"/>
                </a:lnTo>
                <a:lnTo>
                  <a:pt x="72" y="0"/>
                </a:lnTo>
                <a:lnTo>
                  <a:pt x="6" y="8"/>
                </a:lnTo>
                <a:lnTo>
                  <a:pt x="6" y="142"/>
                </a:lnTo>
                <a:lnTo>
                  <a:pt x="0" y="288"/>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0" name="Freeform 46"/>
          <p:cNvSpPr>
            <a:spLocks/>
          </p:cNvSpPr>
          <p:nvPr/>
        </p:nvSpPr>
        <p:spPr bwMode="auto">
          <a:xfrm>
            <a:off x="6282929" y="2277667"/>
            <a:ext cx="257175" cy="421481"/>
          </a:xfrm>
          <a:custGeom>
            <a:avLst/>
            <a:gdLst>
              <a:gd name="T0" fmla="*/ 178 w 216"/>
              <a:gd name="T1" fmla="*/ 352 h 354"/>
              <a:gd name="T2" fmla="*/ 170 w 216"/>
              <a:gd name="T3" fmla="*/ 176 h 354"/>
              <a:gd name="T4" fmla="*/ 194 w 216"/>
              <a:gd name="T5" fmla="*/ 172 h 354"/>
              <a:gd name="T6" fmla="*/ 194 w 216"/>
              <a:gd name="T7" fmla="*/ 172 h 354"/>
              <a:gd name="T8" fmla="*/ 208 w 216"/>
              <a:gd name="T9" fmla="*/ 174 h 354"/>
              <a:gd name="T10" fmla="*/ 214 w 216"/>
              <a:gd name="T11" fmla="*/ 174 h 354"/>
              <a:gd name="T12" fmla="*/ 216 w 216"/>
              <a:gd name="T13" fmla="*/ 174 h 354"/>
              <a:gd name="T14" fmla="*/ 216 w 216"/>
              <a:gd name="T15" fmla="*/ 172 h 354"/>
              <a:gd name="T16" fmla="*/ 216 w 216"/>
              <a:gd name="T17" fmla="*/ 172 h 354"/>
              <a:gd name="T18" fmla="*/ 212 w 216"/>
              <a:gd name="T19" fmla="*/ 170 h 354"/>
              <a:gd name="T20" fmla="*/ 210 w 216"/>
              <a:gd name="T21" fmla="*/ 166 h 354"/>
              <a:gd name="T22" fmla="*/ 208 w 216"/>
              <a:gd name="T23" fmla="*/ 156 h 354"/>
              <a:gd name="T24" fmla="*/ 206 w 216"/>
              <a:gd name="T25" fmla="*/ 142 h 354"/>
              <a:gd name="T26" fmla="*/ 206 w 216"/>
              <a:gd name="T27" fmla="*/ 142 h 354"/>
              <a:gd name="T28" fmla="*/ 204 w 216"/>
              <a:gd name="T29" fmla="*/ 134 h 354"/>
              <a:gd name="T30" fmla="*/ 200 w 216"/>
              <a:gd name="T31" fmla="*/ 128 h 354"/>
              <a:gd name="T32" fmla="*/ 196 w 216"/>
              <a:gd name="T33" fmla="*/ 124 h 354"/>
              <a:gd name="T34" fmla="*/ 196 w 216"/>
              <a:gd name="T35" fmla="*/ 124 h 354"/>
              <a:gd name="T36" fmla="*/ 184 w 216"/>
              <a:gd name="T37" fmla="*/ 114 h 354"/>
              <a:gd name="T38" fmla="*/ 178 w 216"/>
              <a:gd name="T39" fmla="*/ 106 h 354"/>
              <a:gd name="T40" fmla="*/ 178 w 216"/>
              <a:gd name="T41" fmla="*/ 106 h 354"/>
              <a:gd name="T42" fmla="*/ 178 w 216"/>
              <a:gd name="T43" fmla="*/ 96 h 354"/>
              <a:gd name="T44" fmla="*/ 178 w 216"/>
              <a:gd name="T45" fmla="*/ 86 h 354"/>
              <a:gd name="T46" fmla="*/ 178 w 216"/>
              <a:gd name="T47" fmla="*/ 84 h 354"/>
              <a:gd name="T48" fmla="*/ 174 w 216"/>
              <a:gd name="T49" fmla="*/ 80 h 354"/>
              <a:gd name="T50" fmla="*/ 174 w 216"/>
              <a:gd name="T51" fmla="*/ 80 h 354"/>
              <a:gd name="T52" fmla="*/ 148 w 216"/>
              <a:gd name="T53" fmla="*/ 62 h 354"/>
              <a:gd name="T54" fmla="*/ 148 w 216"/>
              <a:gd name="T55" fmla="*/ 62 h 354"/>
              <a:gd name="T56" fmla="*/ 146 w 216"/>
              <a:gd name="T57" fmla="*/ 54 h 354"/>
              <a:gd name="T58" fmla="*/ 140 w 216"/>
              <a:gd name="T59" fmla="*/ 46 h 354"/>
              <a:gd name="T60" fmla="*/ 136 w 216"/>
              <a:gd name="T61" fmla="*/ 44 h 354"/>
              <a:gd name="T62" fmla="*/ 132 w 216"/>
              <a:gd name="T63" fmla="*/ 42 h 354"/>
              <a:gd name="T64" fmla="*/ 120 w 216"/>
              <a:gd name="T65" fmla="*/ 22 h 354"/>
              <a:gd name="T66" fmla="*/ 90 w 216"/>
              <a:gd name="T67" fmla="*/ 32 h 354"/>
              <a:gd name="T68" fmla="*/ 70 w 216"/>
              <a:gd name="T69" fmla="*/ 36 h 354"/>
              <a:gd name="T70" fmla="*/ 70 w 216"/>
              <a:gd name="T71" fmla="*/ 36 h 354"/>
              <a:gd name="T72" fmla="*/ 60 w 216"/>
              <a:gd name="T73" fmla="*/ 36 h 354"/>
              <a:gd name="T74" fmla="*/ 58 w 216"/>
              <a:gd name="T75" fmla="*/ 38 h 354"/>
              <a:gd name="T76" fmla="*/ 56 w 216"/>
              <a:gd name="T77" fmla="*/ 38 h 354"/>
              <a:gd name="T78" fmla="*/ 50 w 216"/>
              <a:gd name="T79" fmla="*/ 36 h 354"/>
              <a:gd name="T80" fmla="*/ 50 w 216"/>
              <a:gd name="T81" fmla="*/ 36 h 354"/>
              <a:gd name="T82" fmla="*/ 36 w 216"/>
              <a:gd name="T83" fmla="*/ 28 h 354"/>
              <a:gd name="T84" fmla="*/ 28 w 216"/>
              <a:gd name="T85" fmla="*/ 8 h 354"/>
              <a:gd name="T86" fmla="*/ 0 w 216"/>
              <a:gd name="T87" fmla="*/ 0 h 354"/>
              <a:gd name="T88" fmla="*/ 16 w 216"/>
              <a:gd name="T89" fmla="*/ 302 h 354"/>
              <a:gd name="T90" fmla="*/ 16 w 216"/>
              <a:gd name="T91" fmla="*/ 302 h 354"/>
              <a:gd name="T92" fmla="*/ 18 w 216"/>
              <a:gd name="T93" fmla="*/ 328 h 354"/>
              <a:gd name="T94" fmla="*/ 18 w 216"/>
              <a:gd name="T95" fmla="*/ 346 h 354"/>
              <a:gd name="T96" fmla="*/ 16 w 216"/>
              <a:gd name="T97" fmla="*/ 352 h 354"/>
              <a:gd name="T98" fmla="*/ 14 w 216"/>
              <a:gd name="T99" fmla="*/ 354 h 354"/>
              <a:gd name="T100" fmla="*/ 14 w 216"/>
              <a:gd name="T101" fmla="*/ 354 h 354"/>
              <a:gd name="T102" fmla="*/ 178 w 216"/>
              <a:gd name="T103" fmla="*/ 352 h 354"/>
              <a:gd name="T104" fmla="*/ 178 w 216"/>
              <a:gd name="T105" fmla="*/ 352 h 3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
              <a:gd name="T160" fmla="*/ 0 h 354"/>
              <a:gd name="T161" fmla="*/ 216 w 216"/>
              <a:gd name="T162" fmla="*/ 354 h 3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 h="354">
                <a:moveTo>
                  <a:pt x="178" y="352"/>
                </a:moveTo>
                <a:lnTo>
                  <a:pt x="170" y="176"/>
                </a:lnTo>
                <a:lnTo>
                  <a:pt x="194" y="172"/>
                </a:lnTo>
                <a:lnTo>
                  <a:pt x="208" y="174"/>
                </a:lnTo>
                <a:lnTo>
                  <a:pt x="214" y="174"/>
                </a:lnTo>
                <a:lnTo>
                  <a:pt x="216" y="174"/>
                </a:lnTo>
                <a:lnTo>
                  <a:pt x="216" y="172"/>
                </a:lnTo>
                <a:lnTo>
                  <a:pt x="212" y="170"/>
                </a:lnTo>
                <a:lnTo>
                  <a:pt x="210" y="166"/>
                </a:lnTo>
                <a:lnTo>
                  <a:pt x="208" y="156"/>
                </a:lnTo>
                <a:lnTo>
                  <a:pt x="206" y="142"/>
                </a:lnTo>
                <a:lnTo>
                  <a:pt x="204" y="134"/>
                </a:lnTo>
                <a:lnTo>
                  <a:pt x="200" y="128"/>
                </a:lnTo>
                <a:lnTo>
                  <a:pt x="196" y="124"/>
                </a:lnTo>
                <a:lnTo>
                  <a:pt x="184" y="114"/>
                </a:lnTo>
                <a:lnTo>
                  <a:pt x="178" y="106"/>
                </a:lnTo>
                <a:lnTo>
                  <a:pt x="178" y="96"/>
                </a:lnTo>
                <a:lnTo>
                  <a:pt x="178" y="86"/>
                </a:lnTo>
                <a:lnTo>
                  <a:pt x="178" y="84"/>
                </a:lnTo>
                <a:lnTo>
                  <a:pt x="174" y="80"/>
                </a:lnTo>
                <a:lnTo>
                  <a:pt x="148" y="62"/>
                </a:lnTo>
                <a:lnTo>
                  <a:pt x="146" y="54"/>
                </a:lnTo>
                <a:lnTo>
                  <a:pt x="140" y="46"/>
                </a:lnTo>
                <a:lnTo>
                  <a:pt x="136" y="44"/>
                </a:lnTo>
                <a:lnTo>
                  <a:pt x="132" y="42"/>
                </a:lnTo>
                <a:lnTo>
                  <a:pt x="120" y="22"/>
                </a:lnTo>
                <a:lnTo>
                  <a:pt x="90" y="32"/>
                </a:lnTo>
                <a:lnTo>
                  <a:pt x="70" y="36"/>
                </a:lnTo>
                <a:lnTo>
                  <a:pt x="60" y="36"/>
                </a:lnTo>
                <a:lnTo>
                  <a:pt x="58" y="38"/>
                </a:lnTo>
                <a:lnTo>
                  <a:pt x="56" y="38"/>
                </a:lnTo>
                <a:lnTo>
                  <a:pt x="50" y="36"/>
                </a:lnTo>
                <a:lnTo>
                  <a:pt x="36" y="28"/>
                </a:lnTo>
                <a:lnTo>
                  <a:pt x="28" y="8"/>
                </a:lnTo>
                <a:lnTo>
                  <a:pt x="0" y="0"/>
                </a:lnTo>
                <a:lnTo>
                  <a:pt x="16" y="302"/>
                </a:lnTo>
                <a:lnTo>
                  <a:pt x="18" y="328"/>
                </a:lnTo>
                <a:lnTo>
                  <a:pt x="18" y="346"/>
                </a:lnTo>
                <a:lnTo>
                  <a:pt x="16" y="352"/>
                </a:lnTo>
                <a:lnTo>
                  <a:pt x="14" y="354"/>
                </a:lnTo>
                <a:lnTo>
                  <a:pt x="178" y="35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1" name="Freeform 47"/>
          <p:cNvSpPr>
            <a:spLocks/>
          </p:cNvSpPr>
          <p:nvPr/>
        </p:nvSpPr>
        <p:spPr bwMode="auto">
          <a:xfrm>
            <a:off x="5766199" y="2563416"/>
            <a:ext cx="316706" cy="309563"/>
          </a:xfrm>
          <a:custGeom>
            <a:avLst/>
            <a:gdLst>
              <a:gd name="T0" fmla="*/ 266 w 266"/>
              <a:gd name="T1" fmla="*/ 260 h 260"/>
              <a:gd name="T2" fmla="*/ 262 w 266"/>
              <a:gd name="T3" fmla="*/ 60 h 260"/>
              <a:gd name="T4" fmla="*/ 254 w 266"/>
              <a:gd name="T5" fmla="*/ 0 h 260"/>
              <a:gd name="T6" fmla="*/ 184 w 266"/>
              <a:gd name="T7" fmla="*/ 2 h 260"/>
              <a:gd name="T8" fmla="*/ 0 w 266"/>
              <a:gd name="T9" fmla="*/ 14 h 260"/>
              <a:gd name="T10" fmla="*/ 10 w 266"/>
              <a:gd name="T11" fmla="*/ 260 h 260"/>
              <a:gd name="T12" fmla="*/ 266 w 266"/>
              <a:gd name="T13" fmla="*/ 260 h 260"/>
              <a:gd name="T14" fmla="*/ 0 60000 65536"/>
              <a:gd name="T15" fmla="*/ 0 60000 65536"/>
              <a:gd name="T16" fmla="*/ 0 60000 65536"/>
              <a:gd name="T17" fmla="*/ 0 60000 65536"/>
              <a:gd name="T18" fmla="*/ 0 60000 65536"/>
              <a:gd name="T19" fmla="*/ 0 60000 65536"/>
              <a:gd name="T20" fmla="*/ 0 60000 65536"/>
              <a:gd name="T21" fmla="*/ 0 w 266"/>
              <a:gd name="T22" fmla="*/ 0 h 260"/>
              <a:gd name="T23" fmla="*/ 266 w 26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6" h="260">
                <a:moveTo>
                  <a:pt x="266" y="260"/>
                </a:moveTo>
                <a:lnTo>
                  <a:pt x="262" y="60"/>
                </a:lnTo>
                <a:lnTo>
                  <a:pt x="254" y="0"/>
                </a:lnTo>
                <a:lnTo>
                  <a:pt x="184" y="2"/>
                </a:lnTo>
                <a:lnTo>
                  <a:pt x="0" y="14"/>
                </a:lnTo>
                <a:lnTo>
                  <a:pt x="10" y="260"/>
                </a:lnTo>
                <a:lnTo>
                  <a:pt x="266" y="260"/>
                </a:lnTo>
                <a:close/>
              </a:path>
            </a:pathLst>
          </a:custGeom>
          <a:solidFill>
            <a:srgbClr val="6B6B6B"/>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6" name="Freeform 48"/>
          <p:cNvSpPr>
            <a:spLocks/>
          </p:cNvSpPr>
          <p:nvPr/>
        </p:nvSpPr>
        <p:spPr bwMode="auto">
          <a:xfrm>
            <a:off x="6078143" y="2587825"/>
            <a:ext cx="375045" cy="285154"/>
          </a:xfrm>
          <a:custGeom>
            <a:avLst/>
            <a:gdLst>
              <a:gd name="T0" fmla="*/ 318 w 318"/>
              <a:gd name="T1" fmla="*/ 180 h 200"/>
              <a:gd name="T2" fmla="*/ 318 w 318"/>
              <a:gd name="T3" fmla="*/ 54 h 200"/>
              <a:gd name="T4" fmla="*/ 186 w 318"/>
              <a:gd name="T5" fmla="*/ 54 h 200"/>
              <a:gd name="T6" fmla="*/ 188 w 318"/>
              <a:gd name="T7" fmla="*/ 2 h 200"/>
              <a:gd name="T8" fmla="*/ 0 w 318"/>
              <a:gd name="T9" fmla="*/ 0 h 200"/>
              <a:gd name="T10" fmla="*/ 4 w 318"/>
              <a:gd name="T11" fmla="*/ 200 h 200"/>
              <a:gd name="T12" fmla="*/ 318 w 318"/>
              <a:gd name="T13" fmla="*/ 180 h 200"/>
              <a:gd name="T14" fmla="*/ 0 60000 65536"/>
              <a:gd name="T15" fmla="*/ 0 60000 65536"/>
              <a:gd name="T16" fmla="*/ 0 60000 65536"/>
              <a:gd name="T17" fmla="*/ 0 60000 65536"/>
              <a:gd name="T18" fmla="*/ 0 60000 65536"/>
              <a:gd name="T19" fmla="*/ 0 60000 65536"/>
              <a:gd name="T20" fmla="*/ 0 60000 65536"/>
              <a:gd name="T21" fmla="*/ 0 w 318"/>
              <a:gd name="T22" fmla="*/ 0 h 200"/>
              <a:gd name="T23" fmla="*/ 318 w 318"/>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200">
                <a:moveTo>
                  <a:pt x="318" y="180"/>
                </a:moveTo>
                <a:lnTo>
                  <a:pt x="318" y="54"/>
                </a:lnTo>
                <a:lnTo>
                  <a:pt x="186" y="54"/>
                </a:lnTo>
                <a:lnTo>
                  <a:pt x="188" y="2"/>
                </a:lnTo>
                <a:lnTo>
                  <a:pt x="0" y="0"/>
                </a:lnTo>
                <a:lnTo>
                  <a:pt x="4" y="200"/>
                </a:lnTo>
                <a:lnTo>
                  <a:pt x="318" y="180"/>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7" name="Freeform 49"/>
          <p:cNvSpPr>
            <a:spLocks/>
          </p:cNvSpPr>
          <p:nvPr/>
        </p:nvSpPr>
        <p:spPr bwMode="auto">
          <a:xfrm>
            <a:off x="5778103" y="2872979"/>
            <a:ext cx="328613" cy="295275"/>
          </a:xfrm>
          <a:custGeom>
            <a:avLst/>
            <a:gdLst/>
            <a:ahLst/>
            <a:cxnLst>
              <a:cxn ang="0">
                <a:pos x="276" y="240"/>
              </a:cxn>
              <a:cxn ang="0">
                <a:pos x="276" y="240"/>
              </a:cxn>
              <a:cxn ang="0">
                <a:pos x="256" y="0"/>
              </a:cxn>
              <a:cxn ang="0">
                <a:pos x="0" y="0"/>
              </a:cxn>
              <a:cxn ang="0">
                <a:pos x="6" y="142"/>
              </a:cxn>
              <a:cxn ang="0">
                <a:pos x="8" y="248"/>
              </a:cxn>
              <a:cxn ang="0">
                <a:pos x="276" y="240"/>
              </a:cxn>
            </a:cxnLst>
            <a:rect l="0" t="0" r="r" b="b"/>
            <a:pathLst>
              <a:path w="276" h="248">
                <a:moveTo>
                  <a:pt x="276" y="240"/>
                </a:moveTo>
                <a:lnTo>
                  <a:pt x="276" y="240"/>
                </a:lnTo>
                <a:lnTo>
                  <a:pt x="256" y="0"/>
                </a:lnTo>
                <a:lnTo>
                  <a:pt x="0" y="0"/>
                </a:lnTo>
                <a:lnTo>
                  <a:pt x="6" y="142"/>
                </a:lnTo>
                <a:lnTo>
                  <a:pt x="8" y="248"/>
                </a:lnTo>
                <a:lnTo>
                  <a:pt x="276" y="240"/>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98" name="Freeform 50"/>
          <p:cNvSpPr>
            <a:spLocks/>
          </p:cNvSpPr>
          <p:nvPr/>
        </p:nvSpPr>
        <p:spPr bwMode="auto">
          <a:xfrm>
            <a:off x="6082905" y="2858691"/>
            <a:ext cx="250031" cy="300038"/>
          </a:xfrm>
          <a:custGeom>
            <a:avLst/>
            <a:gdLst/>
            <a:ahLst/>
            <a:cxnLst>
              <a:cxn ang="0">
                <a:pos x="210" y="242"/>
              </a:cxn>
              <a:cxn ang="0">
                <a:pos x="196" y="0"/>
              </a:cxn>
              <a:cxn ang="0">
                <a:pos x="0" y="12"/>
              </a:cxn>
              <a:cxn ang="0">
                <a:pos x="20" y="252"/>
              </a:cxn>
              <a:cxn ang="0">
                <a:pos x="210" y="242"/>
              </a:cxn>
            </a:cxnLst>
            <a:rect l="0" t="0" r="r" b="b"/>
            <a:pathLst>
              <a:path w="210" h="252">
                <a:moveTo>
                  <a:pt x="210" y="242"/>
                </a:moveTo>
                <a:lnTo>
                  <a:pt x="196" y="0"/>
                </a:lnTo>
                <a:lnTo>
                  <a:pt x="0" y="12"/>
                </a:lnTo>
                <a:lnTo>
                  <a:pt x="20" y="252"/>
                </a:lnTo>
                <a:lnTo>
                  <a:pt x="210" y="24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99" name="Freeform 51"/>
          <p:cNvSpPr>
            <a:spLocks/>
          </p:cNvSpPr>
          <p:nvPr/>
        </p:nvSpPr>
        <p:spPr bwMode="auto">
          <a:xfrm>
            <a:off x="6485336" y="2456260"/>
            <a:ext cx="283369" cy="228600"/>
          </a:xfrm>
          <a:custGeom>
            <a:avLst/>
            <a:gdLst/>
            <a:ahLst/>
            <a:cxnLst>
              <a:cxn ang="0">
                <a:pos x="238" y="182"/>
              </a:cxn>
              <a:cxn ang="0">
                <a:pos x="234" y="170"/>
              </a:cxn>
              <a:cxn ang="0">
                <a:pos x="234" y="166"/>
              </a:cxn>
              <a:cxn ang="0">
                <a:pos x="228" y="160"/>
              </a:cxn>
              <a:cxn ang="0">
                <a:pos x="212" y="148"/>
              </a:cxn>
              <a:cxn ang="0">
                <a:pos x="202" y="134"/>
              </a:cxn>
              <a:cxn ang="0">
                <a:pos x="200" y="124"/>
              </a:cxn>
              <a:cxn ang="0">
                <a:pos x="204" y="110"/>
              </a:cxn>
              <a:cxn ang="0">
                <a:pos x="204" y="94"/>
              </a:cxn>
              <a:cxn ang="0">
                <a:pos x="208" y="76"/>
              </a:cxn>
              <a:cxn ang="0">
                <a:pos x="208" y="68"/>
              </a:cxn>
              <a:cxn ang="0">
                <a:pos x="210" y="62"/>
              </a:cxn>
              <a:cxn ang="0">
                <a:pos x="206" y="56"/>
              </a:cxn>
              <a:cxn ang="0">
                <a:pos x="206" y="56"/>
              </a:cxn>
              <a:cxn ang="0">
                <a:pos x="206" y="56"/>
              </a:cxn>
              <a:cxn ang="0">
                <a:pos x="198" y="48"/>
              </a:cxn>
              <a:cxn ang="0">
                <a:pos x="184" y="44"/>
              </a:cxn>
              <a:cxn ang="0">
                <a:pos x="176" y="44"/>
              </a:cxn>
              <a:cxn ang="0">
                <a:pos x="156" y="46"/>
              </a:cxn>
              <a:cxn ang="0">
                <a:pos x="150" y="44"/>
              </a:cxn>
              <a:cxn ang="0">
                <a:pos x="140" y="42"/>
              </a:cxn>
              <a:cxn ang="0">
                <a:pos x="140" y="42"/>
              </a:cxn>
              <a:cxn ang="0">
                <a:pos x="112" y="26"/>
              </a:cxn>
              <a:cxn ang="0">
                <a:pos x="112" y="26"/>
              </a:cxn>
              <a:cxn ang="0">
                <a:pos x="110" y="10"/>
              </a:cxn>
              <a:cxn ang="0">
                <a:pos x="106" y="2"/>
              </a:cxn>
              <a:cxn ang="0">
                <a:pos x="94" y="2"/>
              </a:cxn>
              <a:cxn ang="0">
                <a:pos x="84" y="4"/>
              </a:cxn>
              <a:cxn ang="0">
                <a:pos x="78" y="2"/>
              </a:cxn>
              <a:cxn ang="0">
                <a:pos x="76" y="8"/>
              </a:cxn>
              <a:cxn ang="0">
                <a:pos x="66" y="40"/>
              </a:cxn>
              <a:cxn ang="0">
                <a:pos x="24" y="22"/>
              </a:cxn>
              <a:cxn ang="0">
                <a:pos x="6" y="192"/>
              </a:cxn>
            </a:cxnLst>
            <a:rect l="0" t="0" r="r" b="b"/>
            <a:pathLst>
              <a:path w="238" h="192">
                <a:moveTo>
                  <a:pt x="6" y="192"/>
                </a:moveTo>
                <a:lnTo>
                  <a:pt x="238" y="182"/>
                </a:lnTo>
                <a:lnTo>
                  <a:pt x="238" y="182"/>
                </a:lnTo>
                <a:lnTo>
                  <a:pt x="234" y="170"/>
                </a:lnTo>
                <a:lnTo>
                  <a:pt x="234" y="168"/>
                </a:lnTo>
                <a:lnTo>
                  <a:pt x="234" y="166"/>
                </a:lnTo>
                <a:lnTo>
                  <a:pt x="228" y="160"/>
                </a:lnTo>
                <a:lnTo>
                  <a:pt x="228" y="160"/>
                </a:lnTo>
                <a:lnTo>
                  <a:pt x="212" y="148"/>
                </a:lnTo>
                <a:lnTo>
                  <a:pt x="212" y="148"/>
                </a:lnTo>
                <a:lnTo>
                  <a:pt x="202" y="134"/>
                </a:lnTo>
                <a:lnTo>
                  <a:pt x="202" y="134"/>
                </a:lnTo>
                <a:lnTo>
                  <a:pt x="198" y="128"/>
                </a:lnTo>
                <a:lnTo>
                  <a:pt x="200" y="124"/>
                </a:lnTo>
                <a:lnTo>
                  <a:pt x="202" y="118"/>
                </a:lnTo>
                <a:lnTo>
                  <a:pt x="204" y="110"/>
                </a:lnTo>
                <a:lnTo>
                  <a:pt x="204" y="110"/>
                </a:lnTo>
                <a:lnTo>
                  <a:pt x="204" y="94"/>
                </a:lnTo>
                <a:lnTo>
                  <a:pt x="206" y="84"/>
                </a:lnTo>
                <a:lnTo>
                  <a:pt x="208" y="76"/>
                </a:lnTo>
                <a:lnTo>
                  <a:pt x="208" y="68"/>
                </a:lnTo>
                <a:lnTo>
                  <a:pt x="208" y="68"/>
                </a:lnTo>
                <a:lnTo>
                  <a:pt x="208" y="64"/>
                </a:lnTo>
                <a:lnTo>
                  <a:pt x="210" y="62"/>
                </a:lnTo>
                <a:lnTo>
                  <a:pt x="206" y="56"/>
                </a:lnTo>
                <a:lnTo>
                  <a:pt x="206" y="56"/>
                </a:lnTo>
                <a:lnTo>
                  <a:pt x="204" y="52"/>
                </a:lnTo>
                <a:lnTo>
                  <a:pt x="206" y="56"/>
                </a:lnTo>
                <a:lnTo>
                  <a:pt x="208" y="60"/>
                </a:lnTo>
                <a:lnTo>
                  <a:pt x="206" y="56"/>
                </a:lnTo>
                <a:lnTo>
                  <a:pt x="206" y="56"/>
                </a:lnTo>
                <a:lnTo>
                  <a:pt x="198" y="48"/>
                </a:lnTo>
                <a:lnTo>
                  <a:pt x="192" y="44"/>
                </a:lnTo>
                <a:lnTo>
                  <a:pt x="184" y="44"/>
                </a:lnTo>
                <a:lnTo>
                  <a:pt x="176" y="44"/>
                </a:lnTo>
                <a:lnTo>
                  <a:pt x="176" y="44"/>
                </a:lnTo>
                <a:lnTo>
                  <a:pt x="162" y="46"/>
                </a:lnTo>
                <a:lnTo>
                  <a:pt x="156" y="46"/>
                </a:lnTo>
                <a:lnTo>
                  <a:pt x="150" y="44"/>
                </a:lnTo>
                <a:lnTo>
                  <a:pt x="150" y="44"/>
                </a:lnTo>
                <a:lnTo>
                  <a:pt x="140" y="42"/>
                </a:lnTo>
                <a:lnTo>
                  <a:pt x="140" y="42"/>
                </a:lnTo>
                <a:lnTo>
                  <a:pt x="150" y="48"/>
                </a:lnTo>
                <a:lnTo>
                  <a:pt x="140" y="42"/>
                </a:lnTo>
                <a:lnTo>
                  <a:pt x="140" y="42"/>
                </a:lnTo>
                <a:lnTo>
                  <a:pt x="112" y="26"/>
                </a:lnTo>
                <a:lnTo>
                  <a:pt x="112" y="26"/>
                </a:lnTo>
                <a:lnTo>
                  <a:pt x="112" y="26"/>
                </a:lnTo>
                <a:lnTo>
                  <a:pt x="112" y="20"/>
                </a:lnTo>
                <a:lnTo>
                  <a:pt x="110" y="10"/>
                </a:lnTo>
                <a:lnTo>
                  <a:pt x="108" y="6"/>
                </a:lnTo>
                <a:lnTo>
                  <a:pt x="106" y="2"/>
                </a:lnTo>
                <a:lnTo>
                  <a:pt x="100" y="0"/>
                </a:lnTo>
                <a:lnTo>
                  <a:pt x="94" y="2"/>
                </a:lnTo>
                <a:lnTo>
                  <a:pt x="94" y="2"/>
                </a:lnTo>
                <a:lnTo>
                  <a:pt x="84" y="4"/>
                </a:lnTo>
                <a:lnTo>
                  <a:pt x="80" y="2"/>
                </a:lnTo>
                <a:lnTo>
                  <a:pt x="78" y="2"/>
                </a:lnTo>
                <a:lnTo>
                  <a:pt x="76" y="8"/>
                </a:lnTo>
                <a:lnTo>
                  <a:pt x="76" y="8"/>
                </a:lnTo>
                <a:lnTo>
                  <a:pt x="72" y="22"/>
                </a:lnTo>
                <a:lnTo>
                  <a:pt x="66" y="40"/>
                </a:lnTo>
                <a:lnTo>
                  <a:pt x="46" y="22"/>
                </a:lnTo>
                <a:lnTo>
                  <a:pt x="24" y="22"/>
                </a:lnTo>
                <a:lnTo>
                  <a:pt x="0" y="26"/>
                </a:lnTo>
                <a:lnTo>
                  <a:pt x="6" y="19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0" name="Freeform 52"/>
          <p:cNvSpPr>
            <a:spLocks/>
          </p:cNvSpPr>
          <p:nvPr/>
        </p:nvSpPr>
        <p:spPr bwMode="auto">
          <a:xfrm>
            <a:off x="6456760" y="2672954"/>
            <a:ext cx="395288" cy="238125"/>
          </a:xfrm>
          <a:custGeom>
            <a:avLst/>
            <a:gdLst/>
            <a:ahLst/>
            <a:cxnLst>
              <a:cxn ang="0">
                <a:pos x="0" y="148"/>
              </a:cxn>
              <a:cxn ang="0">
                <a:pos x="0" y="22"/>
              </a:cxn>
              <a:cxn ang="0">
                <a:pos x="32" y="20"/>
              </a:cxn>
              <a:cxn ang="0">
                <a:pos x="30" y="10"/>
              </a:cxn>
              <a:cxn ang="0">
                <a:pos x="262" y="0"/>
              </a:cxn>
              <a:cxn ang="0">
                <a:pos x="266" y="26"/>
              </a:cxn>
              <a:cxn ang="0">
                <a:pos x="266" y="26"/>
              </a:cxn>
              <a:cxn ang="0">
                <a:pos x="274" y="52"/>
              </a:cxn>
              <a:cxn ang="0">
                <a:pos x="280" y="80"/>
              </a:cxn>
              <a:cxn ang="0">
                <a:pos x="280" y="80"/>
              </a:cxn>
              <a:cxn ang="0">
                <a:pos x="282" y="86"/>
              </a:cxn>
              <a:cxn ang="0">
                <a:pos x="284" y="96"/>
              </a:cxn>
              <a:cxn ang="0">
                <a:pos x="284" y="96"/>
              </a:cxn>
              <a:cxn ang="0">
                <a:pos x="286" y="118"/>
              </a:cxn>
              <a:cxn ang="0">
                <a:pos x="286" y="118"/>
              </a:cxn>
              <a:cxn ang="0">
                <a:pos x="320" y="146"/>
              </a:cxn>
              <a:cxn ang="0">
                <a:pos x="320" y="146"/>
              </a:cxn>
              <a:cxn ang="0">
                <a:pos x="332" y="164"/>
              </a:cxn>
              <a:cxn ang="0">
                <a:pos x="300" y="168"/>
              </a:cxn>
              <a:cxn ang="0">
                <a:pos x="298" y="194"/>
              </a:cxn>
              <a:cxn ang="0">
                <a:pos x="140" y="200"/>
              </a:cxn>
              <a:cxn ang="0">
                <a:pos x="130" y="138"/>
              </a:cxn>
              <a:cxn ang="0">
                <a:pos x="0" y="148"/>
              </a:cxn>
            </a:cxnLst>
            <a:rect l="0" t="0" r="r" b="b"/>
            <a:pathLst>
              <a:path w="332" h="200">
                <a:moveTo>
                  <a:pt x="0" y="148"/>
                </a:moveTo>
                <a:lnTo>
                  <a:pt x="0" y="22"/>
                </a:lnTo>
                <a:lnTo>
                  <a:pt x="32" y="20"/>
                </a:lnTo>
                <a:lnTo>
                  <a:pt x="30" y="10"/>
                </a:lnTo>
                <a:lnTo>
                  <a:pt x="262" y="0"/>
                </a:lnTo>
                <a:lnTo>
                  <a:pt x="266" y="26"/>
                </a:lnTo>
                <a:lnTo>
                  <a:pt x="266" y="26"/>
                </a:lnTo>
                <a:lnTo>
                  <a:pt x="274" y="52"/>
                </a:lnTo>
                <a:lnTo>
                  <a:pt x="280" y="80"/>
                </a:lnTo>
                <a:lnTo>
                  <a:pt x="280" y="80"/>
                </a:lnTo>
                <a:lnTo>
                  <a:pt x="282" y="86"/>
                </a:lnTo>
                <a:lnTo>
                  <a:pt x="284" y="96"/>
                </a:lnTo>
                <a:lnTo>
                  <a:pt x="284" y="96"/>
                </a:lnTo>
                <a:lnTo>
                  <a:pt x="286" y="118"/>
                </a:lnTo>
                <a:lnTo>
                  <a:pt x="286" y="118"/>
                </a:lnTo>
                <a:lnTo>
                  <a:pt x="320" y="146"/>
                </a:lnTo>
                <a:lnTo>
                  <a:pt x="320" y="146"/>
                </a:lnTo>
                <a:lnTo>
                  <a:pt x="332" y="164"/>
                </a:lnTo>
                <a:lnTo>
                  <a:pt x="300" y="168"/>
                </a:lnTo>
                <a:lnTo>
                  <a:pt x="298" y="194"/>
                </a:lnTo>
                <a:lnTo>
                  <a:pt x="140" y="200"/>
                </a:lnTo>
                <a:lnTo>
                  <a:pt x="130" y="138"/>
                </a:lnTo>
                <a:lnTo>
                  <a:pt x="0" y="148"/>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2" name="Freeform 54"/>
          <p:cNvSpPr>
            <a:spLocks/>
          </p:cNvSpPr>
          <p:nvPr/>
        </p:nvSpPr>
        <p:spPr bwMode="auto">
          <a:xfrm>
            <a:off x="6623447" y="2868216"/>
            <a:ext cx="347663" cy="304800"/>
          </a:xfrm>
          <a:custGeom>
            <a:avLst/>
            <a:gdLst/>
            <a:ahLst/>
            <a:cxnLst>
              <a:cxn ang="0">
                <a:pos x="78" y="218"/>
              </a:cxn>
              <a:cxn ang="0">
                <a:pos x="78" y="256"/>
              </a:cxn>
              <a:cxn ang="0">
                <a:pos x="282" y="252"/>
              </a:cxn>
              <a:cxn ang="0">
                <a:pos x="282" y="252"/>
              </a:cxn>
              <a:cxn ang="0">
                <a:pos x="288" y="226"/>
              </a:cxn>
              <a:cxn ang="0">
                <a:pos x="288" y="226"/>
              </a:cxn>
              <a:cxn ang="0">
                <a:pos x="292" y="208"/>
              </a:cxn>
              <a:cxn ang="0">
                <a:pos x="292" y="200"/>
              </a:cxn>
              <a:cxn ang="0">
                <a:pos x="290" y="192"/>
              </a:cxn>
              <a:cxn ang="0">
                <a:pos x="290" y="192"/>
              </a:cxn>
              <a:cxn ang="0">
                <a:pos x="290" y="192"/>
              </a:cxn>
              <a:cxn ang="0">
                <a:pos x="292" y="194"/>
              </a:cxn>
              <a:cxn ang="0">
                <a:pos x="288" y="186"/>
              </a:cxn>
              <a:cxn ang="0">
                <a:pos x="288" y="186"/>
              </a:cxn>
              <a:cxn ang="0">
                <a:pos x="280" y="164"/>
              </a:cxn>
              <a:cxn ang="0">
                <a:pos x="278" y="158"/>
              </a:cxn>
              <a:cxn ang="0">
                <a:pos x="274" y="152"/>
              </a:cxn>
              <a:cxn ang="0">
                <a:pos x="274" y="152"/>
              </a:cxn>
              <a:cxn ang="0">
                <a:pos x="272" y="150"/>
              </a:cxn>
              <a:cxn ang="0">
                <a:pos x="272" y="152"/>
              </a:cxn>
              <a:cxn ang="0">
                <a:pos x="268" y="146"/>
              </a:cxn>
              <a:cxn ang="0">
                <a:pos x="268" y="146"/>
              </a:cxn>
              <a:cxn ang="0">
                <a:pos x="256" y="128"/>
              </a:cxn>
              <a:cxn ang="0">
                <a:pos x="256" y="128"/>
              </a:cxn>
              <a:cxn ang="0">
                <a:pos x="256" y="120"/>
              </a:cxn>
              <a:cxn ang="0">
                <a:pos x="256" y="104"/>
              </a:cxn>
              <a:cxn ang="0">
                <a:pos x="256" y="104"/>
              </a:cxn>
              <a:cxn ang="0">
                <a:pos x="254" y="84"/>
              </a:cxn>
              <a:cxn ang="0">
                <a:pos x="254" y="84"/>
              </a:cxn>
              <a:cxn ang="0">
                <a:pos x="246" y="78"/>
              </a:cxn>
              <a:cxn ang="0">
                <a:pos x="240" y="74"/>
              </a:cxn>
              <a:cxn ang="0">
                <a:pos x="234" y="68"/>
              </a:cxn>
              <a:cxn ang="0">
                <a:pos x="234" y="68"/>
              </a:cxn>
              <a:cxn ang="0">
                <a:pos x="226" y="60"/>
              </a:cxn>
              <a:cxn ang="0">
                <a:pos x="224" y="58"/>
              </a:cxn>
              <a:cxn ang="0">
                <a:pos x="224" y="58"/>
              </a:cxn>
              <a:cxn ang="0">
                <a:pos x="220" y="48"/>
              </a:cxn>
              <a:cxn ang="0">
                <a:pos x="220" y="48"/>
              </a:cxn>
              <a:cxn ang="0">
                <a:pos x="212" y="26"/>
              </a:cxn>
              <a:cxn ang="0">
                <a:pos x="192" y="0"/>
              </a:cxn>
              <a:cxn ang="0">
                <a:pos x="160" y="4"/>
              </a:cxn>
              <a:cxn ang="0">
                <a:pos x="158" y="30"/>
              </a:cxn>
              <a:cxn ang="0">
                <a:pos x="0" y="36"/>
              </a:cxn>
              <a:cxn ang="0">
                <a:pos x="4" y="224"/>
              </a:cxn>
              <a:cxn ang="0">
                <a:pos x="78" y="218"/>
              </a:cxn>
            </a:cxnLst>
            <a:rect l="0" t="0" r="r" b="b"/>
            <a:pathLst>
              <a:path w="292" h="256">
                <a:moveTo>
                  <a:pt x="78" y="218"/>
                </a:moveTo>
                <a:lnTo>
                  <a:pt x="78" y="256"/>
                </a:lnTo>
                <a:lnTo>
                  <a:pt x="282" y="252"/>
                </a:lnTo>
                <a:lnTo>
                  <a:pt x="282" y="252"/>
                </a:lnTo>
                <a:lnTo>
                  <a:pt x="288" y="226"/>
                </a:lnTo>
                <a:lnTo>
                  <a:pt x="288" y="226"/>
                </a:lnTo>
                <a:lnTo>
                  <a:pt x="292" y="208"/>
                </a:lnTo>
                <a:lnTo>
                  <a:pt x="292" y="200"/>
                </a:lnTo>
                <a:lnTo>
                  <a:pt x="290" y="192"/>
                </a:lnTo>
                <a:lnTo>
                  <a:pt x="290" y="192"/>
                </a:lnTo>
                <a:lnTo>
                  <a:pt x="290" y="192"/>
                </a:lnTo>
                <a:lnTo>
                  <a:pt x="292" y="194"/>
                </a:lnTo>
                <a:lnTo>
                  <a:pt x="288" y="186"/>
                </a:lnTo>
                <a:lnTo>
                  <a:pt x="288" y="186"/>
                </a:lnTo>
                <a:lnTo>
                  <a:pt x="280" y="164"/>
                </a:lnTo>
                <a:lnTo>
                  <a:pt x="278" y="158"/>
                </a:lnTo>
                <a:lnTo>
                  <a:pt x="274" y="152"/>
                </a:lnTo>
                <a:lnTo>
                  <a:pt x="274" y="152"/>
                </a:lnTo>
                <a:lnTo>
                  <a:pt x="272" y="150"/>
                </a:lnTo>
                <a:lnTo>
                  <a:pt x="272" y="152"/>
                </a:lnTo>
                <a:lnTo>
                  <a:pt x="268" y="146"/>
                </a:lnTo>
                <a:lnTo>
                  <a:pt x="268" y="146"/>
                </a:lnTo>
                <a:lnTo>
                  <a:pt x="256" y="128"/>
                </a:lnTo>
                <a:lnTo>
                  <a:pt x="256" y="128"/>
                </a:lnTo>
                <a:lnTo>
                  <a:pt x="256" y="120"/>
                </a:lnTo>
                <a:lnTo>
                  <a:pt x="256" y="104"/>
                </a:lnTo>
                <a:lnTo>
                  <a:pt x="256" y="104"/>
                </a:lnTo>
                <a:lnTo>
                  <a:pt x="254" y="84"/>
                </a:lnTo>
                <a:lnTo>
                  <a:pt x="254" y="84"/>
                </a:lnTo>
                <a:lnTo>
                  <a:pt x="246" y="78"/>
                </a:lnTo>
                <a:lnTo>
                  <a:pt x="240" y="74"/>
                </a:lnTo>
                <a:lnTo>
                  <a:pt x="234" y="68"/>
                </a:lnTo>
                <a:lnTo>
                  <a:pt x="234" y="68"/>
                </a:lnTo>
                <a:lnTo>
                  <a:pt x="226" y="60"/>
                </a:lnTo>
                <a:lnTo>
                  <a:pt x="224" y="58"/>
                </a:lnTo>
                <a:lnTo>
                  <a:pt x="224" y="58"/>
                </a:lnTo>
                <a:lnTo>
                  <a:pt x="220" y="48"/>
                </a:lnTo>
                <a:lnTo>
                  <a:pt x="220" y="48"/>
                </a:lnTo>
                <a:lnTo>
                  <a:pt x="212" y="26"/>
                </a:lnTo>
                <a:lnTo>
                  <a:pt x="192" y="0"/>
                </a:lnTo>
                <a:lnTo>
                  <a:pt x="160" y="4"/>
                </a:lnTo>
                <a:lnTo>
                  <a:pt x="158" y="30"/>
                </a:lnTo>
                <a:lnTo>
                  <a:pt x="0" y="36"/>
                </a:lnTo>
                <a:lnTo>
                  <a:pt x="4" y="224"/>
                </a:lnTo>
                <a:lnTo>
                  <a:pt x="78" y="218"/>
                </a:lnTo>
                <a:close/>
              </a:path>
            </a:pathLst>
          </a:custGeom>
          <a:solidFill>
            <a:srgbClr val="CCECFF"/>
          </a:solidFill>
          <a:ln w="6350">
            <a:solidFill>
              <a:schemeClr val="accent1"/>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3" name="Freeform 55"/>
          <p:cNvSpPr>
            <a:spLocks/>
          </p:cNvSpPr>
          <p:nvPr/>
        </p:nvSpPr>
        <p:spPr bwMode="auto">
          <a:xfrm>
            <a:off x="5787628" y="3153967"/>
            <a:ext cx="404813" cy="383381"/>
          </a:xfrm>
          <a:custGeom>
            <a:avLst/>
            <a:gdLst/>
            <a:ahLst/>
            <a:cxnLst>
              <a:cxn ang="0">
                <a:pos x="140" y="322"/>
              </a:cxn>
              <a:cxn ang="0">
                <a:pos x="134" y="276"/>
              </a:cxn>
              <a:cxn ang="0">
                <a:pos x="82" y="276"/>
              </a:cxn>
              <a:cxn ang="0">
                <a:pos x="76" y="182"/>
              </a:cxn>
              <a:cxn ang="0">
                <a:pos x="4" y="176"/>
              </a:cxn>
              <a:cxn ang="0">
                <a:pos x="0" y="12"/>
              </a:cxn>
              <a:cxn ang="0">
                <a:pos x="268" y="4"/>
              </a:cxn>
              <a:cxn ang="0">
                <a:pos x="336" y="0"/>
              </a:cxn>
              <a:cxn ang="0">
                <a:pos x="340" y="262"/>
              </a:cxn>
              <a:cxn ang="0">
                <a:pos x="284" y="258"/>
              </a:cxn>
              <a:cxn ang="0">
                <a:pos x="284" y="258"/>
              </a:cxn>
              <a:cxn ang="0">
                <a:pos x="266" y="260"/>
              </a:cxn>
              <a:cxn ang="0">
                <a:pos x="252" y="262"/>
              </a:cxn>
              <a:cxn ang="0">
                <a:pos x="244" y="264"/>
              </a:cxn>
              <a:cxn ang="0">
                <a:pos x="244" y="264"/>
              </a:cxn>
              <a:cxn ang="0">
                <a:pos x="202" y="286"/>
              </a:cxn>
              <a:cxn ang="0">
                <a:pos x="174" y="298"/>
              </a:cxn>
              <a:cxn ang="0">
                <a:pos x="140" y="322"/>
              </a:cxn>
            </a:cxnLst>
            <a:rect l="0" t="0" r="r" b="b"/>
            <a:pathLst>
              <a:path w="340" h="322">
                <a:moveTo>
                  <a:pt x="140" y="322"/>
                </a:moveTo>
                <a:lnTo>
                  <a:pt x="134" y="276"/>
                </a:lnTo>
                <a:lnTo>
                  <a:pt x="82" y="276"/>
                </a:lnTo>
                <a:lnTo>
                  <a:pt x="76" y="182"/>
                </a:lnTo>
                <a:lnTo>
                  <a:pt x="4" y="176"/>
                </a:lnTo>
                <a:lnTo>
                  <a:pt x="0" y="12"/>
                </a:lnTo>
                <a:lnTo>
                  <a:pt x="268" y="4"/>
                </a:lnTo>
                <a:lnTo>
                  <a:pt x="336" y="0"/>
                </a:lnTo>
                <a:lnTo>
                  <a:pt x="340" y="262"/>
                </a:lnTo>
                <a:lnTo>
                  <a:pt x="284" y="258"/>
                </a:lnTo>
                <a:lnTo>
                  <a:pt x="284" y="258"/>
                </a:lnTo>
                <a:lnTo>
                  <a:pt x="266" y="260"/>
                </a:lnTo>
                <a:lnTo>
                  <a:pt x="252" y="262"/>
                </a:lnTo>
                <a:lnTo>
                  <a:pt x="244" y="264"/>
                </a:lnTo>
                <a:lnTo>
                  <a:pt x="244" y="264"/>
                </a:lnTo>
                <a:lnTo>
                  <a:pt x="202" y="286"/>
                </a:lnTo>
                <a:lnTo>
                  <a:pt x="174" y="298"/>
                </a:lnTo>
                <a:lnTo>
                  <a:pt x="140" y="322"/>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4" name="Freeform 56"/>
          <p:cNvSpPr>
            <a:spLocks/>
          </p:cNvSpPr>
          <p:nvPr/>
        </p:nvSpPr>
        <p:spPr bwMode="auto">
          <a:xfrm>
            <a:off x="6187679" y="3139680"/>
            <a:ext cx="238125" cy="330994"/>
          </a:xfrm>
          <a:custGeom>
            <a:avLst/>
            <a:gdLst/>
            <a:ahLst/>
            <a:cxnLst>
              <a:cxn ang="0">
                <a:pos x="200" y="218"/>
              </a:cxn>
              <a:cxn ang="0">
                <a:pos x="182" y="0"/>
              </a:cxn>
              <a:cxn ang="0">
                <a:pos x="122" y="6"/>
              </a:cxn>
              <a:cxn ang="0">
                <a:pos x="122" y="6"/>
              </a:cxn>
              <a:cxn ang="0">
                <a:pos x="78" y="10"/>
              </a:cxn>
              <a:cxn ang="0">
                <a:pos x="78" y="10"/>
              </a:cxn>
              <a:cxn ang="0">
                <a:pos x="0" y="12"/>
              </a:cxn>
              <a:cxn ang="0">
                <a:pos x="4" y="274"/>
              </a:cxn>
              <a:cxn ang="0">
                <a:pos x="32" y="278"/>
              </a:cxn>
              <a:cxn ang="0">
                <a:pos x="68" y="258"/>
              </a:cxn>
              <a:cxn ang="0">
                <a:pos x="88" y="248"/>
              </a:cxn>
              <a:cxn ang="0">
                <a:pos x="88" y="248"/>
              </a:cxn>
              <a:cxn ang="0">
                <a:pos x="124" y="248"/>
              </a:cxn>
              <a:cxn ang="0">
                <a:pos x="146" y="250"/>
              </a:cxn>
              <a:cxn ang="0">
                <a:pos x="146" y="250"/>
              </a:cxn>
              <a:cxn ang="0">
                <a:pos x="156" y="248"/>
              </a:cxn>
              <a:cxn ang="0">
                <a:pos x="164" y="246"/>
              </a:cxn>
              <a:cxn ang="0">
                <a:pos x="170" y="240"/>
              </a:cxn>
              <a:cxn ang="0">
                <a:pos x="170" y="240"/>
              </a:cxn>
              <a:cxn ang="0">
                <a:pos x="174" y="236"/>
              </a:cxn>
              <a:cxn ang="0">
                <a:pos x="178" y="230"/>
              </a:cxn>
              <a:cxn ang="0">
                <a:pos x="188" y="222"/>
              </a:cxn>
              <a:cxn ang="0">
                <a:pos x="200" y="218"/>
              </a:cxn>
              <a:cxn ang="0">
                <a:pos x="200" y="218"/>
              </a:cxn>
            </a:cxnLst>
            <a:rect l="0" t="0" r="r" b="b"/>
            <a:pathLst>
              <a:path w="200" h="278">
                <a:moveTo>
                  <a:pt x="200" y="218"/>
                </a:moveTo>
                <a:lnTo>
                  <a:pt x="182" y="0"/>
                </a:lnTo>
                <a:lnTo>
                  <a:pt x="122" y="6"/>
                </a:lnTo>
                <a:lnTo>
                  <a:pt x="122" y="6"/>
                </a:lnTo>
                <a:lnTo>
                  <a:pt x="78" y="10"/>
                </a:lnTo>
                <a:lnTo>
                  <a:pt x="78" y="10"/>
                </a:lnTo>
                <a:lnTo>
                  <a:pt x="0" y="12"/>
                </a:lnTo>
                <a:lnTo>
                  <a:pt x="4" y="274"/>
                </a:lnTo>
                <a:lnTo>
                  <a:pt x="32" y="278"/>
                </a:lnTo>
                <a:lnTo>
                  <a:pt x="68" y="258"/>
                </a:lnTo>
                <a:lnTo>
                  <a:pt x="88" y="248"/>
                </a:lnTo>
                <a:lnTo>
                  <a:pt x="88" y="248"/>
                </a:lnTo>
                <a:lnTo>
                  <a:pt x="124" y="248"/>
                </a:lnTo>
                <a:lnTo>
                  <a:pt x="146" y="250"/>
                </a:lnTo>
                <a:lnTo>
                  <a:pt x="146" y="250"/>
                </a:lnTo>
                <a:lnTo>
                  <a:pt x="156" y="248"/>
                </a:lnTo>
                <a:lnTo>
                  <a:pt x="164" y="246"/>
                </a:lnTo>
                <a:lnTo>
                  <a:pt x="170" y="240"/>
                </a:lnTo>
                <a:lnTo>
                  <a:pt x="170" y="240"/>
                </a:lnTo>
                <a:lnTo>
                  <a:pt x="174" y="236"/>
                </a:lnTo>
                <a:lnTo>
                  <a:pt x="178" y="230"/>
                </a:lnTo>
                <a:lnTo>
                  <a:pt x="188" y="222"/>
                </a:lnTo>
                <a:lnTo>
                  <a:pt x="200" y="218"/>
                </a:lnTo>
                <a:lnTo>
                  <a:pt x="200" y="218"/>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5" name="Freeform 57"/>
          <p:cNvSpPr>
            <a:spLocks/>
          </p:cNvSpPr>
          <p:nvPr/>
        </p:nvSpPr>
        <p:spPr bwMode="auto">
          <a:xfrm>
            <a:off x="6404372" y="3127774"/>
            <a:ext cx="433388" cy="307181"/>
          </a:xfrm>
          <a:custGeom>
            <a:avLst/>
            <a:gdLst/>
            <a:ahLst/>
            <a:cxnLst>
              <a:cxn ang="0">
                <a:pos x="266" y="258"/>
              </a:cxn>
              <a:cxn ang="0">
                <a:pos x="364" y="248"/>
              </a:cxn>
              <a:cxn ang="0">
                <a:pos x="360" y="230"/>
              </a:cxn>
              <a:cxn ang="0">
                <a:pos x="318" y="204"/>
              </a:cxn>
              <a:cxn ang="0">
                <a:pos x="300" y="180"/>
              </a:cxn>
              <a:cxn ang="0">
                <a:pos x="292" y="164"/>
              </a:cxn>
              <a:cxn ang="0">
                <a:pos x="270" y="144"/>
              </a:cxn>
              <a:cxn ang="0">
                <a:pos x="262" y="38"/>
              </a:cxn>
              <a:cxn ang="0">
                <a:pos x="262" y="0"/>
              </a:cxn>
              <a:cxn ang="0">
                <a:pos x="188" y="6"/>
              </a:cxn>
              <a:cxn ang="0">
                <a:pos x="0" y="10"/>
              </a:cxn>
              <a:cxn ang="0">
                <a:pos x="18" y="228"/>
              </a:cxn>
              <a:cxn ang="0">
                <a:pos x="18" y="228"/>
              </a:cxn>
              <a:cxn ang="0">
                <a:pos x="30" y="236"/>
              </a:cxn>
              <a:cxn ang="0">
                <a:pos x="40" y="242"/>
              </a:cxn>
              <a:cxn ang="0">
                <a:pos x="44" y="242"/>
              </a:cxn>
              <a:cxn ang="0">
                <a:pos x="46" y="242"/>
              </a:cxn>
              <a:cxn ang="0">
                <a:pos x="46" y="242"/>
              </a:cxn>
              <a:cxn ang="0">
                <a:pos x="54" y="238"/>
              </a:cxn>
              <a:cxn ang="0">
                <a:pos x="64" y="236"/>
              </a:cxn>
              <a:cxn ang="0">
                <a:pos x="76" y="234"/>
              </a:cxn>
              <a:cxn ang="0">
                <a:pos x="76" y="234"/>
              </a:cxn>
              <a:cxn ang="0">
                <a:pos x="84" y="232"/>
              </a:cxn>
              <a:cxn ang="0">
                <a:pos x="102" y="230"/>
              </a:cxn>
              <a:cxn ang="0">
                <a:pos x="102" y="230"/>
              </a:cxn>
              <a:cxn ang="0">
                <a:pos x="114" y="230"/>
              </a:cxn>
              <a:cxn ang="0">
                <a:pos x="120" y="230"/>
              </a:cxn>
              <a:cxn ang="0">
                <a:pos x="128" y="230"/>
              </a:cxn>
              <a:cxn ang="0">
                <a:pos x="128" y="230"/>
              </a:cxn>
              <a:cxn ang="0">
                <a:pos x="130" y="228"/>
              </a:cxn>
              <a:cxn ang="0">
                <a:pos x="130" y="228"/>
              </a:cxn>
              <a:cxn ang="0">
                <a:pos x="136" y="228"/>
              </a:cxn>
              <a:cxn ang="0">
                <a:pos x="136" y="228"/>
              </a:cxn>
              <a:cxn ang="0">
                <a:pos x="160" y="222"/>
              </a:cxn>
              <a:cxn ang="0">
                <a:pos x="170" y="220"/>
              </a:cxn>
              <a:cxn ang="0">
                <a:pos x="196" y="228"/>
              </a:cxn>
              <a:cxn ang="0">
                <a:pos x="236" y="236"/>
              </a:cxn>
              <a:cxn ang="0">
                <a:pos x="266" y="258"/>
              </a:cxn>
            </a:cxnLst>
            <a:rect l="0" t="0" r="r" b="b"/>
            <a:pathLst>
              <a:path w="364" h="258">
                <a:moveTo>
                  <a:pt x="266" y="258"/>
                </a:moveTo>
                <a:lnTo>
                  <a:pt x="364" y="248"/>
                </a:lnTo>
                <a:lnTo>
                  <a:pt x="360" y="230"/>
                </a:lnTo>
                <a:lnTo>
                  <a:pt x="318" y="204"/>
                </a:lnTo>
                <a:lnTo>
                  <a:pt x="300" y="180"/>
                </a:lnTo>
                <a:lnTo>
                  <a:pt x="292" y="164"/>
                </a:lnTo>
                <a:lnTo>
                  <a:pt x="270" y="144"/>
                </a:lnTo>
                <a:lnTo>
                  <a:pt x="262" y="38"/>
                </a:lnTo>
                <a:lnTo>
                  <a:pt x="262" y="0"/>
                </a:lnTo>
                <a:lnTo>
                  <a:pt x="188" y="6"/>
                </a:lnTo>
                <a:lnTo>
                  <a:pt x="0" y="10"/>
                </a:lnTo>
                <a:lnTo>
                  <a:pt x="18" y="228"/>
                </a:lnTo>
                <a:lnTo>
                  <a:pt x="18" y="228"/>
                </a:lnTo>
                <a:lnTo>
                  <a:pt x="30" y="236"/>
                </a:lnTo>
                <a:lnTo>
                  <a:pt x="40" y="242"/>
                </a:lnTo>
                <a:lnTo>
                  <a:pt x="44" y="242"/>
                </a:lnTo>
                <a:lnTo>
                  <a:pt x="46" y="242"/>
                </a:lnTo>
                <a:lnTo>
                  <a:pt x="46" y="242"/>
                </a:lnTo>
                <a:lnTo>
                  <a:pt x="54" y="238"/>
                </a:lnTo>
                <a:lnTo>
                  <a:pt x="64" y="236"/>
                </a:lnTo>
                <a:lnTo>
                  <a:pt x="76" y="234"/>
                </a:lnTo>
                <a:lnTo>
                  <a:pt x="76" y="234"/>
                </a:lnTo>
                <a:lnTo>
                  <a:pt x="84" y="232"/>
                </a:lnTo>
                <a:lnTo>
                  <a:pt x="102" y="230"/>
                </a:lnTo>
                <a:lnTo>
                  <a:pt x="102" y="230"/>
                </a:lnTo>
                <a:lnTo>
                  <a:pt x="114" y="230"/>
                </a:lnTo>
                <a:lnTo>
                  <a:pt x="120" y="230"/>
                </a:lnTo>
                <a:lnTo>
                  <a:pt x="128" y="230"/>
                </a:lnTo>
                <a:lnTo>
                  <a:pt x="128" y="230"/>
                </a:lnTo>
                <a:lnTo>
                  <a:pt x="130" y="228"/>
                </a:lnTo>
                <a:lnTo>
                  <a:pt x="130" y="228"/>
                </a:lnTo>
                <a:lnTo>
                  <a:pt x="136" y="228"/>
                </a:lnTo>
                <a:lnTo>
                  <a:pt x="136" y="228"/>
                </a:lnTo>
                <a:lnTo>
                  <a:pt x="160" y="222"/>
                </a:lnTo>
                <a:lnTo>
                  <a:pt x="170" y="220"/>
                </a:lnTo>
                <a:lnTo>
                  <a:pt x="196" y="228"/>
                </a:lnTo>
                <a:lnTo>
                  <a:pt x="236" y="236"/>
                </a:lnTo>
                <a:lnTo>
                  <a:pt x="266" y="258"/>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6" name="Freeform 58"/>
          <p:cNvSpPr>
            <a:spLocks/>
          </p:cNvSpPr>
          <p:nvPr/>
        </p:nvSpPr>
        <p:spPr bwMode="auto">
          <a:xfrm>
            <a:off x="6716316" y="3168255"/>
            <a:ext cx="371475" cy="254794"/>
          </a:xfrm>
          <a:custGeom>
            <a:avLst/>
            <a:gdLst/>
            <a:ahLst/>
            <a:cxnLst>
              <a:cxn ang="0">
                <a:pos x="312" y="214"/>
              </a:cxn>
              <a:cxn ang="0">
                <a:pos x="290" y="160"/>
              </a:cxn>
              <a:cxn ang="0">
                <a:pos x="268" y="118"/>
              </a:cxn>
              <a:cxn ang="0">
                <a:pos x="268" y="118"/>
              </a:cxn>
              <a:cxn ang="0">
                <a:pos x="266" y="114"/>
              </a:cxn>
              <a:cxn ang="0">
                <a:pos x="262" y="110"/>
              </a:cxn>
              <a:cxn ang="0">
                <a:pos x="254" y="106"/>
              </a:cxn>
              <a:cxn ang="0">
                <a:pos x="230" y="92"/>
              </a:cxn>
              <a:cxn ang="0">
                <a:pos x="230" y="60"/>
              </a:cxn>
              <a:cxn ang="0">
                <a:pos x="204" y="56"/>
              </a:cxn>
              <a:cxn ang="0">
                <a:pos x="204" y="0"/>
              </a:cxn>
              <a:cxn ang="0">
                <a:pos x="0" y="4"/>
              </a:cxn>
              <a:cxn ang="0">
                <a:pos x="8" y="110"/>
              </a:cxn>
              <a:cxn ang="0">
                <a:pos x="38" y="146"/>
              </a:cxn>
              <a:cxn ang="0">
                <a:pos x="56" y="170"/>
              </a:cxn>
              <a:cxn ang="0">
                <a:pos x="78" y="182"/>
              </a:cxn>
              <a:cxn ang="0">
                <a:pos x="98" y="196"/>
              </a:cxn>
              <a:cxn ang="0">
                <a:pos x="102" y="214"/>
              </a:cxn>
              <a:cxn ang="0">
                <a:pos x="312" y="214"/>
              </a:cxn>
            </a:cxnLst>
            <a:rect l="0" t="0" r="r" b="b"/>
            <a:pathLst>
              <a:path w="312" h="214">
                <a:moveTo>
                  <a:pt x="312" y="214"/>
                </a:moveTo>
                <a:lnTo>
                  <a:pt x="290" y="160"/>
                </a:lnTo>
                <a:lnTo>
                  <a:pt x="268" y="118"/>
                </a:lnTo>
                <a:lnTo>
                  <a:pt x="268" y="118"/>
                </a:lnTo>
                <a:lnTo>
                  <a:pt x="266" y="114"/>
                </a:lnTo>
                <a:lnTo>
                  <a:pt x="262" y="110"/>
                </a:lnTo>
                <a:lnTo>
                  <a:pt x="254" y="106"/>
                </a:lnTo>
                <a:lnTo>
                  <a:pt x="230" y="92"/>
                </a:lnTo>
                <a:lnTo>
                  <a:pt x="230" y="60"/>
                </a:lnTo>
                <a:lnTo>
                  <a:pt x="204" y="56"/>
                </a:lnTo>
                <a:lnTo>
                  <a:pt x="204" y="0"/>
                </a:lnTo>
                <a:lnTo>
                  <a:pt x="0" y="4"/>
                </a:lnTo>
                <a:lnTo>
                  <a:pt x="8" y="110"/>
                </a:lnTo>
                <a:lnTo>
                  <a:pt x="38" y="146"/>
                </a:lnTo>
                <a:lnTo>
                  <a:pt x="56" y="170"/>
                </a:lnTo>
                <a:lnTo>
                  <a:pt x="78" y="182"/>
                </a:lnTo>
                <a:lnTo>
                  <a:pt x="98" y="196"/>
                </a:lnTo>
                <a:lnTo>
                  <a:pt x="102" y="214"/>
                </a:lnTo>
                <a:lnTo>
                  <a:pt x="312" y="214"/>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7" name="Freeform 59"/>
          <p:cNvSpPr>
            <a:spLocks/>
          </p:cNvSpPr>
          <p:nvPr/>
        </p:nvSpPr>
        <p:spPr bwMode="auto">
          <a:xfrm>
            <a:off x="5485211" y="3482578"/>
            <a:ext cx="469106" cy="471488"/>
          </a:xfrm>
          <a:custGeom>
            <a:avLst/>
            <a:gdLst/>
            <a:ahLst/>
            <a:cxnLst>
              <a:cxn ang="0">
                <a:pos x="82" y="324"/>
              </a:cxn>
              <a:cxn ang="0">
                <a:pos x="128" y="274"/>
              </a:cxn>
              <a:cxn ang="0">
                <a:pos x="148" y="260"/>
              </a:cxn>
              <a:cxn ang="0">
                <a:pos x="154" y="250"/>
              </a:cxn>
              <a:cxn ang="0">
                <a:pos x="164" y="236"/>
              </a:cxn>
              <a:cxn ang="0">
                <a:pos x="178" y="228"/>
              </a:cxn>
              <a:cxn ang="0">
                <a:pos x="194" y="222"/>
              </a:cxn>
              <a:cxn ang="0">
                <a:pos x="208" y="214"/>
              </a:cxn>
              <a:cxn ang="0">
                <a:pos x="216" y="208"/>
              </a:cxn>
              <a:cxn ang="0">
                <a:pos x="234" y="198"/>
              </a:cxn>
              <a:cxn ang="0">
                <a:pos x="252" y="188"/>
              </a:cxn>
              <a:cxn ang="0">
                <a:pos x="264" y="178"/>
              </a:cxn>
              <a:cxn ang="0">
                <a:pos x="268" y="172"/>
              </a:cxn>
              <a:cxn ang="0">
                <a:pos x="280" y="162"/>
              </a:cxn>
              <a:cxn ang="0">
                <a:pos x="284" y="156"/>
              </a:cxn>
              <a:cxn ang="0">
                <a:pos x="296" y="144"/>
              </a:cxn>
              <a:cxn ang="0">
                <a:pos x="306" y="132"/>
              </a:cxn>
              <a:cxn ang="0">
                <a:pos x="310" y="126"/>
              </a:cxn>
              <a:cxn ang="0">
                <a:pos x="324" y="112"/>
              </a:cxn>
              <a:cxn ang="0">
                <a:pos x="334" y="110"/>
              </a:cxn>
              <a:cxn ang="0">
                <a:pos x="342" y="106"/>
              </a:cxn>
              <a:cxn ang="0">
                <a:pos x="344" y="102"/>
              </a:cxn>
              <a:cxn ang="0">
                <a:pos x="352" y="90"/>
              </a:cxn>
              <a:cxn ang="0">
                <a:pos x="394" y="46"/>
              </a:cxn>
              <a:cxn ang="0">
                <a:pos x="336" y="0"/>
              </a:cxn>
              <a:cxn ang="0">
                <a:pos x="294" y="56"/>
              </a:cxn>
              <a:cxn ang="0">
                <a:pos x="212" y="66"/>
              </a:cxn>
              <a:cxn ang="0">
                <a:pos x="210" y="68"/>
              </a:cxn>
              <a:cxn ang="0">
                <a:pos x="202" y="74"/>
              </a:cxn>
              <a:cxn ang="0">
                <a:pos x="190" y="76"/>
              </a:cxn>
              <a:cxn ang="0">
                <a:pos x="168" y="76"/>
              </a:cxn>
              <a:cxn ang="0">
                <a:pos x="140" y="78"/>
              </a:cxn>
              <a:cxn ang="0">
                <a:pos x="128" y="84"/>
              </a:cxn>
              <a:cxn ang="0">
                <a:pos x="104" y="94"/>
              </a:cxn>
              <a:cxn ang="0">
                <a:pos x="40" y="104"/>
              </a:cxn>
              <a:cxn ang="0">
                <a:pos x="22" y="62"/>
              </a:cxn>
              <a:cxn ang="0">
                <a:pos x="16" y="4"/>
              </a:cxn>
              <a:cxn ang="0">
                <a:pos x="8" y="262"/>
              </a:cxn>
            </a:cxnLst>
            <a:rect l="0" t="0" r="r" b="b"/>
            <a:pathLst>
              <a:path w="394" h="396">
                <a:moveTo>
                  <a:pt x="12" y="396"/>
                </a:moveTo>
                <a:lnTo>
                  <a:pt x="82" y="324"/>
                </a:lnTo>
                <a:lnTo>
                  <a:pt x="128" y="274"/>
                </a:lnTo>
                <a:lnTo>
                  <a:pt x="128" y="274"/>
                </a:lnTo>
                <a:lnTo>
                  <a:pt x="140" y="268"/>
                </a:lnTo>
                <a:lnTo>
                  <a:pt x="148" y="260"/>
                </a:lnTo>
                <a:lnTo>
                  <a:pt x="154" y="250"/>
                </a:lnTo>
                <a:lnTo>
                  <a:pt x="154" y="250"/>
                </a:lnTo>
                <a:lnTo>
                  <a:pt x="158" y="242"/>
                </a:lnTo>
                <a:lnTo>
                  <a:pt x="164" y="236"/>
                </a:lnTo>
                <a:lnTo>
                  <a:pt x="172" y="230"/>
                </a:lnTo>
                <a:lnTo>
                  <a:pt x="178" y="228"/>
                </a:lnTo>
                <a:lnTo>
                  <a:pt x="178" y="228"/>
                </a:lnTo>
                <a:lnTo>
                  <a:pt x="194" y="222"/>
                </a:lnTo>
                <a:lnTo>
                  <a:pt x="202" y="218"/>
                </a:lnTo>
                <a:lnTo>
                  <a:pt x="208" y="214"/>
                </a:lnTo>
                <a:lnTo>
                  <a:pt x="208" y="214"/>
                </a:lnTo>
                <a:lnTo>
                  <a:pt x="216" y="208"/>
                </a:lnTo>
                <a:lnTo>
                  <a:pt x="220" y="206"/>
                </a:lnTo>
                <a:lnTo>
                  <a:pt x="234" y="198"/>
                </a:lnTo>
                <a:lnTo>
                  <a:pt x="234" y="198"/>
                </a:lnTo>
                <a:lnTo>
                  <a:pt x="252" y="188"/>
                </a:lnTo>
                <a:lnTo>
                  <a:pt x="258" y="182"/>
                </a:lnTo>
                <a:lnTo>
                  <a:pt x="264" y="178"/>
                </a:lnTo>
                <a:lnTo>
                  <a:pt x="264" y="178"/>
                </a:lnTo>
                <a:lnTo>
                  <a:pt x="268" y="172"/>
                </a:lnTo>
                <a:lnTo>
                  <a:pt x="274" y="166"/>
                </a:lnTo>
                <a:lnTo>
                  <a:pt x="280" y="162"/>
                </a:lnTo>
                <a:lnTo>
                  <a:pt x="284" y="156"/>
                </a:lnTo>
                <a:lnTo>
                  <a:pt x="284" y="156"/>
                </a:lnTo>
                <a:lnTo>
                  <a:pt x="288" y="150"/>
                </a:lnTo>
                <a:lnTo>
                  <a:pt x="296" y="144"/>
                </a:lnTo>
                <a:lnTo>
                  <a:pt x="302" y="138"/>
                </a:lnTo>
                <a:lnTo>
                  <a:pt x="306" y="132"/>
                </a:lnTo>
                <a:lnTo>
                  <a:pt x="306" y="132"/>
                </a:lnTo>
                <a:lnTo>
                  <a:pt x="310" y="126"/>
                </a:lnTo>
                <a:lnTo>
                  <a:pt x="316" y="120"/>
                </a:lnTo>
                <a:lnTo>
                  <a:pt x="324" y="112"/>
                </a:lnTo>
                <a:lnTo>
                  <a:pt x="324" y="112"/>
                </a:lnTo>
                <a:lnTo>
                  <a:pt x="334" y="110"/>
                </a:lnTo>
                <a:lnTo>
                  <a:pt x="340" y="108"/>
                </a:lnTo>
                <a:lnTo>
                  <a:pt x="342" y="106"/>
                </a:lnTo>
                <a:lnTo>
                  <a:pt x="344" y="102"/>
                </a:lnTo>
                <a:lnTo>
                  <a:pt x="344" y="102"/>
                </a:lnTo>
                <a:lnTo>
                  <a:pt x="346" y="96"/>
                </a:lnTo>
                <a:lnTo>
                  <a:pt x="352" y="90"/>
                </a:lnTo>
                <a:lnTo>
                  <a:pt x="370" y="70"/>
                </a:lnTo>
                <a:lnTo>
                  <a:pt x="394" y="46"/>
                </a:lnTo>
                <a:lnTo>
                  <a:pt x="388" y="0"/>
                </a:lnTo>
                <a:lnTo>
                  <a:pt x="336" y="0"/>
                </a:lnTo>
                <a:lnTo>
                  <a:pt x="338" y="54"/>
                </a:lnTo>
                <a:lnTo>
                  <a:pt x="294" y="56"/>
                </a:lnTo>
                <a:lnTo>
                  <a:pt x="234" y="64"/>
                </a:lnTo>
                <a:lnTo>
                  <a:pt x="212" y="66"/>
                </a:lnTo>
                <a:lnTo>
                  <a:pt x="212" y="66"/>
                </a:lnTo>
                <a:lnTo>
                  <a:pt x="210" y="68"/>
                </a:lnTo>
                <a:lnTo>
                  <a:pt x="208" y="72"/>
                </a:lnTo>
                <a:lnTo>
                  <a:pt x="202" y="74"/>
                </a:lnTo>
                <a:lnTo>
                  <a:pt x="190" y="76"/>
                </a:lnTo>
                <a:lnTo>
                  <a:pt x="190" y="76"/>
                </a:lnTo>
                <a:lnTo>
                  <a:pt x="184" y="76"/>
                </a:lnTo>
                <a:lnTo>
                  <a:pt x="168" y="76"/>
                </a:lnTo>
                <a:lnTo>
                  <a:pt x="168" y="76"/>
                </a:lnTo>
                <a:lnTo>
                  <a:pt x="140" y="78"/>
                </a:lnTo>
                <a:lnTo>
                  <a:pt x="140" y="78"/>
                </a:lnTo>
                <a:lnTo>
                  <a:pt x="128" y="84"/>
                </a:lnTo>
                <a:lnTo>
                  <a:pt x="114" y="90"/>
                </a:lnTo>
                <a:lnTo>
                  <a:pt x="104" y="94"/>
                </a:lnTo>
                <a:lnTo>
                  <a:pt x="76" y="110"/>
                </a:lnTo>
                <a:lnTo>
                  <a:pt x="40" y="104"/>
                </a:lnTo>
                <a:lnTo>
                  <a:pt x="24" y="90"/>
                </a:lnTo>
                <a:lnTo>
                  <a:pt x="22" y="62"/>
                </a:lnTo>
                <a:lnTo>
                  <a:pt x="24" y="34"/>
                </a:lnTo>
                <a:lnTo>
                  <a:pt x="16" y="4"/>
                </a:lnTo>
                <a:lnTo>
                  <a:pt x="0" y="8"/>
                </a:lnTo>
                <a:lnTo>
                  <a:pt x="8" y="262"/>
                </a:lnTo>
                <a:lnTo>
                  <a:pt x="12" y="396"/>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8" name="Freeform 60"/>
          <p:cNvSpPr>
            <a:spLocks/>
          </p:cNvSpPr>
          <p:nvPr/>
        </p:nvSpPr>
        <p:spPr bwMode="auto">
          <a:xfrm>
            <a:off x="6721080" y="3423049"/>
            <a:ext cx="411956" cy="192881"/>
          </a:xfrm>
          <a:custGeom>
            <a:avLst/>
            <a:gdLst/>
            <a:ahLst/>
            <a:cxnLst>
              <a:cxn ang="0">
                <a:pos x="100" y="162"/>
              </a:cxn>
              <a:cxn ang="0">
                <a:pos x="346" y="142"/>
              </a:cxn>
              <a:cxn ang="0">
                <a:pos x="338" y="104"/>
              </a:cxn>
              <a:cxn ang="0">
                <a:pos x="338" y="104"/>
              </a:cxn>
              <a:cxn ang="0">
                <a:pos x="336" y="94"/>
              </a:cxn>
              <a:cxn ang="0">
                <a:pos x="334" y="78"/>
              </a:cxn>
              <a:cxn ang="0">
                <a:pos x="334" y="78"/>
              </a:cxn>
              <a:cxn ang="0">
                <a:pos x="332" y="62"/>
              </a:cxn>
              <a:cxn ang="0">
                <a:pos x="330" y="52"/>
              </a:cxn>
              <a:cxn ang="0">
                <a:pos x="330" y="52"/>
              </a:cxn>
              <a:cxn ang="0">
                <a:pos x="326" y="50"/>
              </a:cxn>
              <a:cxn ang="0">
                <a:pos x="318" y="40"/>
              </a:cxn>
              <a:cxn ang="0">
                <a:pos x="308" y="0"/>
              </a:cxn>
              <a:cxn ang="0">
                <a:pos x="98" y="0"/>
              </a:cxn>
              <a:cxn ang="0">
                <a:pos x="0" y="10"/>
              </a:cxn>
              <a:cxn ang="0">
                <a:pos x="8" y="24"/>
              </a:cxn>
              <a:cxn ang="0">
                <a:pos x="32" y="44"/>
              </a:cxn>
              <a:cxn ang="0">
                <a:pos x="32" y="44"/>
              </a:cxn>
              <a:cxn ang="0">
                <a:pos x="42" y="46"/>
              </a:cxn>
              <a:cxn ang="0">
                <a:pos x="50" y="50"/>
              </a:cxn>
              <a:cxn ang="0">
                <a:pos x="52" y="52"/>
              </a:cxn>
              <a:cxn ang="0">
                <a:pos x="52" y="54"/>
              </a:cxn>
              <a:cxn ang="0">
                <a:pos x="52" y="54"/>
              </a:cxn>
              <a:cxn ang="0">
                <a:pos x="48" y="74"/>
              </a:cxn>
              <a:cxn ang="0">
                <a:pos x="48" y="74"/>
              </a:cxn>
              <a:cxn ang="0">
                <a:pos x="44" y="62"/>
              </a:cxn>
              <a:cxn ang="0">
                <a:pos x="48" y="74"/>
              </a:cxn>
              <a:cxn ang="0">
                <a:pos x="48" y="74"/>
              </a:cxn>
              <a:cxn ang="0">
                <a:pos x="54" y="90"/>
              </a:cxn>
              <a:cxn ang="0">
                <a:pos x="54" y="94"/>
              </a:cxn>
              <a:cxn ang="0">
                <a:pos x="60" y="104"/>
              </a:cxn>
              <a:cxn ang="0">
                <a:pos x="60" y="104"/>
              </a:cxn>
              <a:cxn ang="0">
                <a:pos x="76" y="134"/>
              </a:cxn>
              <a:cxn ang="0">
                <a:pos x="100" y="162"/>
              </a:cxn>
            </a:cxnLst>
            <a:rect l="0" t="0" r="r" b="b"/>
            <a:pathLst>
              <a:path w="346" h="162">
                <a:moveTo>
                  <a:pt x="100" y="162"/>
                </a:moveTo>
                <a:lnTo>
                  <a:pt x="346" y="142"/>
                </a:lnTo>
                <a:lnTo>
                  <a:pt x="338" y="104"/>
                </a:lnTo>
                <a:lnTo>
                  <a:pt x="338" y="104"/>
                </a:lnTo>
                <a:lnTo>
                  <a:pt x="336" y="94"/>
                </a:lnTo>
                <a:lnTo>
                  <a:pt x="334" y="78"/>
                </a:lnTo>
                <a:lnTo>
                  <a:pt x="334" y="78"/>
                </a:lnTo>
                <a:lnTo>
                  <a:pt x="332" y="62"/>
                </a:lnTo>
                <a:lnTo>
                  <a:pt x="330" y="52"/>
                </a:lnTo>
                <a:lnTo>
                  <a:pt x="330" y="52"/>
                </a:lnTo>
                <a:lnTo>
                  <a:pt x="326" y="50"/>
                </a:lnTo>
                <a:lnTo>
                  <a:pt x="318" y="40"/>
                </a:lnTo>
                <a:lnTo>
                  <a:pt x="308" y="0"/>
                </a:lnTo>
                <a:lnTo>
                  <a:pt x="98" y="0"/>
                </a:lnTo>
                <a:lnTo>
                  <a:pt x="0" y="10"/>
                </a:lnTo>
                <a:lnTo>
                  <a:pt x="8" y="24"/>
                </a:lnTo>
                <a:lnTo>
                  <a:pt x="32" y="44"/>
                </a:lnTo>
                <a:lnTo>
                  <a:pt x="32" y="44"/>
                </a:lnTo>
                <a:lnTo>
                  <a:pt x="42" y="46"/>
                </a:lnTo>
                <a:lnTo>
                  <a:pt x="50" y="50"/>
                </a:lnTo>
                <a:lnTo>
                  <a:pt x="52" y="52"/>
                </a:lnTo>
                <a:lnTo>
                  <a:pt x="52" y="54"/>
                </a:lnTo>
                <a:lnTo>
                  <a:pt x="52" y="54"/>
                </a:lnTo>
                <a:lnTo>
                  <a:pt x="48" y="74"/>
                </a:lnTo>
                <a:lnTo>
                  <a:pt x="48" y="74"/>
                </a:lnTo>
                <a:lnTo>
                  <a:pt x="44" y="62"/>
                </a:lnTo>
                <a:lnTo>
                  <a:pt x="48" y="74"/>
                </a:lnTo>
                <a:lnTo>
                  <a:pt x="48" y="74"/>
                </a:lnTo>
                <a:lnTo>
                  <a:pt x="54" y="90"/>
                </a:lnTo>
                <a:lnTo>
                  <a:pt x="54" y="94"/>
                </a:lnTo>
                <a:lnTo>
                  <a:pt x="60" y="104"/>
                </a:lnTo>
                <a:lnTo>
                  <a:pt x="60" y="104"/>
                </a:lnTo>
                <a:lnTo>
                  <a:pt x="76" y="134"/>
                </a:lnTo>
                <a:lnTo>
                  <a:pt x="100" y="162"/>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9" name="Freeform 61"/>
          <p:cNvSpPr>
            <a:spLocks/>
          </p:cNvSpPr>
          <p:nvPr/>
        </p:nvSpPr>
        <p:spPr bwMode="auto">
          <a:xfrm>
            <a:off x="5816204" y="3461147"/>
            <a:ext cx="323850" cy="323850"/>
          </a:xfrm>
          <a:custGeom>
            <a:avLst/>
            <a:gdLst/>
            <a:ahLst/>
            <a:cxnLst>
              <a:cxn ang="0">
                <a:pos x="272" y="260"/>
              </a:cxn>
              <a:cxn ang="0">
                <a:pos x="260" y="0"/>
              </a:cxn>
              <a:cxn ang="0">
                <a:pos x="260" y="0"/>
              </a:cxn>
              <a:cxn ang="0">
                <a:pos x="252" y="0"/>
              </a:cxn>
              <a:cxn ang="0">
                <a:pos x="234" y="2"/>
              </a:cxn>
              <a:cxn ang="0">
                <a:pos x="234" y="2"/>
              </a:cxn>
              <a:cxn ang="0">
                <a:pos x="210" y="12"/>
              </a:cxn>
              <a:cxn ang="0">
                <a:pos x="194" y="20"/>
              </a:cxn>
              <a:cxn ang="0">
                <a:pos x="194" y="20"/>
              </a:cxn>
              <a:cxn ang="0">
                <a:pos x="170" y="30"/>
              </a:cxn>
              <a:cxn ang="0">
                <a:pos x="150" y="40"/>
              </a:cxn>
              <a:cxn ang="0">
                <a:pos x="140" y="46"/>
              </a:cxn>
              <a:cxn ang="0">
                <a:pos x="116" y="64"/>
              </a:cxn>
              <a:cxn ang="0">
                <a:pos x="116" y="64"/>
              </a:cxn>
              <a:cxn ang="0">
                <a:pos x="96" y="84"/>
              </a:cxn>
              <a:cxn ang="0">
                <a:pos x="96" y="84"/>
              </a:cxn>
              <a:cxn ang="0">
                <a:pos x="88" y="90"/>
              </a:cxn>
              <a:cxn ang="0">
                <a:pos x="88" y="92"/>
              </a:cxn>
              <a:cxn ang="0">
                <a:pos x="80" y="100"/>
              </a:cxn>
              <a:cxn ang="0">
                <a:pos x="80" y="100"/>
              </a:cxn>
              <a:cxn ang="0">
                <a:pos x="76" y="106"/>
              </a:cxn>
              <a:cxn ang="0">
                <a:pos x="80" y="100"/>
              </a:cxn>
              <a:cxn ang="0">
                <a:pos x="84" y="96"/>
              </a:cxn>
              <a:cxn ang="0">
                <a:pos x="80" y="100"/>
              </a:cxn>
              <a:cxn ang="0">
                <a:pos x="80" y="100"/>
              </a:cxn>
              <a:cxn ang="0">
                <a:pos x="66" y="120"/>
              </a:cxn>
              <a:cxn ang="0">
                <a:pos x="66" y="120"/>
              </a:cxn>
              <a:cxn ang="0">
                <a:pos x="46" y="130"/>
              </a:cxn>
              <a:cxn ang="0">
                <a:pos x="28" y="150"/>
              </a:cxn>
              <a:cxn ang="0">
                <a:pos x="18" y="162"/>
              </a:cxn>
              <a:cxn ang="0">
                <a:pos x="6" y="174"/>
              </a:cxn>
              <a:cxn ang="0">
                <a:pos x="0" y="272"/>
              </a:cxn>
              <a:cxn ang="0">
                <a:pos x="272" y="260"/>
              </a:cxn>
            </a:cxnLst>
            <a:rect l="0" t="0" r="r" b="b"/>
            <a:pathLst>
              <a:path w="272" h="272">
                <a:moveTo>
                  <a:pt x="272" y="260"/>
                </a:moveTo>
                <a:lnTo>
                  <a:pt x="260" y="0"/>
                </a:lnTo>
                <a:lnTo>
                  <a:pt x="260" y="0"/>
                </a:lnTo>
                <a:lnTo>
                  <a:pt x="252" y="0"/>
                </a:lnTo>
                <a:lnTo>
                  <a:pt x="234" y="2"/>
                </a:lnTo>
                <a:lnTo>
                  <a:pt x="234" y="2"/>
                </a:lnTo>
                <a:lnTo>
                  <a:pt x="210" y="12"/>
                </a:lnTo>
                <a:lnTo>
                  <a:pt x="194" y="20"/>
                </a:lnTo>
                <a:lnTo>
                  <a:pt x="194" y="20"/>
                </a:lnTo>
                <a:lnTo>
                  <a:pt x="170" y="30"/>
                </a:lnTo>
                <a:lnTo>
                  <a:pt x="150" y="40"/>
                </a:lnTo>
                <a:lnTo>
                  <a:pt x="140" y="46"/>
                </a:lnTo>
                <a:lnTo>
                  <a:pt x="116" y="64"/>
                </a:lnTo>
                <a:lnTo>
                  <a:pt x="116" y="64"/>
                </a:lnTo>
                <a:lnTo>
                  <a:pt x="96" y="84"/>
                </a:lnTo>
                <a:lnTo>
                  <a:pt x="96" y="84"/>
                </a:lnTo>
                <a:lnTo>
                  <a:pt x="88" y="90"/>
                </a:lnTo>
                <a:lnTo>
                  <a:pt x="88" y="92"/>
                </a:lnTo>
                <a:lnTo>
                  <a:pt x="80" y="100"/>
                </a:lnTo>
                <a:lnTo>
                  <a:pt x="80" y="100"/>
                </a:lnTo>
                <a:lnTo>
                  <a:pt x="76" y="106"/>
                </a:lnTo>
                <a:lnTo>
                  <a:pt x="80" y="100"/>
                </a:lnTo>
                <a:lnTo>
                  <a:pt x="84" y="96"/>
                </a:lnTo>
                <a:lnTo>
                  <a:pt x="80" y="100"/>
                </a:lnTo>
                <a:lnTo>
                  <a:pt x="80" y="100"/>
                </a:lnTo>
                <a:lnTo>
                  <a:pt x="66" y="120"/>
                </a:lnTo>
                <a:lnTo>
                  <a:pt x="66" y="120"/>
                </a:lnTo>
                <a:lnTo>
                  <a:pt x="46" y="130"/>
                </a:lnTo>
                <a:lnTo>
                  <a:pt x="28" y="150"/>
                </a:lnTo>
                <a:lnTo>
                  <a:pt x="18" y="162"/>
                </a:lnTo>
                <a:lnTo>
                  <a:pt x="6" y="174"/>
                </a:lnTo>
                <a:lnTo>
                  <a:pt x="0" y="272"/>
                </a:lnTo>
                <a:lnTo>
                  <a:pt x="272" y="260"/>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0" name="Freeform 62"/>
          <p:cNvSpPr>
            <a:spLocks/>
          </p:cNvSpPr>
          <p:nvPr/>
        </p:nvSpPr>
        <p:spPr bwMode="auto">
          <a:xfrm>
            <a:off x="6125766" y="3399235"/>
            <a:ext cx="314325" cy="371475"/>
          </a:xfrm>
          <a:custGeom>
            <a:avLst/>
            <a:gdLst/>
            <a:ahLst/>
            <a:cxnLst>
              <a:cxn ang="0">
                <a:pos x="264" y="304"/>
              </a:cxn>
              <a:cxn ang="0">
                <a:pos x="252" y="0"/>
              </a:cxn>
              <a:cxn ang="0">
                <a:pos x="236" y="8"/>
              </a:cxn>
              <a:cxn ang="0">
                <a:pos x="222" y="22"/>
              </a:cxn>
              <a:cxn ang="0">
                <a:pos x="198" y="32"/>
              </a:cxn>
              <a:cxn ang="0">
                <a:pos x="176" y="30"/>
              </a:cxn>
              <a:cxn ang="0">
                <a:pos x="140" y="30"/>
              </a:cxn>
              <a:cxn ang="0">
                <a:pos x="110" y="46"/>
              </a:cxn>
              <a:cxn ang="0">
                <a:pos x="84" y="60"/>
              </a:cxn>
              <a:cxn ang="0">
                <a:pos x="56" y="56"/>
              </a:cxn>
              <a:cxn ang="0">
                <a:pos x="38" y="54"/>
              </a:cxn>
              <a:cxn ang="0">
                <a:pos x="0" y="52"/>
              </a:cxn>
              <a:cxn ang="0">
                <a:pos x="12" y="312"/>
              </a:cxn>
              <a:cxn ang="0">
                <a:pos x="264" y="304"/>
              </a:cxn>
            </a:cxnLst>
            <a:rect l="0" t="0" r="r" b="b"/>
            <a:pathLst>
              <a:path w="264" h="312">
                <a:moveTo>
                  <a:pt x="264" y="304"/>
                </a:moveTo>
                <a:lnTo>
                  <a:pt x="252" y="0"/>
                </a:lnTo>
                <a:lnTo>
                  <a:pt x="236" y="8"/>
                </a:lnTo>
                <a:lnTo>
                  <a:pt x="222" y="22"/>
                </a:lnTo>
                <a:lnTo>
                  <a:pt x="198" y="32"/>
                </a:lnTo>
                <a:lnTo>
                  <a:pt x="176" y="30"/>
                </a:lnTo>
                <a:lnTo>
                  <a:pt x="140" y="30"/>
                </a:lnTo>
                <a:lnTo>
                  <a:pt x="110" y="46"/>
                </a:lnTo>
                <a:lnTo>
                  <a:pt x="84" y="60"/>
                </a:lnTo>
                <a:lnTo>
                  <a:pt x="56" y="56"/>
                </a:lnTo>
                <a:lnTo>
                  <a:pt x="38" y="54"/>
                </a:lnTo>
                <a:lnTo>
                  <a:pt x="0" y="52"/>
                </a:lnTo>
                <a:lnTo>
                  <a:pt x="12" y="312"/>
                </a:lnTo>
                <a:lnTo>
                  <a:pt x="264" y="304"/>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7" name="Freeform 63"/>
          <p:cNvSpPr>
            <a:spLocks/>
          </p:cNvSpPr>
          <p:nvPr/>
        </p:nvSpPr>
        <p:spPr bwMode="auto">
          <a:xfrm>
            <a:off x="5499499" y="3668316"/>
            <a:ext cx="335756" cy="414338"/>
          </a:xfrm>
          <a:custGeom>
            <a:avLst/>
            <a:gdLst>
              <a:gd name="T0" fmla="*/ 282 w 282"/>
              <a:gd name="T1" fmla="*/ 340 h 348"/>
              <a:gd name="T2" fmla="*/ 280 w 282"/>
              <a:gd name="T3" fmla="*/ 240 h 348"/>
              <a:gd name="T4" fmla="*/ 266 w 282"/>
              <a:gd name="T5" fmla="*/ 98 h 348"/>
              <a:gd name="T6" fmla="*/ 270 w 282"/>
              <a:gd name="T7" fmla="*/ 48 h 348"/>
              <a:gd name="T8" fmla="*/ 272 w 282"/>
              <a:gd name="T9" fmla="*/ 0 h 348"/>
              <a:gd name="T10" fmla="*/ 252 w 282"/>
              <a:gd name="T11" fmla="*/ 22 h 348"/>
              <a:gd name="T12" fmla="*/ 222 w 282"/>
              <a:gd name="T13" fmla="*/ 42 h 348"/>
              <a:gd name="T14" fmla="*/ 196 w 282"/>
              <a:gd name="T15" fmla="*/ 58 h 348"/>
              <a:gd name="T16" fmla="*/ 184 w 282"/>
              <a:gd name="T17" fmla="*/ 66 h 348"/>
              <a:gd name="T18" fmla="*/ 166 w 282"/>
              <a:gd name="T19" fmla="*/ 72 h 348"/>
              <a:gd name="T20" fmla="*/ 142 w 282"/>
              <a:gd name="T21" fmla="*/ 94 h 348"/>
              <a:gd name="T22" fmla="*/ 134 w 282"/>
              <a:gd name="T23" fmla="*/ 106 h 348"/>
              <a:gd name="T24" fmla="*/ 104 w 282"/>
              <a:gd name="T25" fmla="*/ 130 h 348"/>
              <a:gd name="T26" fmla="*/ 80 w 282"/>
              <a:gd name="T27" fmla="*/ 156 h 348"/>
              <a:gd name="T28" fmla="*/ 48 w 282"/>
              <a:gd name="T29" fmla="*/ 190 h 348"/>
              <a:gd name="T30" fmla="*/ 0 w 282"/>
              <a:gd name="T31" fmla="*/ 240 h 348"/>
              <a:gd name="T32" fmla="*/ 4 w 282"/>
              <a:gd name="T33" fmla="*/ 348 h 348"/>
              <a:gd name="T34" fmla="*/ 282 w 282"/>
              <a:gd name="T35" fmla="*/ 340 h 3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348"/>
              <a:gd name="T56" fmla="*/ 282 w 282"/>
              <a:gd name="T57" fmla="*/ 348 h 3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348">
                <a:moveTo>
                  <a:pt x="282" y="340"/>
                </a:moveTo>
                <a:lnTo>
                  <a:pt x="280" y="240"/>
                </a:lnTo>
                <a:lnTo>
                  <a:pt x="266" y="98"/>
                </a:lnTo>
                <a:lnTo>
                  <a:pt x="270" y="48"/>
                </a:lnTo>
                <a:lnTo>
                  <a:pt x="272" y="0"/>
                </a:lnTo>
                <a:lnTo>
                  <a:pt x="252" y="22"/>
                </a:lnTo>
                <a:lnTo>
                  <a:pt x="222" y="42"/>
                </a:lnTo>
                <a:lnTo>
                  <a:pt x="196" y="58"/>
                </a:lnTo>
                <a:lnTo>
                  <a:pt x="184" y="66"/>
                </a:lnTo>
                <a:lnTo>
                  <a:pt x="166" y="72"/>
                </a:lnTo>
                <a:lnTo>
                  <a:pt x="142" y="94"/>
                </a:lnTo>
                <a:lnTo>
                  <a:pt x="134" y="106"/>
                </a:lnTo>
                <a:lnTo>
                  <a:pt x="104" y="130"/>
                </a:lnTo>
                <a:lnTo>
                  <a:pt x="80" y="156"/>
                </a:lnTo>
                <a:lnTo>
                  <a:pt x="48" y="190"/>
                </a:lnTo>
                <a:lnTo>
                  <a:pt x="0" y="240"/>
                </a:lnTo>
                <a:lnTo>
                  <a:pt x="4" y="348"/>
                </a:lnTo>
                <a:lnTo>
                  <a:pt x="282" y="34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12" name="Freeform 64"/>
          <p:cNvSpPr>
            <a:spLocks/>
          </p:cNvSpPr>
          <p:nvPr/>
        </p:nvSpPr>
        <p:spPr bwMode="auto">
          <a:xfrm>
            <a:off x="5818291" y="3769592"/>
            <a:ext cx="330994" cy="302419"/>
          </a:xfrm>
          <a:custGeom>
            <a:avLst/>
            <a:gdLst/>
            <a:ahLst/>
            <a:cxnLst>
              <a:cxn ang="0">
                <a:pos x="278" y="250"/>
              </a:cxn>
              <a:cxn ang="0">
                <a:pos x="272" y="0"/>
              </a:cxn>
              <a:cxn ang="0">
                <a:pos x="0" y="12"/>
              </a:cxn>
              <a:cxn ang="0">
                <a:pos x="6" y="76"/>
              </a:cxn>
              <a:cxn ang="0">
                <a:pos x="12" y="132"/>
              </a:cxn>
              <a:cxn ang="0">
                <a:pos x="14" y="168"/>
              </a:cxn>
              <a:cxn ang="0">
                <a:pos x="16" y="254"/>
              </a:cxn>
              <a:cxn ang="0">
                <a:pos x="278" y="250"/>
              </a:cxn>
            </a:cxnLst>
            <a:rect l="0" t="0" r="r" b="b"/>
            <a:pathLst>
              <a:path w="278" h="254">
                <a:moveTo>
                  <a:pt x="278" y="250"/>
                </a:moveTo>
                <a:lnTo>
                  <a:pt x="272" y="0"/>
                </a:lnTo>
                <a:lnTo>
                  <a:pt x="0" y="12"/>
                </a:lnTo>
                <a:lnTo>
                  <a:pt x="6" y="76"/>
                </a:lnTo>
                <a:lnTo>
                  <a:pt x="12" y="132"/>
                </a:lnTo>
                <a:lnTo>
                  <a:pt x="14" y="168"/>
                </a:lnTo>
                <a:lnTo>
                  <a:pt x="16" y="254"/>
                </a:lnTo>
                <a:lnTo>
                  <a:pt x="278" y="25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3" name="Freeform 65"/>
          <p:cNvSpPr>
            <a:spLocks/>
          </p:cNvSpPr>
          <p:nvPr/>
        </p:nvSpPr>
        <p:spPr bwMode="auto">
          <a:xfrm>
            <a:off x="6140054" y="3761186"/>
            <a:ext cx="314325" cy="307181"/>
          </a:xfrm>
          <a:custGeom>
            <a:avLst/>
            <a:gdLst/>
            <a:ahLst/>
            <a:cxnLst>
              <a:cxn ang="0">
                <a:pos x="264" y="250"/>
              </a:cxn>
              <a:cxn ang="0">
                <a:pos x="252" y="0"/>
              </a:cxn>
              <a:cxn ang="0">
                <a:pos x="0" y="8"/>
              </a:cxn>
              <a:cxn ang="0">
                <a:pos x="6" y="258"/>
              </a:cxn>
              <a:cxn ang="0">
                <a:pos x="264" y="250"/>
              </a:cxn>
            </a:cxnLst>
            <a:rect l="0" t="0" r="r" b="b"/>
            <a:pathLst>
              <a:path w="264" h="258">
                <a:moveTo>
                  <a:pt x="264" y="250"/>
                </a:moveTo>
                <a:lnTo>
                  <a:pt x="252" y="0"/>
                </a:lnTo>
                <a:lnTo>
                  <a:pt x="0" y="8"/>
                </a:lnTo>
                <a:lnTo>
                  <a:pt x="6" y="258"/>
                </a:lnTo>
                <a:lnTo>
                  <a:pt x="264" y="25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4" name="Freeform 66"/>
          <p:cNvSpPr>
            <a:spLocks/>
          </p:cNvSpPr>
          <p:nvPr/>
        </p:nvSpPr>
        <p:spPr bwMode="auto">
          <a:xfrm>
            <a:off x="6425804" y="3389711"/>
            <a:ext cx="428625" cy="388144"/>
          </a:xfrm>
          <a:custGeom>
            <a:avLst/>
            <a:gdLst/>
            <a:ahLst/>
            <a:cxnLst>
              <a:cxn ang="0">
                <a:pos x="268" y="294"/>
              </a:cxn>
              <a:cxn ang="0">
                <a:pos x="274" y="326"/>
              </a:cxn>
              <a:cxn ang="0">
                <a:pos x="324" y="324"/>
              </a:cxn>
              <a:cxn ang="0">
                <a:pos x="342" y="306"/>
              </a:cxn>
              <a:cxn ang="0">
                <a:pos x="360" y="288"/>
              </a:cxn>
              <a:cxn ang="0">
                <a:pos x="342" y="272"/>
              </a:cxn>
              <a:cxn ang="0">
                <a:pos x="348" y="190"/>
              </a:cxn>
              <a:cxn ang="0">
                <a:pos x="324" y="162"/>
              </a:cxn>
              <a:cxn ang="0">
                <a:pos x="308" y="132"/>
              </a:cxn>
              <a:cxn ang="0">
                <a:pos x="308" y="132"/>
              </a:cxn>
              <a:cxn ang="0">
                <a:pos x="300" y="114"/>
              </a:cxn>
              <a:cxn ang="0">
                <a:pos x="300" y="114"/>
              </a:cxn>
              <a:cxn ang="0">
                <a:pos x="296" y="102"/>
              </a:cxn>
              <a:cxn ang="0">
                <a:pos x="300" y="82"/>
              </a:cxn>
              <a:cxn ang="0">
                <a:pos x="280" y="72"/>
              </a:cxn>
              <a:cxn ang="0">
                <a:pos x="280" y="72"/>
              </a:cxn>
              <a:cxn ang="0">
                <a:pos x="268" y="62"/>
              </a:cxn>
              <a:cxn ang="0">
                <a:pos x="268" y="62"/>
              </a:cxn>
              <a:cxn ang="0">
                <a:pos x="260" y="54"/>
              </a:cxn>
              <a:cxn ang="0">
                <a:pos x="254" y="46"/>
              </a:cxn>
              <a:cxn ang="0">
                <a:pos x="248" y="38"/>
              </a:cxn>
              <a:cxn ang="0">
                <a:pos x="218" y="16"/>
              </a:cxn>
              <a:cxn ang="0">
                <a:pos x="192" y="10"/>
              </a:cxn>
              <a:cxn ang="0">
                <a:pos x="152" y="0"/>
              </a:cxn>
              <a:cxn ang="0">
                <a:pos x="118" y="8"/>
              </a:cxn>
              <a:cxn ang="0">
                <a:pos x="110" y="10"/>
              </a:cxn>
              <a:cxn ang="0">
                <a:pos x="110" y="10"/>
              </a:cxn>
              <a:cxn ang="0">
                <a:pos x="84" y="10"/>
              </a:cxn>
              <a:cxn ang="0">
                <a:pos x="84" y="10"/>
              </a:cxn>
              <a:cxn ang="0">
                <a:pos x="58" y="14"/>
              </a:cxn>
              <a:cxn ang="0">
                <a:pos x="42" y="16"/>
              </a:cxn>
              <a:cxn ang="0">
                <a:pos x="28" y="22"/>
              </a:cxn>
              <a:cxn ang="0">
                <a:pos x="0" y="8"/>
              </a:cxn>
              <a:cxn ang="0">
                <a:pos x="12" y="312"/>
              </a:cxn>
              <a:cxn ang="0">
                <a:pos x="268" y="294"/>
              </a:cxn>
            </a:cxnLst>
            <a:rect l="0" t="0" r="r" b="b"/>
            <a:pathLst>
              <a:path w="360" h="326">
                <a:moveTo>
                  <a:pt x="268" y="294"/>
                </a:moveTo>
                <a:lnTo>
                  <a:pt x="274" y="326"/>
                </a:lnTo>
                <a:lnTo>
                  <a:pt x="324" y="324"/>
                </a:lnTo>
                <a:lnTo>
                  <a:pt x="342" y="306"/>
                </a:lnTo>
                <a:lnTo>
                  <a:pt x="360" y="288"/>
                </a:lnTo>
                <a:lnTo>
                  <a:pt x="342" y="272"/>
                </a:lnTo>
                <a:lnTo>
                  <a:pt x="348" y="190"/>
                </a:lnTo>
                <a:lnTo>
                  <a:pt x="324" y="162"/>
                </a:lnTo>
                <a:lnTo>
                  <a:pt x="308" y="132"/>
                </a:lnTo>
                <a:lnTo>
                  <a:pt x="308" y="132"/>
                </a:lnTo>
                <a:lnTo>
                  <a:pt x="300" y="114"/>
                </a:lnTo>
                <a:lnTo>
                  <a:pt x="300" y="114"/>
                </a:lnTo>
                <a:lnTo>
                  <a:pt x="296" y="102"/>
                </a:lnTo>
                <a:lnTo>
                  <a:pt x="300" y="82"/>
                </a:lnTo>
                <a:lnTo>
                  <a:pt x="280" y="72"/>
                </a:lnTo>
                <a:lnTo>
                  <a:pt x="280" y="72"/>
                </a:lnTo>
                <a:lnTo>
                  <a:pt x="268" y="62"/>
                </a:lnTo>
                <a:lnTo>
                  <a:pt x="268" y="62"/>
                </a:lnTo>
                <a:lnTo>
                  <a:pt x="260" y="54"/>
                </a:lnTo>
                <a:lnTo>
                  <a:pt x="254" y="46"/>
                </a:lnTo>
                <a:lnTo>
                  <a:pt x="248" y="38"/>
                </a:lnTo>
                <a:lnTo>
                  <a:pt x="218" y="16"/>
                </a:lnTo>
                <a:lnTo>
                  <a:pt x="192" y="10"/>
                </a:lnTo>
                <a:lnTo>
                  <a:pt x="152" y="0"/>
                </a:lnTo>
                <a:lnTo>
                  <a:pt x="118" y="8"/>
                </a:lnTo>
                <a:lnTo>
                  <a:pt x="110" y="10"/>
                </a:lnTo>
                <a:lnTo>
                  <a:pt x="110" y="10"/>
                </a:lnTo>
                <a:lnTo>
                  <a:pt x="84" y="10"/>
                </a:lnTo>
                <a:lnTo>
                  <a:pt x="84" y="10"/>
                </a:lnTo>
                <a:lnTo>
                  <a:pt x="58" y="14"/>
                </a:lnTo>
                <a:lnTo>
                  <a:pt x="42" y="16"/>
                </a:lnTo>
                <a:lnTo>
                  <a:pt x="28" y="22"/>
                </a:lnTo>
                <a:lnTo>
                  <a:pt x="0" y="8"/>
                </a:lnTo>
                <a:lnTo>
                  <a:pt x="12" y="312"/>
                </a:lnTo>
                <a:lnTo>
                  <a:pt x="268" y="294"/>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5" name="Freeform 67"/>
          <p:cNvSpPr>
            <a:spLocks/>
          </p:cNvSpPr>
          <p:nvPr/>
        </p:nvSpPr>
        <p:spPr bwMode="auto">
          <a:xfrm>
            <a:off x="6832999" y="3587355"/>
            <a:ext cx="335756" cy="173831"/>
          </a:xfrm>
          <a:custGeom>
            <a:avLst/>
            <a:gdLst/>
            <a:ahLst/>
            <a:cxnLst>
              <a:cxn ang="0">
                <a:pos x="92" y="144"/>
              </a:cxn>
              <a:cxn ang="0">
                <a:pos x="108" y="126"/>
              </a:cxn>
              <a:cxn ang="0">
                <a:pos x="148" y="106"/>
              </a:cxn>
              <a:cxn ang="0">
                <a:pos x="178" y="102"/>
              </a:cxn>
              <a:cxn ang="0">
                <a:pos x="178" y="102"/>
              </a:cxn>
              <a:cxn ang="0">
                <a:pos x="192" y="102"/>
              </a:cxn>
              <a:cxn ang="0">
                <a:pos x="214" y="104"/>
              </a:cxn>
              <a:cxn ang="0">
                <a:pos x="214" y="104"/>
              </a:cxn>
              <a:cxn ang="0">
                <a:pos x="242" y="108"/>
              </a:cxn>
              <a:cxn ang="0">
                <a:pos x="254" y="108"/>
              </a:cxn>
              <a:cxn ang="0">
                <a:pos x="270" y="102"/>
              </a:cxn>
              <a:cxn ang="0">
                <a:pos x="270" y="102"/>
              </a:cxn>
              <a:cxn ang="0">
                <a:pos x="272" y="94"/>
              </a:cxn>
              <a:cxn ang="0">
                <a:pos x="272" y="88"/>
              </a:cxn>
              <a:cxn ang="0">
                <a:pos x="268" y="82"/>
              </a:cxn>
              <a:cxn ang="0">
                <a:pos x="268" y="82"/>
              </a:cxn>
              <a:cxn ang="0">
                <a:pos x="266" y="80"/>
              </a:cxn>
              <a:cxn ang="0">
                <a:pos x="264" y="82"/>
              </a:cxn>
              <a:cxn ang="0">
                <a:pos x="262" y="84"/>
              </a:cxn>
              <a:cxn ang="0">
                <a:pos x="262" y="84"/>
              </a:cxn>
              <a:cxn ang="0">
                <a:pos x="262" y="84"/>
              </a:cxn>
              <a:cxn ang="0">
                <a:pos x="262" y="76"/>
              </a:cxn>
              <a:cxn ang="0">
                <a:pos x="262" y="76"/>
              </a:cxn>
              <a:cxn ang="0">
                <a:pos x="260" y="68"/>
              </a:cxn>
              <a:cxn ang="0">
                <a:pos x="260" y="66"/>
              </a:cxn>
              <a:cxn ang="0">
                <a:pos x="262" y="56"/>
              </a:cxn>
              <a:cxn ang="0">
                <a:pos x="262" y="56"/>
              </a:cxn>
              <a:cxn ang="0">
                <a:pos x="262" y="48"/>
              </a:cxn>
              <a:cxn ang="0">
                <a:pos x="262" y="46"/>
              </a:cxn>
              <a:cxn ang="0">
                <a:pos x="262" y="44"/>
              </a:cxn>
              <a:cxn ang="0">
                <a:pos x="266" y="38"/>
              </a:cxn>
              <a:cxn ang="0">
                <a:pos x="266" y="38"/>
              </a:cxn>
              <a:cxn ang="0">
                <a:pos x="276" y="24"/>
              </a:cxn>
              <a:cxn ang="0">
                <a:pos x="282" y="0"/>
              </a:cxn>
              <a:cxn ang="0">
                <a:pos x="252" y="4"/>
              </a:cxn>
              <a:cxn ang="0">
                <a:pos x="180" y="10"/>
              </a:cxn>
              <a:cxn ang="0">
                <a:pos x="6" y="24"/>
              </a:cxn>
              <a:cxn ang="0">
                <a:pos x="0" y="106"/>
              </a:cxn>
              <a:cxn ang="0">
                <a:pos x="18" y="122"/>
              </a:cxn>
              <a:cxn ang="0">
                <a:pos x="54" y="140"/>
              </a:cxn>
              <a:cxn ang="0">
                <a:pos x="54" y="140"/>
              </a:cxn>
              <a:cxn ang="0">
                <a:pos x="68" y="144"/>
              </a:cxn>
              <a:cxn ang="0">
                <a:pos x="80" y="146"/>
              </a:cxn>
              <a:cxn ang="0">
                <a:pos x="92" y="144"/>
              </a:cxn>
              <a:cxn ang="0">
                <a:pos x="92" y="144"/>
              </a:cxn>
            </a:cxnLst>
            <a:rect l="0" t="0" r="r" b="b"/>
            <a:pathLst>
              <a:path w="282" h="146">
                <a:moveTo>
                  <a:pt x="92" y="144"/>
                </a:moveTo>
                <a:lnTo>
                  <a:pt x="108" y="126"/>
                </a:lnTo>
                <a:lnTo>
                  <a:pt x="148" y="106"/>
                </a:lnTo>
                <a:lnTo>
                  <a:pt x="178" y="102"/>
                </a:lnTo>
                <a:lnTo>
                  <a:pt x="178" y="102"/>
                </a:lnTo>
                <a:lnTo>
                  <a:pt x="192" y="102"/>
                </a:lnTo>
                <a:lnTo>
                  <a:pt x="214" y="104"/>
                </a:lnTo>
                <a:lnTo>
                  <a:pt x="214" y="104"/>
                </a:lnTo>
                <a:lnTo>
                  <a:pt x="242" y="108"/>
                </a:lnTo>
                <a:lnTo>
                  <a:pt x="254" y="108"/>
                </a:lnTo>
                <a:lnTo>
                  <a:pt x="270" y="102"/>
                </a:lnTo>
                <a:lnTo>
                  <a:pt x="270" y="102"/>
                </a:lnTo>
                <a:lnTo>
                  <a:pt x="272" y="94"/>
                </a:lnTo>
                <a:lnTo>
                  <a:pt x="272" y="88"/>
                </a:lnTo>
                <a:lnTo>
                  <a:pt x="268" y="82"/>
                </a:lnTo>
                <a:lnTo>
                  <a:pt x="268" y="82"/>
                </a:lnTo>
                <a:lnTo>
                  <a:pt x="266" y="80"/>
                </a:lnTo>
                <a:lnTo>
                  <a:pt x="264" y="82"/>
                </a:lnTo>
                <a:lnTo>
                  <a:pt x="262" y="84"/>
                </a:lnTo>
                <a:lnTo>
                  <a:pt x="262" y="84"/>
                </a:lnTo>
                <a:lnTo>
                  <a:pt x="262" y="84"/>
                </a:lnTo>
                <a:lnTo>
                  <a:pt x="262" y="76"/>
                </a:lnTo>
                <a:lnTo>
                  <a:pt x="262" y="76"/>
                </a:lnTo>
                <a:lnTo>
                  <a:pt x="260" y="68"/>
                </a:lnTo>
                <a:lnTo>
                  <a:pt x="260" y="66"/>
                </a:lnTo>
                <a:lnTo>
                  <a:pt x="262" y="56"/>
                </a:lnTo>
                <a:lnTo>
                  <a:pt x="262" y="56"/>
                </a:lnTo>
                <a:lnTo>
                  <a:pt x="262" y="48"/>
                </a:lnTo>
                <a:lnTo>
                  <a:pt x="262" y="46"/>
                </a:lnTo>
                <a:lnTo>
                  <a:pt x="262" y="44"/>
                </a:lnTo>
                <a:lnTo>
                  <a:pt x="266" y="38"/>
                </a:lnTo>
                <a:lnTo>
                  <a:pt x="266" y="38"/>
                </a:lnTo>
                <a:lnTo>
                  <a:pt x="276" y="24"/>
                </a:lnTo>
                <a:lnTo>
                  <a:pt x="282" y="0"/>
                </a:lnTo>
                <a:lnTo>
                  <a:pt x="252" y="4"/>
                </a:lnTo>
                <a:lnTo>
                  <a:pt x="180" y="10"/>
                </a:lnTo>
                <a:lnTo>
                  <a:pt x="6" y="24"/>
                </a:lnTo>
                <a:lnTo>
                  <a:pt x="0" y="106"/>
                </a:lnTo>
                <a:lnTo>
                  <a:pt x="18" y="122"/>
                </a:lnTo>
                <a:lnTo>
                  <a:pt x="54" y="140"/>
                </a:lnTo>
                <a:lnTo>
                  <a:pt x="54" y="140"/>
                </a:lnTo>
                <a:lnTo>
                  <a:pt x="68" y="144"/>
                </a:lnTo>
                <a:lnTo>
                  <a:pt x="80" y="146"/>
                </a:lnTo>
                <a:lnTo>
                  <a:pt x="92" y="144"/>
                </a:lnTo>
                <a:lnTo>
                  <a:pt x="92" y="144"/>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6" name="Freeform 68"/>
          <p:cNvSpPr>
            <a:spLocks/>
          </p:cNvSpPr>
          <p:nvPr/>
        </p:nvSpPr>
        <p:spPr bwMode="auto">
          <a:xfrm>
            <a:off x="6752036" y="3708799"/>
            <a:ext cx="445294" cy="240506"/>
          </a:xfrm>
          <a:custGeom>
            <a:avLst/>
            <a:gdLst/>
            <a:ahLst/>
            <a:cxnLst>
              <a:cxn ang="0">
                <a:pos x="8" y="202"/>
              </a:cxn>
              <a:cxn ang="0">
                <a:pos x="0" y="58"/>
              </a:cxn>
              <a:cxn ang="0">
                <a:pos x="50" y="56"/>
              </a:cxn>
              <a:cxn ang="0">
                <a:pos x="68" y="38"/>
              </a:cxn>
              <a:cxn ang="0">
                <a:pos x="86" y="20"/>
              </a:cxn>
              <a:cxn ang="0">
                <a:pos x="110" y="32"/>
              </a:cxn>
              <a:cxn ang="0">
                <a:pos x="136" y="42"/>
              </a:cxn>
              <a:cxn ang="0">
                <a:pos x="160" y="42"/>
              </a:cxn>
              <a:cxn ang="0">
                <a:pos x="176" y="24"/>
              </a:cxn>
              <a:cxn ang="0">
                <a:pos x="196" y="14"/>
              </a:cxn>
              <a:cxn ang="0">
                <a:pos x="216" y="4"/>
              </a:cxn>
              <a:cxn ang="0">
                <a:pos x="216" y="4"/>
              </a:cxn>
              <a:cxn ang="0">
                <a:pos x="246" y="0"/>
              </a:cxn>
              <a:cxn ang="0">
                <a:pos x="246" y="0"/>
              </a:cxn>
              <a:cxn ang="0">
                <a:pos x="282" y="2"/>
              </a:cxn>
              <a:cxn ang="0">
                <a:pos x="302" y="6"/>
              </a:cxn>
              <a:cxn ang="0">
                <a:pos x="338" y="0"/>
              </a:cxn>
              <a:cxn ang="0">
                <a:pos x="344" y="20"/>
              </a:cxn>
              <a:cxn ang="0">
                <a:pos x="354" y="34"/>
              </a:cxn>
              <a:cxn ang="0">
                <a:pos x="374" y="64"/>
              </a:cxn>
              <a:cxn ang="0">
                <a:pos x="374" y="64"/>
              </a:cxn>
              <a:cxn ang="0">
                <a:pos x="372" y="74"/>
              </a:cxn>
              <a:cxn ang="0">
                <a:pos x="370" y="84"/>
              </a:cxn>
              <a:cxn ang="0">
                <a:pos x="368" y="94"/>
              </a:cxn>
              <a:cxn ang="0">
                <a:pos x="364" y="104"/>
              </a:cxn>
              <a:cxn ang="0">
                <a:pos x="364" y="104"/>
              </a:cxn>
              <a:cxn ang="0">
                <a:pos x="362" y="108"/>
              </a:cxn>
              <a:cxn ang="0">
                <a:pos x="360" y="108"/>
              </a:cxn>
              <a:cxn ang="0">
                <a:pos x="358" y="116"/>
              </a:cxn>
              <a:cxn ang="0">
                <a:pos x="358" y="116"/>
              </a:cxn>
              <a:cxn ang="0">
                <a:pos x="356" y="130"/>
              </a:cxn>
              <a:cxn ang="0">
                <a:pos x="356" y="130"/>
              </a:cxn>
              <a:cxn ang="0">
                <a:pos x="358" y="158"/>
              </a:cxn>
              <a:cxn ang="0">
                <a:pos x="358" y="158"/>
              </a:cxn>
              <a:cxn ang="0">
                <a:pos x="358" y="160"/>
              </a:cxn>
              <a:cxn ang="0">
                <a:pos x="356" y="158"/>
              </a:cxn>
              <a:cxn ang="0">
                <a:pos x="358" y="164"/>
              </a:cxn>
              <a:cxn ang="0">
                <a:pos x="358" y="164"/>
              </a:cxn>
              <a:cxn ang="0">
                <a:pos x="364" y="188"/>
              </a:cxn>
              <a:cxn ang="0">
                <a:pos x="364" y="200"/>
              </a:cxn>
              <a:cxn ang="0">
                <a:pos x="8" y="202"/>
              </a:cxn>
            </a:cxnLst>
            <a:rect l="0" t="0" r="r" b="b"/>
            <a:pathLst>
              <a:path w="374" h="202">
                <a:moveTo>
                  <a:pt x="8" y="202"/>
                </a:moveTo>
                <a:lnTo>
                  <a:pt x="0" y="58"/>
                </a:lnTo>
                <a:lnTo>
                  <a:pt x="50" y="56"/>
                </a:lnTo>
                <a:lnTo>
                  <a:pt x="68" y="38"/>
                </a:lnTo>
                <a:lnTo>
                  <a:pt x="86" y="20"/>
                </a:lnTo>
                <a:lnTo>
                  <a:pt x="110" y="32"/>
                </a:lnTo>
                <a:lnTo>
                  <a:pt x="136" y="42"/>
                </a:lnTo>
                <a:lnTo>
                  <a:pt x="160" y="42"/>
                </a:lnTo>
                <a:lnTo>
                  <a:pt x="176" y="24"/>
                </a:lnTo>
                <a:lnTo>
                  <a:pt x="196" y="14"/>
                </a:lnTo>
                <a:lnTo>
                  <a:pt x="216" y="4"/>
                </a:lnTo>
                <a:lnTo>
                  <a:pt x="216" y="4"/>
                </a:lnTo>
                <a:lnTo>
                  <a:pt x="246" y="0"/>
                </a:lnTo>
                <a:lnTo>
                  <a:pt x="246" y="0"/>
                </a:lnTo>
                <a:lnTo>
                  <a:pt x="282" y="2"/>
                </a:lnTo>
                <a:lnTo>
                  <a:pt x="302" y="6"/>
                </a:lnTo>
                <a:lnTo>
                  <a:pt x="338" y="0"/>
                </a:lnTo>
                <a:lnTo>
                  <a:pt x="344" y="20"/>
                </a:lnTo>
                <a:lnTo>
                  <a:pt x="354" y="34"/>
                </a:lnTo>
                <a:lnTo>
                  <a:pt x="374" y="64"/>
                </a:lnTo>
                <a:lnTo>
                  <a:pt x="374" y="64"/>
                </a:lnTo>
                <a:lnTo>
                  <a:pt x="372" y="74"/>
                </a:lnTo>
                <a:lnTo>
                  <a:pt x="370" y="84"/>
                </a:lnTo>
                <a:lnTo>
                  <a:pt x="368" y="94"/>
                </a:lnTo>
                <a:lnTo>
                  <a:pt x="364" y="104"/>
                </a:lnTo>
                <a:lnTo>
                  <a:pt x="364" y="104"/>
                </a:lnTo>
                <a:lnTo>
                  <a:pt x="362" y="108"/>
                </a:lnTo>
                <a:lnTo>
                  <a:pt x="360" y="108"/>
                </a:lnTo>
                <a:lnTo>
                  <a:pt x="358" y="116"/>
                </a:lnTo>
                <a:lnTo>
                  <a:pt x="358" y="116"/>
                </a:lnTo>
                <a:lnTo>
                  <a:pt x="356" y="130"/>
                </a:lnTo>
                <a:lnTo>
                  <a:pt x="356" y="130"/>
                </a:lnTo>
                <a:lnTo>
                  <a:pt x="358" y="158"/>
                </a:lnTo>
                <a:lnTo>
                  <a:pt x="358" y="158"/>
                </a:lnTo>
                <a:lnTo>
                  <a:pt x="358" y="160"/>
                </a:lnTo>
                <a:lnTo>
                  <a:pt x="356" y="158"/>
                </a:lnTo>
                <a:lnTo>
                  <a:pt x="358" y="164"/>
                </a:lnTo>
                <a:lnTo>
                  <a:pt x="358" y="164"/>
                </a:lnTo>
                <a:lnTo>
                  <a:pt x="364" y="188"/>
                </a:lnTo>
                <a:lnTo>
                  <a:pt x="364" y="200"/>
                </a:lnTo>
                <a:lnTo>
                  <a:pt x="8" y="202"/>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FFFFFF">
                  <a:lumMod val="50000"/>
                </a:srgbClr>
              </a:solidFill>
            </a:endParaRPr>
          </a:p>
        </p:txBody>
      </p:sp>
      <p:sp>
        <p:nvSpPr>
          <p:cNvPr id="2117" name="Freeform 69"/>
          <p:cNvSpPr>
            <a:spLocks/>
          </p:cNvSpPr>
          <p:nvPr/>
        </p:nvSpPr>
        <p:spPr bwMode="auto">
          <a:xfrm>
            <a:off x="6761560" y="3946923"/>
            <a:ext cx="528638" cy="235744"/>
          </a:xfrm>
          <a:custGeom>
            <a:avLst/>
            <a:gdLst/>
            <a:ahLst/>
            <a:cxnLst>
              <a:cxn ang="0">
                <a:pos x="6" y="198"/>
              </a:cxn>
              <a:cxn ang="0">
                <a:pos x="0" y="2"/>
              </a:cxn>
              <a:cxn ang="0">
                <a:pos x="356" y="0"/>
              </a:cxn>
              <a:cxn ang="0">
                <a:pos x="338" y="28"/>
              </a:cxn>
              <a:cxn ang="0">
                <a:pos x="338" y="28"/>
              </a:cxn>
              <a:cxn ang="0">
                <a:pos x="350" y="34"/>
              </a:cxn>
              <a:cxn ang="0">
                <a:pos x="358" y="38"/>
              </a:cxn>
              <a:cxn ang="0">
                <a:pos x="360" y="40"/>
              </a:cxn>
              <a:cxn ang="0">
                <a:pos x="360" y="42"/>
              </a:cxn>
              <a:cxn ang="0">
                <a:pos x="360" y="42"/>
              </a:cxn>
              <a:cxn ang="0">
                <a:pos x="358" y="46"/>
              </a:cxn>
              <a:cxn ang="0">
                <a:pos x="360" y="50"/>
              </a:cxn>
              <a:cxn ang="0">
                <a:pos x="366" y="56"/>
              </a:cxn>
              <a:cxn ang="0">
                <a:pos x="376" y="64"/>
              </a:cxn>
              <a:cxn ang="0">
                <a:pos x="376" y="64"/>
              </a:cxn>
              <a:cxn ang="0">
                <a:pos x="388" y="78"/>
              </a:cxn>
              <a:cxn ang="0">
                <a:pos x="398" y="88"/>
              </a:cxn>
              <a:cxn ang="0">
                <a:pos x="406" y="94"/>
              </a:cxn>
              <a:cxn ang="0">
                <a:pos x="412" y="100"/>
              </a:cxn>
              <a:cxn ang="0">
                <a:pos x="412" y="100"/>
              </a:cxn>
              <a:cxn ang="0">
                <a:pos x="420" y="110"/>
              </a:cxn>
              <a:cxn ang="0">
                <a:pos x="424" y="118"/>
              </a:cxn>
              <a:cxn ang="0">
                <a:pos x="428" y="126"/>
              </a:cxn>
              <a:cxn ang="0">
                <a:pos x="428" y="126"/>
              </a:cxn>
              <a:cxn ang="0">
                <a:pos x="432" y="134"/>
              </a:cxn>
              <a:cxn ang="0">
                <a:pos x="438" y="142"/>
              </a:cxn>
              <a:cxn ang="0">
                <a:pos x="442" y="150"/>
              </a:cxn>
              <a:cxn ang="0">
                <a:pos x="444" y="156"/>
              </a:cxn>
              <a:cxn ang="0">
                <a:pos x="444" y="156"/>
              </a:cxn>
              <a:cxn ang="0">
                <a:pos x="444" y="178"/>
              </a:cxn>
              <a:cxn ang="0">
                <a:pos x="6" y="198"/>
              </a:cxn>
            </a:cxnLst>
            <a:rect l="0" t="0" r="r" b="b"/>
            <a:pathLst>
              <a:path w="444" h="198">
                <a:moveTo>
                  <a:pt x="6" y="198"/>
                </a:moveTo>
                <a:lnTo>
                  <a:pt x="0" y="2"/>
                </a:lnTo>
                <a:lnTo>
                  <a:pt x="356" y="0"/>
                </a:lnTo>
                <a:lnTo>
                  <a:pt x="338" y="28"/>
                </a:lnTo>
                <a:lnTo>
                  <a:pt x="338" y="28"/>
                </a:lnTo>
                <a:lnTo>
                  <a:pt x="350" y="34"/>
                </a:lnTo>
                <a:lnTo>
                  <a:pt x="358" y="38"/>
                </a:lnTo>
                <a:lnTo>
                  <a:pt x="360" y="40"/>
                </a:lnTo>
                <a:lnTo>
                  <a:pt x="360" y="42"/>
                </a:lnTo>
                <a:lnTo>
                  <a:pt x="360" y="42"/>
                </a:lnTo>
                <a:lnTo>
                  <a:pt x="358" y="46"/>
                </a:lnTo>
                <a:lnTo>
                  <a:pt x="360" y="50"/>
                </a:lnTo>
                <a:lnTo>
                  <a:pt x="366" y="56"/>
                </a:lnTo>
                <a:lnTo>
                  <a:pt x="376" y="64"/>
                </a:lnTo>
                <a:lnTo>
                  <a:pt x="376" y="64"/>
                </a:lnTo>
                <a:lnTo>
                  <a:pt x="388" y="78"/>
                </a:lnTo>
                <a:lnTo>
                  <a:pt x="398" y="88"/>
                </a:lnTo>
                <a:lnTo>
                  <a:pt x="406" y="94"/>
                </a:lnTo>
                <a:lnTo>
                  <a:pt x="412" y="100"/>
                </a:lnTo>
                <a:lnTo>
                  <a:pt x="412" y="100"/>
                </a:lnTo>
                <a:lnTo>
                  <a:pt x="420" y="110"/>
                </a:lnTo>
                <a:lnTo>
                  <a:pt x="424" y="118"/>
                </a:lnTo>
                <a:lnTo>
                  <a:pt x="428" y="126"/>
                </a:lnTo>
                <a:lnTo>
                  <a:pt x="428" y="126"/>
                </a:lnTo>
                <a:lnTo>
                  <a:pt x="432" y="134"/>
                </a:lnTo>
                <a:lnTo>
                  <a:pt x="438" y="142"/>
                </a:lnTo>
                <a:lnTo>
                  <a:pt x="442" y="150"/>
                </a:lnTo>
                <a:lnTo>
                  <a:pt x="444" y="156"/>
                </a:lnTo>
                <a:lnTo>
                  <a:pt x="444" y="156"/>
                </a:lnTo>
                <a:lnTo>
                  <a:pt x="444" y="178"/>
                </a:lnTo>
                <a:lnTo>
                  <a:pt x="6" y="198"/>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8" name="Freeform 70"/>
          <p:cNvSpPr>
            <a:spLocks/>
          </p:cNvSpPr>
          <p:nvPr/>
        </p:nvSpPr>
        <p:spPr bwMode="auto">
          <a:xfrm>
            <a:off x="7047310" y="4158854"/>
            <a:ext cx="390525" cy="228600"/>
          </a:xfrm>
          <a:custGeom>
            <a:avLst/>
            <a:gdLst/>
            <a:ahLst/>
            <a:cxnLst>
              <a:cxn ang="0">
                <a:pos x="12" y="192"/>
              </a:cxn>
              <a:cxn ang="0">
                <a:pos x="0" y="10"/>
              </a:cxn>
              <a:cxn ang="0">
                <a:pos x="204" y="0"/>
              </a:cxn>
              <a:cxn ang="0">
                <a:pos x="224" y="28"/>
              </a:cxn>
              <a:cxn ang="0">
                <a:pos x="224" y="28"/>
              </a:cxn>
              <a:cxn ang="0">
                <a:pos x="230" y="34"/>
              </a:cxn>
              <a:cxn ang="0">
                <a:pos x="234" y="42"/>
              </a:cxn>
              <a:cxn ang="0">
                <a:pos x="236" y="44"/>
              </a:cxn>
              <a:cxn ang="0">
                <a:pos x="236" y="46"/>
              </a:cxn>
              <a:cxn ang="0">
                <a:pos x="236" y="46"/>
              </a:cxn>
              <a:cxn ang="0">
                <a:pos x="232" y="54"/>
              </a:cxn>
              <a:cxn ang="0">
                <a:pos x="232" y="54"/>
              </a:cxn>
              <a:cxn ang="0">
                <a:pos x="230" y="44"/>
              </a:cxn>
              <a:cxn ang="0">
                <a:pos x="232" y="54"/>
              </a:cxn>
              <a:cxn ang="0">
                <a:pos x="232" y="54"/>
              </a:cxn>
              <a:cxn ang="0">
                <a:pos x="236" y="66"/>
              </a:cxn>
              <a:cxn ang="0">
                <a:pos x="238" y="68"/>
              </a:cxn>
              <a:cxn ang="0">
                <a:pos x="238" y="70"/>
              </a:cxn>
              <a:cxn ang="0">
                <a:pos x="238" y="80"/>
              </a:cxn>
              <a:cxn ang="0">
                <a:pos x="238" y="80"/>
              </a:cxn>
              <a:cxn ang="0">
                <a:pos x="236" y="90"/>
              </a:cxn>
              <a:cxn ang="0">
                <a:pos x="234" y="94"/>
              </a:cxn>
              <a:cxn ang="0">
                <a:pos x="236" y="102"/>
              </a:cxn>
              <a:cxn ang="0">
                <a:pos x="236" y="102"/>
              </a:cxn>
              <a:cxn ang="0">
                <a:pos x="238" y="116"/>
              </a:cxn>
              <a:cxn ang="0">
                <a:pos x="238" y="116"/>
              </a:cxn>
              <a:cxn ang="0">
                <a:pos x="240" y="134"/>
              </a:cxn>
              <a:cxn ang="0">
                <a:pos x="270" y="142"/>
              </a:cxn>
              <a:cxn ang="0">
                <a:pos x="292" y="146"/>
              </a:cxn>
              <a:cxn ang="0">
                <a:pos x="316" y="158"/>
              </a:cxn>
              <a:cxn ang="0">
                <a:pos x="328" y="180"/>
              </a:cxn>
              <a:cxn ang="0">
                <a:pos x="12" y="192"/>
              </a:cxn>
            </a:cxnLst>
            <a:rect l="0" t="0" r="r" b="b"/>
            <a:pathLst>
              <a:path w="328" h="192">
                <a:moveTo>
                  <a:pt x="12" y="192"/>
                </a:moveTo>
                <a:lnTo>
                  <a:pt x="0" y="10"/>
                </a:lnTo>
                <a:lnTo>
                  <a:pt x="204" y="0"/>
                </a:lnTo>
                <a:lnTo>
                  <a:pt x="224" y="28"/>
                </a:lnTo>
                <a:lnTo>
                  <a:pt x="224" y="28"/>
                </a:lnTo>
                <a:lnTo>
                  <a:pt x="230" y="34"/>
                </a:lnTo>
                <a:lnTo>
                  <a:pt x="234" y="42"/>
                </a:lnTo>
                <a:lnTo>
                  <a:pt x="236" y="44"/>
                </a:lnTo>
                <a:lnTo>
                  <a:pt x="236" y="46"/>
                </a:lnTo>
                <a:lnTo>
                  <a:pt x="236" y="46"/>
                </a:lnTo>
                <a:lnTo>
                  <a:pt x="232" y="54"/>
                </a:lnTo>
                <a:lnTo>
                  <a:pt x="232" y="54"/>
                </a:lnTo>
                <a:lnTo>
                  <a:pt x="230" y="44"/>
                </a:lnTo>
                <a:lnTo>
                  <a:pt x="232" y="54"/>
                </a:lnTo>
                <a:lnTo>
                  <a:pt x="232" y="54"/>
                </a:lnTo>
                <a:lnTo>
                  <a:pt x="236" y="66"/>
                </a:lnTo>
                <a:lnTo>
                  <a:pt x="238" y="68"/>
                </a:lnTo>
                <a:lnTo>
                  <a:pt x="238" y="70"/>
                </a:lnTo>
                <a:lnTo>
                  <a:pt x="238" y="80"/>
                </a:lnTo>
                <a:lnTo>
                  <a:pt x="238" y="80"/>
                </a:lnTo>
                <a:lnTo>
                  <a:pt x="236" y="90"/>
                </a:lnTo>
                <a:lnTo>
                  <a:pt x="234" y="94"/>
                </a:lnTo>
                <a:lnTo>
                  <a:pt x="236" y="102"/>
                </a:lnTo>
                <a:lnTo>
                  <a:pt x="236" y="102"/>
                </a:lnTo>
                <a:lnTo>
                  <a:pt x="238" y="116"/>
                </a:lnTo>
                <a:lnTo>
                  <a:pt x="238" y="116"/>
                </a:lnTo>
                <a:lnTo>
                  <a:pt x="240" y="134"/>
                </a:lnTo>
                <a:lnTo>
                  <a:pt x="270" y="142"/>
                </a:lnTo>
                <a:lnTo>
                  <a:pt x="292" y="146"/>
                </a:lnTo>
                <a:lnTo>
                  <a:pt x="316" y="158"/>
                </a:lnTo>
                <a:lnTo>
                  <a:pt x="328" y="180"/>
                </a:lnTo>
                <a:lnTo>
                  <a:pt x="12" y="192"/>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9" name="Freeform 71"/>
          <p:cNvSpPr>
            <a:spLocks/>
          </p:cNvSpPr>
          <p:nvPr/>
        </p:nvSpPr>
        <p:spPr bwMode="auto">
          <a:xfrm>
            <a:off x="7102080" y="4373166"/>
            <a:ext cx="445294" cy="257175"/>
          </a:xfrm>
          <a:custGeom>
            <a:avLst/>
            <a:gdLst/>
            <a:ahLst/>
            <a:cxnLst>
              <a:cxn ang="0">
                <a:pos x="10" y="216"/>
              </a:cxn>
              <a:cxn ang="0">
                <a:pos x="0" y="10"/>
              </a:cxn>
              <a:cxn ang="0">
                <a:pos x="282" y="0"/>
              </a:cxn>
              <a:cxn ang="0">
                <a:pos x="300" y="38"/>
              </a:cxn>
              <a:cxn ang="0">
                <a:pos x="300" y="38"/>
              </a:cxn>
              <a:cxn ang="0">
                <a:pos x="300" y="46"/>
              </a:cxn>
              <a:cxn ang="0">
                <a:pos x="304" y="56"/>
              </a:cxn>
              <a:cxn ang="0">
                <a:pos x="310" y="66"/>
              </a:cxn>
              <a:cxn ang="0">
                <a:pos x="310" y="66"/>
              </a:cxn>
              <a:cxn ang="0">
                <a:pos x="318" y="74"/>
              </a:cxn>
              <a:cxn ang="0">
                <a:pos x="328" y="80"/>
              </a:cxn>
              <a:cxn ang="0">
                <a:pos x="334" y="84"/>
              </a:cxn>
              <a:cxn ang="0">
                <a:pos x="336" y="90"/>
              </a:cxn>
              <a:cxn ang="0">
                <a:pos x="336" y="90"/>
              </a:cxn>
              <a:cxn ang="0">
                <a:pos x="336" y="90"/>
              </a:cxn>
              <a:cxn ang="0">
                <a:pos x="334" y="90"/>
              </a:cxn>
              <a:cxn ang="0">
                <a:pos x="332" y="90"/>
              </a:cxn>
              <a:cxn ang="0">
                <a:pos x="336" y="96"/>
              </a:cxn>
              <a:cxn ang="0">
                <a:pos x="336" y="96"/>
              </a:cxn>
              <a:cxn ang="0">
                <a:pos x="342" y="106"/>
              </a:cxn>
              <a:cxn ang="0">
                <a:pos x="346" y="112"/>
              </a:cxn>
              <a:cxn ang="0">
                <a:pos x="346" y="112"/>
              </a:cxn>
              <a:cxn ang="0">
                <a:pos x="358" y="132"/>
              </a:cxn>
              <a:cxn ang="0">
                <a:pos x="364" y="142"/>
              </a:cxn>
              <a:cxn ang="0">
                <a:pos x="364" y="142"/>
              </a:cxn>
              <a:cxn ang="0">
                <a:pos x="370" y="174"/>
              </a:cxn>
              <a:cxn ang="0">
                <a:pos x="374" y="190"/>
              </a:cxn>
              <a:cxn ang="0">
                <a:pos x="10" y="216"/>
              </a:cxn>
            </a:cxnLst>
            <a:rect l="0" t="0" r="r" b="b"/>
            <a:pathLst>
              <a:path w="374" h="216">
                <a:moveTo>
                  <a:pt x="10" y="216"/>
                </a:moveTo>
                <a:lnTo>
                  <a:pt x="0" y="10"/>
                </a:lnTo>
                <a:lnTo>
                  <a:pt x="282" y="0"/>
                </a:lnTo>
                <a:lnTo>
                  <a:pt x="300" y="38"/>
                </a:lnTo>
                <a:lnTo>
                  <a:pt x="300" y="38"/>
                </a:lnTo>
                <a:lnTo>
                  <a:pt x="300" y="46"/>
                </a:lnTo>
                <a:lnTo>
                  <a:pt x="304" y="56"/>
                </a:lnTo>
                <a:lnTo>
                  <a:pt x="310" y="66"/>
                </a:lnTo>
                <a:lnTo>
                  <a:pt x="310" y="66"/>
                </a:lnTo>
                <a:lnTo>
                  <a:pt x="318" y="74"/>
                </a:lnTo>
                <a:lnTo>
                  <a:pt x="328" y="80"/>
                </a:lnTo>
                <a:lnTo>
                  <a:pt x="334" y="84"/>
                </a:lnTo>
                <a:lnTo>
                  <a:pt x="336" y="90"/>
                </a:lnTo>
                <a:lnTo>
                  <a:pt x="336" y="90"/>
                </a:lnTo>
                <a:lnTo>
                  <a:pt x="336" y="90"/>
                </a:lnTo>
                <a:lnTo>
                  <a:pt x="334" y="90"/>
                </a:lnTo>
                <a:lnTo>
                  <a:pt x="332" y="90"/>
                </a:lnTo>
                <a:lnTo>
                  <a:pt x="336" y="96"/>
                </a:lnTo>
                <a:lnTo>
                  <a:pt x="336" y="96"/>
                </a:lnTo>
                <a:lnTo>
                  <a:pt x="342" y="106"/>
                </a:lnTo>
                <a:lnTo>
                  <a:pt x="346" y="112"/>
                </a:lnTo>
                <a:lnTo>
                  <a:pt x="346" y="112"/>
                </a:lnTo>
                <a:lnTo>
                  <a:pt x="358" y="132"/>
                </a:lnTo>
                <a:lnTo>
                  <a:pt x="364" y="142"/>
                </a:lnTo>
                <a:lnTo>
                  <a:pt x="364" y="142"/>
                </a:lnTo>
                <a:lnTo>
                  <a:pt x="370" y="174"/>
                </a:lnTo>
                <a:lnTo>
                  <a:pt x="374" y="190"/>
                </a:lnTo>
                <a:lnTo>
                  <a:pt x="10" y="216"/>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0" name="Freeform 72"/>
          <p:cNvSpPr>
            <a:spLocks/>
          </p:cNvSpPr>
          <p:nvPr/>
        </p:nvSpPr>
        <p:spPr bwMode="auto">
          <a:xfrm>
            <a:off x="6782992" y="4385072"/>
            <a:ext cx="330994" cy="266700"/>
          </a:xfrm>
          <a:custGeom>
            <a:avLst/>
            <a:gdLst/>
            <a:ahLst/>
            <a:cxnLst>
              <a:cxn ang="0">
                <a:pos x="10" y="224"/>
              </a:cxn>
              <a:cxn ang="0">
                <a:pos x="0" y="16"/>
              </a:cxn>
              <a:cxn ang="0">
                <a:pos x="234" y="2"/>
              </a:cxn>
              <a:cxn ang="0">
                <a:pos x="268" y="0"/>
              </a:cxn>
              <a:cxn ang="0">
                <a:pos x="278" y="206"/>
              </a:cxn>
              <a:cxn ang="0">
                <a:pos x="10" y="224"/>
              </a:cxn>
            </a:cxnLst>
            <a:rect l="0" t="0" r="r" b="b"/>
            <a:pathLst>
              <a:path w="278" h="224">
                <a:moveTo>
                  <a:pt x="10" y="224"/>
                </a:moveTo>
                <a:lnTo>
                  <a:pt x="0" y="16"/>
                </a:lnTo>
                <a:lnTo>
                  <a:pt x="234" y="2"/>
                </a:lnTo>
                <a:lnTo>
                  <a:pt x="268" y="0"/>
                </a:lnTo>
                <a:lnTo>
                  <a:pt x="278" y="206"/>
                </a:lnTo>
                <a:lnTo>
                  <a:pt x="10" y="224"/>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1" name="Freeform 73"/>
          <p:cNvSpPr>
            <a:spLocks/>
          </p:cNvSpPr>
          <p:nvPr/>
        </p:nvSpPr>
        <p:spPr bwMode="auto">
          <a:xfrm>
            <a:off x="6768705" y="4170760"/>
            <a:ext cx="292894" cy="233363"/>
          </a:xfrm>
          <a:custGeom>
            <a:avLst/>
            <a:gdLst/>
            <a:ahLst/>
            <a:cxnLst>
              <a:cxn ang="0">
                <a:pos x="0" y="10"/>
              </a:cxn>
              <a:cxn ang="0">
                <a:pos x="234" y="0"/>
              </a:cxn>
              <a:cxn ang="0">
                <a:pos x="246" y="182"/>
              </a:cxn>
              <a:cxn ang="0">
                <a:pos x="12" y="196"/>
              </a:cxn>
              <a:cxn ang="0">
                <a:pos x="0" y="10"/>
              </a:cxn>
            </a:cxnLst>
            <a:rect l="0" t="0" r="r" b="b"/>
            <a:pathLst>
              <a:path w="246" h="196">
                <a:moveTo>
                  <a:pt x="0" y="10"/>
                </a:moveTo>
                <a:lnTo>
                  <a:pt x="234" y="0"/>
                </a:lnTo>
                <a:lnTo>
                  <a:pt x="246" y="182"/>
                </a:lnTo>
                <a:lnTo>
                  <a:pt x="12" y="196"/>
                </a:lnTo>
                <a:lnTo>
                  <a:pt x="0" y="10"/>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2" name="Freeform 74"/>
          <p:cNvSpPr>
            <a:spLocks/>
          </p:cNvSpPr>
          <p:nvPr/>
        </p:nvSpPr>
        <p:spPr bwMode="auto">
          <a:xfrm>
            <a:off x="6440091" y="3739754"/>
            <a:ext cx="328613" cy="457200"/>
          </a:xfrm>
          <a:custGeom>
            <a:avLst/>
            <a:gdLst/>
            <a:ahLst/>
            <a:cxnLst>
              <a:cxn ang="0">
                <a:pos x="14" y="384"/>
              </a:cxn>
              <a:cxn ang="0">
                <a:pos x="12" y="268"/>
              </a:cxn>
              <a:cxn ang="0">
                <a:pos x="0" y="18"/>
              </a:cxn>
              <a:cxn ang="0">
                <a:pos x="256" y="0"/>
              </a:cxn>
              <a:cxn ang="0">
                <a:pos x="262" y="32"/>
              </a:cxn>
              <a:cxn ang="0">
                <a:pos x="270" y="176"/>
              </a:cxn>
              <a:cxn ang="0">
                <a:pos x="276" y="372"/>
              </a:cxn>
              <a:cxn ang="0">
                <a:pos x="14" y="384"/>
              </a:cxn>
            </a:cxnLst>
            <a:rect l="0" t="0" r="r" b="b"/>
            <a:pathLst>
              <a:path w="276" h="384">
                <a:moveTo>
                  <a:pt x="14" y="384"/>
                </a:moveTo>
                <a:lnTo>
                  <a:pt x="12" y="268"/>
                </a:lnTo>
                <a:lnTo>
                  <a:pt x="0" y="18"/>
                </a:lnTo>
                <a:lnTo>
                  <a:pt x="256" y="0"/>
                </a:lnTo>
                <a:lnTo>
                  <a:pt x="262" y="32"/>
                </a:lnTo>
                <a:lnTo>
                  <a:pt x="270" y="176"/>
                </a:lnTo>
                <a:lnTo>
                  <a:pt x="276" y="372"/>
                </a:lnTo>
                <a:lnTo>
                  <a:pt x="14" y="38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3" name="Freeform 75"/>
          <p:cNvSpPr>
            <a:spLocks/>
          </p:cNvSpPr>
          <p:nvPr/>
        </p:nvSpPr>
        <p:spPr bwMode="auto">
          <a:xfrm>
            <a:off x="6456760" y="4182667"/>
            <a:ext cx="338138" cy="478631"/>
          </a:xfrm>
          <a:custGeom>
            <a:avLst/>
            <a:gdLst/>
            <a:ahLst/>
            <a:cxnLst>
              <a:cxn ang="0">
                <a:pos x="10" y="402"/>
              </a:cxn>
              <a:cxn ang="0">
                <a:pos x="0" y="12"/>
              </a:cxn>
              <a:cxn ang="0">
                <a:pos x="262" y="0"/>
              </a:cxn>
              <a:cxn ang="0">
                <a:pos x="274" y="186"/>
              </a:cxn>
              <a:cxn ang="0">
                <a:pos x="284" y="394"/>
              </a:cxn>
              <a:cxn ang="0">
                <a:pos x="10" y="402"/>
              </a:cxn>
            </a:cxnLst>
            <a:rect l="0" t="0" r="r" b="b"/>
            <a:pathLst>
              <a:path w="284" h="402">
                <a:moveTo>
                  <a:pt x="10" y="402"/>
                </a:moveTo>
                <a:lnTo>
                  <a:pt x="0" y="12"/>
                </a:lnTo>
                <a:lnTo>
                  <a:pt x="262" y="0"/>
                </a:lnTo>
                <a:lnTo>
                  <a:pt x="274" y="186"/>
                </a:lnTo>
                <a:lnTo>
                  <a:pt x="284" y="394"/>
                </a:lnTo>
                <a:lnTo>
                  <a:pt x="10" y="402"/>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8" name="Freeform 76"/>
          <p:cNvSpPr>
            <a:spLocks/>
          </p:cNvSpPr>
          <p:nvPr/>
        </p:nvSpPr>
        <p:spPr bwMode="auto">
          <a:xfrm>
            <a:off x="6147197" y="4046936"/>
            <a:ext cx="314325" cy="326231"/>
          </a:xfrm>
          <a:custGeom>
            <a:avLst/>
            <a:gdLst>
              <a:gd name="T0" fmla="*/ 10 w 264"/>
              <a:gd name="T1" fmla="*/ 274 h 274"/>
              <a:gd name="T2" fmla="*/ 0 w 264"/>
              <a:gd name="T3" fmla="*/ 18 h 274"/>
              <a:gd name="T4" fmla="*/ 258 w 264"/>
              <a:gd name="T5" fmla="*/ 0 h 274"/>
              <a:gd name="T6" fmla="*/ 264 w 264"/>
              <a:gd name="T7" fmla="*/ 260 h 274"/>
              <a:gd name="T8" fmla="*/ 10 w 264"/>
              <a:gd name="T9" fmla="*/ 274 h 274"/>
              <a:gd name="T10" fmla="*/ 0 60000 65536"/>
              <a:gd name="T11" fmla="*/ 0 60000 65536"/>
              <a:gd name="T12" fmla="*/ 0 60000 65536"/>
              <a:gd name="T13" fmla="*/ 0 60000 65536"/>
              <a:gd name="T14" fmla="*/ 0 60000 65536"/>
              <a:gd name="T15" fmla="*/ 0 w 264"/>
              <a:gd name="T16" fmla="*/ 0 h 274"/>
              <a:gd name="T17" fmla="*/ 264 w 264"/>
              <a:gd name="T18" fmla="*/ 274 h 274"/>
            </a:gdLst>
            <a:ahLst/>
            <a:cxnLst>
              <a:cxn ang="T10">
                <a:pos x="T0" y="T1"/>
              </a:cxn>
              <a:cxn ang="T11">
                <a:pos x="T2" y="T3"/>
              </a:cxn>
              <a:cxn ang="T12">
                <a:pos x="T4" y="T5"/>
              </a:cxn>
              <a:cxn ang="T13">
                <a:pos x="T6" y="T7"/>
              </a:cxn>
              <a:cxn ang="T14">
                <a:pos x="T8" y="T9"/>
              </a:cxn>
            </a:cxnLst>
            <a:rect l="T15" t="T16" r="T17" b="T18"/>
            <a:pathLst>
              <a:path w="264" h="274">
                <a:moveTo>
                  <a:pt x="10" y="274"/>
                </a:moveTo>
                <a:lnTo>
                  <a:pt x="0" y="18"/>
                </a:lnTo>
                <a:lnTo>
                  <a:pt x="258" y="0"/>
                </a:lnTo>
                <a:lnTo>
                  <a:pt x="264" y="260"/>
                </a:lnTo>
                <a:lnTo>
                  <a:pt x="10" y="274"/>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9" name="Freeform 77"/>
          <p:cNvSpPr>
            <a:spLocks/>
          </p:cNvSpPr>
          <p:nvPr/>
        </p:nvSpPr>
        <p:spPr bwMode="auto">
          <a:xfrm>
            <a:off x="6159103" y="4356497"/>
            <a:ext cx="309563" cy="319088"/>
          </a:xfrm>
          <a:custGeom>
            <a:avLst/>
            <a:gdLst>
              <a:gd name="T0" fmla="*/ 12 w 260"/>
              <a:gd name="T1" fmla="*/ 268 h 268"/>
              <a:gd name="T2" fmla="*/ 12 w 260"/>
              <a:gd name="T3" fmla="*/ 268 h 268"/>
              <a:gd name="T4" fmla="*/ 0 w 260"/>
              <a:gd name="T5" fmla="*/ 14 h 268"/>
              <a:gd name="T6" fmla="*/ 254 w 260"/>
              <a:gd name="T7" fmla="*/ 0 h 268"/>
              <a:gd name="T8" fmla="*/ 260 w 260"/>
              <a:gd name="T9" fmla="*/ 256 h 268"/>
              <a:gd name="T10" fmla="*/ 12 w 260"/>
              <a:gd name="T11" fmla="*/ 268 h 268"/>
              <a:gd name="T12" fmla="*/ 0 60000 65536"/>
              <a:gd name="T13" fmla="*/ 0 60000 65536"/>
              <a:gd name="T14" fmla="*/ 0 60000 65536"/>
              <a:gd name="T15" fmla="*/ 0 60000 65536"/>
              <a:gd name="T16" fmla="*/ 0 60000 65536"/>
              <a:gd name="T17" fmla="*/ 0 60000 65536"/>
              <a:gd name="T18" fmla="*/ 0 w 260"/>
              <a:gd name="T19" fmla="*/ 0 h 268"/>
              <a:gd name="T20" fmla="*/ 260 w 26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60" h="268">
                <a:moveTo>
                  <a:pt x="12" y="268"/>
                </a:moveTo>
                <a:lnTo>
                  <a:pt x="12" y="268"/>
                </a:lnTo>
                <a:lnTo>
                  <a:pt x="0" y="14"/>
                </a:lnTo>
                <a:lnTo>
                  <a:pt x="254" y="0"/>
                </a:lnTo>
                <a:lnTo>
                  <a:pt x="260" y="256"/>
                </a:lnTo>
                <a:lnTo>
                  <a:pt x="12" y="268"/>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10" name="Freeform 78"/>
          <p:cNvSpPr>
            <a:spLocks/>
          </p:cNvSpPr>
          <p:nvPr/>
        </p:nvSpPr>
        <p:spPr bwMode="auto">
          <a:xfrm>
            <a:off x="5835254" y="4068366"/>
            <a:ext cx="323850" cy="304800"/>
          </a:xfrm>
          <a:custGeom>
            <a:avLst/>
            <a:gdLst>
              <a:gd name="T0" fmla="*/ 12 w 272"/>
              <a:gd name="T1" fmla="*/ 256 h 256"/>
              <a:gd name="T2" fmla="*/ 0 w 272"/>
              <a:gd name="T3" fmla="*/ 4 h 256"/>
              <a:gd name="T4" fmla="*/ 262 w 272"/>
              <a:gd name="T5" fmla="*/ 0 h 256"/>
              <a:gd name="T6" fmla="*/ 272 w 272"/>
              <a:gd name="T7" fmla="*/ 256 h 256"/>
              <a:gd name="T8" fmla="*/ 12 w 272"/>
              <a:gd name="T9" fmla="*/ 256 h 256"/>
              <a:gd name="T10" fmla="*/ 0 60000 65536"/>
              <a:gd name="T11" fmla="*/ 0 60000 65536"/>
              <a:gd name="T12" fmla="*/ 0 60000 65536"/>
              <a:gd name="T13" fmla="*/ 0 60000 65536"/>
              <a:gd name="T14" fmla="*/ 0 60000 65536"/>
              <a:gd name="T15" fmla="*/ 0 w 272"/>
              <a:gd name="T16" fmla="*/ 0 h 256"/>
              <a:gd name="T17" fmla="*/ 272 w 272"/>
              <a:gd name="T18" fmla="*/ 256 h 256"/>
            </a:gdLst>
            <a:ahLst/>
            <a:cxnLst>
              <a:cxn ang="T10">
                <a:pos x="T0" y="T1"/>
              </a:cxn>
              <a:cxn ang="T11">
                <a:pos x="T2" y="T3"/>
              </a:cxn>
              <a:cxn ang="T12">
                <a:pos x="T4" y="T5"/>
              </a:cxn>
              <a:cxn ang="T13">
                <a:pos x="T6" y="T7"/>
              </a:cxn>
              <a:cxn ang="T14">
                <a:pos x="T8" y="T9"/>
              </a:cxn>
            </a:cxnLst>
            <a:rect l="T15" t="T16" r="T17" b="T18"/>
            <a:pathLst>
              <a:path w="272" h="256">
                <a:moveTo>
                  <a:pt x="12" y="256"/>
                </a:moveTo>
                <a:lnTo>
                  <a:pt x="0" y="4"/>
                </a:lnTo>
                <a:lnTo>
                  <a:pt x="262" y="0"/>
                </a:lnTo>
                <a:lnTo>
                  <a:pt x="272" y="256"/>
                </a:lnTo>
                <a:lnTo>
                  <a:pt x="12" y="256"/>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11" name="Freeform 79"/>
          <p:cNvSpPr>
            <a:spLocks/>
          </p:cNvSpPr>
          <p:nvPr/>
        </p:nvSpPr>
        <p:spPr bwMode="auto">
          <a:xfrm>
            <a:off x="5849541" y="4373167"/>
            <a:ext cx="323850" cy="311944"/>
          </a:xfrm>
          <a:custGeom>
            <a:avLst/>
            <a:gdLst>
              <a:gd name="T0" fmla="*/ 12 w 272"/>
              <a:gd name="T1" fmla="*/ 262 h 262"/>
              <a:gd name="T2" fmla="*/ 0 w 272"/>
              <a:gd name="T3" fmla="*/ 0 h 262"/>
              <a:gd name="T4" fmla="*/ 260 w 272"/>
              <a:gd name="T5" fmla="*/ 0 h 262"/>
              <a:gd name="T6" fmla="*/ 272 w 272"/>
              <a:gd name="T7" fmla="*/ 254 h 262"/>
              <a:gd name="T8" fmla="*/ 12 w 272"/>
              <a:gd name="T9" fmla="*/ 262 h 262"/>
              <a:gd name="T10" fmla="*/ 0 60000 65536"/>
              <a:gd name="T11" fmla="*/ 0 60000 65536"/>
              <a:gd name="T12" fmla="*/ 0 60000 65536"/>
              <a:gd name="T13" fmla="*/ 0 60000 65536"/>
              <a:gd name="T14" fmla="*/ 0 60000 65536"/>
              <a:gd name="T15" fmla="*/ 0 w 272"/>
              <a:gd name="T16" fmla="*/ 0 h 262"/>
              <a:gd name="T17" fmla="*/ 272 w 272"/>
              <a:gd name="T18" fmla="*/ 262 h 262"/>
            </a:gdLst>
            <a:ahLst/>
            <a:cxnLst>
              <a:cxn ang="T10">
                <a:pos x="T0" y="T1"/>
              </a:cxn>
              <a:cxn ang="T11">
                <a:pos x="T2" y="T3"/>
              </a:cxn>
              <a:cxn ang="T12">
                <a:pos x="T4" y="T5"/>
              </a:cxn>
              <a:cxn ang="T13">
                <a:pos x="T6" y="T7"/>
              </a:cxn>
              <a:cxn ang="T14">
                <a:pos x="T8" y="T9"/>
              </a:cxn>
            </a:cxnLst>
            <a:rect l="T15" t="T16" r="T17" b="T18"/>
            <a:pathLst>
              <a:path w="272" h="262">
                <a:moveTo>
                  <a:pt x="12" y="262"/>
                </a:moveTo>
                <a:lnTo>
                  <a:pt x="0" y="0"/>
                </a:lnTo>
                <a:lnTo>
                  <a:pt x="260" y="0"/>
                </a:lnTo>
                <a:lnTo>
                  <a:pt x="272" y="254"/>
                </a:lnTo>
                <a:lnTo>
                  <a:pt x="12" y="262"/>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4" name="Freeform 80"/>
          <p:cNvSpPr>
            <a:spLocks/>
          </p:cNvSpPr>
          <p:nvPr/>
        </p:nvSpPr>
        <p:spPr bwMode="auto">
          <a:xfrm>
            <a:off x="5504261" y="4073130"/>
            <a:ext cx="345281" cy="307181"/>
          </a:xfrm>
          <a:custGeom>
            <a:avLst/>
            <a:gdLst>
              <a:gd name="T0" fmla="*/ 14 w 290"/>
              <a:gd name="T1" fmla="*/ 258 h 258"/>
              <a:gd name="T2" fmla="*/ 14 w 290"/>
              <a:gd name="T3" fmla="*/ 258 h 258"/>
              <a:gd name="T4" fmla="*/ 0 w 290"/>
              <a:gd name="T5" fmla="*/ 8 h 258"/>
              <a:gd name="T6" fmla="*/ 278 w 290"/>
              <a:gd name="T7" fmla="*/ 0 h 258"/>
              <a:gd name="T8" fmla="*/ 290 w 290"/>
              <a:gd name="T9" fmla="*/ 252 h 258"/>
              <a:gd name="T10" fmla="*/ 14 w 290"/>
              <a:gd name="T11" fmla="*/ 258 h 258"/>
              <a:gd name="T12" fmla="*/ 0 60000 65536"/>
              <a:gd name="T13" fmla="*/ 0 60000 65536"/>
              <a:gd name="T14" fmla="*/ 0 60000 65536"/>
              <a:gd name="T15" fmla="*/ 0 60000 65536"/>
              <a:gd name="T16" fmla="*/ 0 60000 65536"/>
              <a:gd name="T17" fmla="*/ 0 60000 65536"/>
              <a:gd name="T18" fmla="*/ 0 w 290"/>
              <a:gd name="T19" fmla="*/ 0 h 258"/>
              <a:gd name="T20" fmla="*/ 290 w 290"/>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90" h="258">
                <a:moveTo>
                  <a:pt x="14" y="258"/>
                </a:moveTo>
                <a:lnTo>
                  <a:pt x="14" y="258"/>
                </a:lnTo>
                <a:lnTo>
                  <a:pt x="0" y="8"/>
                </a:lnTo>
                <a:lnTo>
                  <a:pt x="278" y="0"/>
                </a:lnTo>
                <a:lnTo>
                  <a:pt x="290" y="252"/>
                </a:lnTo>
                <a:lnTo>
                  <a:pt x="14" y="258"/>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5" name="Freeform 81"/>
          <p:cNvSpPr>
            <a:spLocks/>
          </p:cNvSpPr>
          <p:nvPr/>
        </p:nvSpPr>
        <p:spPr bwMode="auto">
          <a:xfrm>
            <a:off x="5520929" y="4373166"/>
            <a:ext cx="342900" cy="328613"/>
          </a:xfrm>
          <a:custGeom>
            <a:avLst/>
            <a:gdLst>
              <a:gd name="T0" fmla="*/ 14 w 288"/>
              <a:gd name="T1" fmla="*/ 276 h 276"/>
              <a:gd name="T2" fmla="*/ 0 w 288"/>
              <a:gd name="T3" fmla="*/ 6 h 276"/>
              <a:gd name="T4" fmla="*/ 276 w 288"/>
              <a:gd name="T5" fmla="*/ 0 h 276"/>
              <a:gd name="T6" fmla="*/ 288 w 288"/>
              <a:gd name="T7" fmla="*/ 262 h 276"/>
              <a:gd name="T8" fmla="*/ 14 w 288"/>
              <a:gd name="T9" fmla="*/ 276 h 276"/>
              <a:gd name="T10" fmla="*/ 0 60000 65536"/>
              <a:gd name="T11" fmla="*/ 0 60000 65536"/>
              <a:gd name="T12" fmla="*/ 0 60000 65536"/>
              <a:gd name="T13" fmla="*/ 0 60000 65536"/>
              <a:gd name="T14" fmla="*/ 0 60000 65536"/>
              <a:gd name="T15" fmla="*/ 0 w 288"/>
              <a:gd name="T16" fmla="*/ 0 h 276"/>
              <a:gd name="T17" fmla="*/ 288 w 288"/>
              <a:gd name="T18" fmla="*/ 276 h 276"/>
            </a:gdLst>
            <a:ahLst/>
            <a:cxnLst>
              <a:cxn ang="T10">
                <a:pos x="T0" y="T1"/>
              </a:cxn>
              <a:cxn ang="T11">
                <a:pos x="T2" y="T3"/>
              </a:cxn>
              <a:cxn ang="T12">
                <a:pos x="T4" y="T5"/>
              </a:cxn>
              <a:cxn ang="T13">
                <a:pos x="T6" y="T7"/>
              </a:cxn>
              <a:cxn ang="T14">
                <a:pos x="T8" y="T9"/>
              </a:cxn>
            </a:cxnLst>
            <a:rect l="T15" t="T16" r="T17" b="T18"/>
            <a:pathLst>
              <a:path w="288" h="276">
                <a:moveTo>
                  <a:pt x="14" y="276"/>
                </a:moveTo>
                <a:lnTo>
                  <a:pt x="0" y="6"/>
                </a:lnTo>
                <a:lnTo>
                  <a:pt x="276" y="0"/>
                </a:lnTo>
                <a:lnTo>
                  <a:pt x="288" y="262"/>
                </a:lnTo>
                <a:lnTo>
                  <a:pt x="14" y="276"/>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6" name="Freeform 82"/>
          <p:cNvSpPr>
            <a:spLocks/>
          </p:cNvSpPr>
          <p:nvPr/>
        </p:nvSpPr>
        <p:spPr bwMode="auto">
          <a:xfrm>
            <a:off x="5213749" y="4082655"/>
            <a:ext cx="307181" cy="307181"/>
          </a:xfrm>
          <a:custGeom>
            <a:avLst/>
            <a:gdLst>
              <a:gd name="T0" fmla="*/ 4 w 258"/>
              <a:gd name="T1" fmla="*/ 258 h 258"/>
              <a:gd name="T2" fmla="*/ 0 w 258"/>
              <a:gd name="T3" fmla="*/ 2 h 258"/>
              <a:gd name="T4" fmla="*/ 244 w 258"/>
              <a:gd name="T5" fmla="*/ 0 h 258"/>
              <a:gd name="T6" fmla="*/ 258 w 258"/>
              <a:gd name="T7" fmla="*/ 250 h 258"/>
              <a:gd name="T8" fmla="*/ 4 w 258"/>
              <a:gd name="T9" fmla="*/ 258 h 258"/>
              <a:gd name="T10" fmla="*/ 0 60000 65536"/>
              <a:gd name="T11" fmla="*/ 0 60000 65536"/>
              <a:gd name="T12" fmla="*/ 0 60000 65536"/>
              <a:gd name="T13" fmla="*/ 0 60000 65536"/>
              <a:gd name="T14" fmla="*/ 0 60000 65536"/>
              <a:gd name="T15" fmla="*/ 0 w 258"/>
              <a:gd name="T16" fmla="*/ 0 h 258"/>
              <a:gd name="T17" fmla="*/ 258 w 258"/>
              <a:gd name="T18" fmla="*/ 258 h 258"/>
            </a:gdLst>
            <a:ahLst/>
            <a:cxnLst>
              <a:cxn ang="T10">
                <a:pos x="T0" y="T1"/>
              </a:cxn>
              <a:cxn ang="T11">
                <a:pos x="T2" y="T3"/>
              </a:cxn>
              <a:cxn ang="T12">
                <a:pos x="T4" y="T5"/>
              </a:cxn>
              <a:cxn ang="T13">
                <a:pos x="T6" y="T7"/>
              </a:cxn>
              <a:cxn ang="T14">
                <a:pos x="T8" y="T9"/>
              </a:cxn>
            </a:cxnLst>
            <a:rect l="T15" t="T16" r="T17" b="T18"/>
            <a:pathLst>
              <a:path w="258" h="258">
                <a:moveTo>
                  <a:pt x="4" y="258"/>
                </a:moveTo>
                <a:lnTo>
                  <a:pt x="0" y="2"/>
                </a:lnTo>
                <a:lnTo>
                  <a:pt x="244" y="0"/>
                </a:lnTo>
                <a:lnTo>
                  <a:pt x="258" y="250"/>
                </a:lnTo>
                <a:lnTo>
                  <a:pt x="4" y="25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7" name="Freeform 83"/>
          <p:cNvSpPr>
            <a:spLocks/>
          </p:cNvSpPr>
          <p:nvPr/>
        </p:nvSpPr>
        <p:spPr bwMode="auto">
          <a:xfrm>
            <a:off x="5218510" y="4380311"/>
            <a:ext cx="319088" cy="326231"/>
          </a:xfrm>
          <a:custGeom>
            <a:avLst/>
            <a:gdLst>
              <a:gd name="T0" fmla="*/ 2 w 268"/>
              <a:gd name="T1" fmla="*/ 274 h 274"/>
              <a:gd name="T2" fmla="*/ 0 w 268"/>
              <a:gd name="T3" fmla="*/ 8 h 274"/>
              <a:gd name="T4" fmla="*/ 254 w 268"/>
              <a:gd name="T5" fmla="*/ 0 h 274"/>
              <a:gd name="T6" fmla="*/ 268 w 268"/>
              <a:gd name="T7" fmla="*/ 270 h 274"/>
              <a:gd name="T8" fmla="*/ 2 w 268"/>
              <a:gd name="T9" fmla="*/ 274 h 274"/>
              <a:gd name="T10" fmla="*/ 0 60000 65536"/>
              <a:gd name="T11" fmla="*/ 0 60000 65536"/>
              <a:gd name="T12" fmla="*/ 0 60000 65536"/>
              <a:gd name="T13" fmla="*/ 0 60000 65536"/>
              <a:gd name="T14" fmla="*/ 0 60000 65536"/>
              <a:gd name="T15" fmla="*/ 0 w 268"/>
              <a:gd name="T16" fmla="*/ 0 h 274"/>
              <a:gd name="T17" fmla="*/ 268 w 268"/>
              <a:gd name="T18" fmla="*/ 274 h 274"/>
            </a:gdLst>
            <a:ahLst/>
            <a:cxnLst>
              <a:cxn ang="T10">
                <a:pos x="T0" y="T1"/>
              </a:cxn>
              <a:cxn ang="T11">
                <a:pos x="T2" y="T3"/>
              </a:cxn>
              <a:cxn ang="T12">
                <a:pos x="T4" y="T5"/>
              </a:cxn>
              <a:cxn ang="T13">
                <a:pos x="T6" y="T7"/>
              </a:cxn>
              <a:cxn ang="T14">
                <a:pos x="T8" y="T9"/>
              </a:cxn>
            </a:cxnLst>
            <a:rect l="T15" t="T16" r="T17" b="T18"/>
            <a:pathLst>
              <a:path w="268" h="274">
                <a:moveTo>
                  <a:pt x="2" y="274"/>
                </a:moveTo>
                <a:lnTo>
                  <a:pt x="0" y="8"/>
                </a:lnTo>
                <a:lnTo>
                  <a:pt x="254" y="0"/>
                </a:lnTo>
                <a:lnTo>
                  <a:pt x="268" y="270"/>
                </a:lnTo>
                <a:lnTo>
                  <a:pt x="2" y="274"/>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8" name="Freeform 84"/>
          <p:cNvSpPr>
            <a:spLocks/>
          </p:cNvSpPr>
          <p:nvPr/>
        </p:nvSpPr>
        <p:spPr bwMode="auto">
          <a:xfrm>
            <a:off x="4918473" y="4389836"/>
            <a:ext cx="302419" cy="321469"/>
          </a:xfrm>
          <a:custGeom>
            <a:avLst/>
            <a:gdLst>
              <a:gd name="T0" fmla="*/ 12 w 254"/>
              <a:gd name="T1" fmla="*/ 270 h 270"/>
              <a:gd name="T2" fmla="*/ 12 w 254"/>
              <a:gd name="T3" fmla="*/ 270 h 270"/>
              <a:gd name="T4" fmla="*/ 10 w 254"/>
              <a:gd name="T5" fmla="*/ 266 h 270"/>
              <a:gd name="T6" fmla="*/ 8 w 254"/>
              <a:gd name="T7" fmla="*/ 258 h 270"/>
              <a:gd name="T8" fmla="*/ 6 w 254"/>
              <a:gd name="T9" fmla="*/ 230 h 270"/>
              <a:gd name="T10" fmla="*/ 2 w 254"/>
              <a:gd name="T11" fmla="*/ 140 h 270"/>
              <a:gd name="T12" fmla="*/ 0 w 254"/>
              <a:gd name="T13" fmla="*/ 8 h 270"/>
              <a:gd name="T14" fmla="*/ 252 w 254"/>
              <a:gd name="T15" fmla="*/ 0 h 270"/>
              <a:gd name="T16" fmla="*/ 254 w 254"/>
              <a:gd name="T17" fmla="*/ 266 h 270"/>
              <a:gd name="T18" fmla="*/ 12 w 254"/>
              <a:gd name="T19" fmla="*/ 27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70"/>
              <a:gd name="T32" fmla="*/ 254 w 254"/>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70">
                <a:moveTo>
                  <a:pt x="12" y="270"/>
                </a:moveTo>
                <a:lnTo>
                  <a:pt x="12" y="270"/>
                </a:lnTo>
                <a:lnTo>
                  <a:pt x="10" y="266"/>
                </a:lnTo>
                <a:lnTo>
                  <a:pt x="8" y="258"/>
                </a:lnTo>
                <a:lnTo>
                  <a:pt x="6" y="230"/>
                </a:lnTo>
                <a:lnTo>
                  <a:pt x="2" y="140"/>
                </a:lnTo>
                <a:lnTo>
                  <a:pt x="0" y="8"/>
                </a:lnTo>
                <a:lnTo>
                  <a:pt x="252" y="0"/>
                </a:lnTo>
                <a:lnTo>
                  <a:pt x="254" y="266"/>
                </a:lnTo>
                <a:lnTo>
                  <a:pt x="12" y="270"/>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9" name="Freeform 85"/>
          <p:cNvSpPr>
            <a:spLocks/>
          </p:cNvSpPr>
          <p:nvPr/>
        </p:nvSpPr>
        <p:spPr bwMode="auto">
          <a:xfrm>
            <a:off x="4908947" y="4085035"/>
            <a:ext cx="309563" cy="314325"/>
          </a:xfrm>
          <a:custGeom>
            <a:avLst/>
            <a:gdLst>
              <a:gd name="T0" fmla="*/ 0 w 260"/>
              <a:gd name="T1" fmla="*/ 48 h 264"/>
              <a:gd name="T2" fmla="*/ 0 w 260"/>
              <a:gd name="T3" fmla="*/ 48 h 264"/>
              <a:gd name="T4" fmla="*/ 16 w 260"/>
              <a:gd name="T5" fmla="*/ 50 h 264"/>
              <a:gd name="T6" fmla="*/ 38 w 260"/>
              <a:gd name="T7" fmla="*/ 52 h 264"/>
              <a:gd name="T8" fmla="*/ 38 w 260"/>
              <a:gd name="T9" fmla="*/ 52 h 264"/>
              <a:gd name="T10" fmla="*/ 64 w 260"/>
              <a:gd name="T11" fmla="*/ 50 h 264"/>
              <a:gd name="T12" fmla="*/ 64 w 260"/>
              <a:gd name="T13" fmla="*/ 50 h 264"/>
              <a:gd name="T14" fmla="*/ 82 w 260"/>
              <a:gd name="T15" fmla="*/ 48 h 264"/>
              <a:gd name="T16" fmla="*/ 94 w 260"/>
              <a:gd name="T17" fmla="*/ 46 h 264"/>
              <a:gd name="T18" fmla="*/ 94 w 260"/>
              <a:gd name="T19" fmla="*/ 46 h 264"/>
              <a:gd name="T20" fmla="*/ 104 w 260"/>
              <a:gd name="T21" fmla="*/ 42 h 264"/>
              <a:gd name="T22" fmla="*/ 112 w 260"/>
              <a:gd name="T23" fmla="*/ 40 h 264"/>
              <a:gd name="T24" fmla="*/ 118 w 260"/>
              <a:gd name="T25" fmla="*/ 38 h 264"/>
              <a:gd name="T26" fmla="*/ 118 w 260"/>
              <a:gd name="T27" fmla="*/ 38 h 264"/>
              <a:gd name="T28" fmla="*/ 120 w 260"/>
              <a:gd name="T29" fmla="*/ 38 h 264"/>
              <a:gd name="T30" fmla="*/ 120 w 260"/>
              <a:gd name="T31" fmla="*/ 38 h 264"/>
              <a:gd name="T32" fmla="*/ 116 w 260"/>
              <a:gd name="T33" fmla="*/ 40 h 264"/>
              <a:gd name="T34" fmla="*/ 126 w 260"/>
              <a:gd name="T35" fmla="*/ 38 h 264"/>
              <a:gd name="T36" fmla="*/ 126 w 260"/>
              <a:gd name="T37" fmla="*/ 38 h 264"/>
              <a:gd name="T38" fmla="*/ 148 w 260"/>
              <a:gd name="T39" fmla="*/ 34 h 264"/>
              <a:gd name="T40" fmla="*/ 164 w 260"/>
              <a:gd name="T41" fmla="*/ 34 h 264"/>
              <a:gd name="T42" fmla="*/ 164 w 260"/>
              <a:gd name="T43" fmla="*/ 34 h 264"/>
              <a:gd name="T44" fmla="*/ 192 w 260"/>
              <a:gd name="T45" fmla="*/ 34 h 264"/>
              <a:gd name="T46" fmla="*/ 192 w 260"/>
              <a:gd name="T47" fmla="*/ 34 h 264"/>
              <a:gd name="T48" fmla="*/ 198 w 260"/>
              <a:gd name="T49" fmla="*/ 24 h 264"/>
              <a:gd name="T50" fmla="*/ 204 w 260"/>
              <a:gd name="T51" fmla="*/ 18 h 264"/>
              <a:gd name="T52" fmla="*/ 210 w 260"/>
              <a:gd name="T53" fmla="*/ 14 h 264"/>
              <a:gd name="T54" fmla="*/ 210 w 260"/>
              <a:gd name="T55" fmla="*/ 14 h 264"/>
              <a:gd name="T56" fmla="*/ 228 w 260"/>
              <a:gd name="T57" fmla="*/ 10 h 264"/>
              <a:gd name="T58" fmla="*/ 242 w 260"/>
              <a:gd name="T59" fmla="*/ 6 h 264"/>
              <a:gd name="T60" fmla="*/ 256 w 260"/>
              <a:gd name="T61" fmla="*/ 0 h 264"/>
              <a:gd name="T62" fmla="*/ 260 w 260"/>
              <a:gd name="T63" fmla="*/ 256 h 264"/>
              <a:gd name="T64" fmla="*/ 8 w 260"/>
              <a:gd name="T65" fmla="*/ 264 h 264"/>
              <a:gd name="T66" fmla="*/ 0 w 260"/>
              <a:gd name="T67" fmla="*/ 48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64"/>
              <a:gd name="T104" fmla="*/ 260 w 260"/>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64">
                <a:moveTo>
                  <a:pt x="0" y="48"/>
                </a:moveTo>
                <a:lnTo>
                  <a:pt x="0" y="48"/>
                </a:lnTo>
                <a:lnTo>
                  <a:pt x="16" y="50"/>
                </a:lnTo>
                <a:lnTo>
                  <a:pt x="38" y="52"/>
                </a:lnTo>
                <a:lnTo>
                  <a:pt x="64" y="50"/>
                </a:lnTo>
                <a:lnTo>
                  <a:pt x="82" y="48"/>
                </a:lnTo>
                <a:lnTo>
                  <a:pt x="94" y="46"/>
                </a:lnTo>
                <a:lnTo>
                  <a:pt x="104" y="42"/>
                </a:lnTo>
                <a:lnTo>
                  <a:pt x="112" y="40"/>
                </a:lnTo>
                <a:lnTo>
                  <a:pt x="118" y="38"/>
                </a:lnTo>
                <a:lnTo>
                  <a:pt x="120" y="38"/>
                </a:lnTo>
                <a:lnTo>
                  <a:pt x="116" y="40"/>
                </a:lnTo>
                <a:lnTo>
                  <a:pt x="126" y="38"/>
                </a:lnTo>
                <a:lnTo>
                  <a:pt x="148" y="34"/>
                </a:lnTo>
                <a:lnTo>
                  <a:pt x="164" y="34"/>
                </a:lnTo>
                <a:lnTo>
                  <a:pt x="192" y="34"/>
                </a:lnTo>
                <a:lnTo>
                  <a:pt x="198" y="24"/>
                </a:lnTo>
                <a:lnTo>
                  <a:pt x="204" y="18"/>
                </a:lnTo>
                <a:lnTo>
                  <a:pt x="210" y="14"/>
                </a:lnTo>
                <a:lnTo>
                  <a:pt x="228" y="10"/>
                </a:lnTo>
                <a:lnTo>
                  <a:pt x="242" y="6"/>
                </a:lnTo>
                <a:lnTo>
                  <a:pt x="256" y="0"/>
                </a:lnTo>
                <a:lnTo>
                  <a:pt x="260" y="256"/>
                </a:lnTo>
                <a:lnTo>
                  <a:pt x="8" y="264"/>
                </a:lnTo>
                <a:lnTo>
                  <a:pt x="0" y="4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0" name="Freeform 86"/>
          <p:cNvSpPr>
            <a:spLocks/>
          </p:cNvSpPr>
          <p:nvPr/>
        </p:nvSpPr>
        <p:spPr bwMode="auto">
          <a:xfrm>
            <a:off x="4720830" y="3811191"/>
            <a:ext cx="492919" cy="333375"/>
          </a:xfrm>
          <a:custGeom>
            <a:avLst/>
            <a:gdLst>
              <a:gd name="T0" fmla="*/ 10 w 414"/>
              <a:gd name="T1" fmla="*/ 258 h 280"/>
              <a:gd name="T2" fmla="*/ 0 w 414"/>
              <a:gd name="T3" fmla="*/ 6 h 280"/>
              <a:gd name="T4" fmla="*/ 122 w 414"/>
              <a:gd name="T5" fmla="*/ 4 h 280"/>
              <a:gd name="T6" fmla="*/ 382 w 414"/>
              <a:gd name="T7" fmla="*/ 0 h 280"/>
              <a:gd name="T8" fmla="*/ 408 w 414"/>
              <a:gd name="T9" fmla="*/ 0 h 280"/>
              <a:gd name="T10" fmla="*/ 414 w 414"/>
              <a:gd name="T11" fmla="*/ 230 h 280"/>
              <a:gd name="T12" fmla="*/ 368 w 414"/>
              <a:gd name="T13" fmla="*/ 244 h 280"/>
              <a:gd name="T14" fmla="*/ 350 w 414"/>
              <a:gd name="T15" fmla="*/ 264 h 280"/>
              <a:gd name="T16" fmla="*/ 322 w 414"/>
              <a:gd name="T17" fmla="*/ 264 h 280"/>
              <a:gd name="T18" fmla="*/ 284 w 414"/>
              <a:gd name="T19" fmla="*/ 268 h 280"/>
              <a:gd name="T20" fmla="*/ 276 w 414"/>
              <a:gd name="T21" fmla="*/ 268 h 280"/>
              <a:gd name="T22" fmla="*/ 276 w 414"/>
              <a:gd name="T23" fmla="*/ 268 h 280"/>
              <a:gd name="T24" fmla="*/ 272 w 414"/>
              <a:gd name="T25" fmla="*/ 270 h 280"/>
              <a:gd name="T26" fmla="*/ 252 w 414"/>
              <a:gd name="T27" fmla="*/ 276 h 280"/>
              <a:gd name="T28" fmla="*/ 252 w 414"/>
              <a:gd name="T29" fmla="*/ 276 h 280"/>
              <a:gd name="T30" fmla="*/ 234 w 414"/>
              <a:gd name="T31" fmla="*/ 278 h 280"/>
              <a:gd name="T32" fmla="*/ 222 w 414"/>
              <a:gd name="T33" fmla="*/ 280 h 280"/>
              <a:gd name="T34" fmla="*/ 158 w 414"/>
              <a:gd name="T35" fmla="*/ 278 h 280"/>
              <a:gd name="T36" fmla="*/ 158 w 414"/>
              <a:gd name="T37" fmla="*/ 254 h 280"/>
              <a:gd name="T38" fmla="*/ 10 w 414"/>
              <a:gd name="T39" fmla="*/ 258 h 2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4"/>
              <a:gd name="T61" fmla="*/ 0 h 280"/>
              <a:gd name="T62" fmla="*/ 414 w 414"/>
              <a:gd name="T63" fmla="*/ 280 h 2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4" h="280">
                <a:moveTo>
                  <a:pt x="10" y="258"/>
                </a:moveTo>
                <a:lnTo>
                  <a:pt x="0" y="6"/>
                </a:lnTo>
                <a:lnTo>
                  <a:pt x="122" y="4"/>
                </a:lnTo>
                <a:lnTo>
                  <a:pt x="382" y="0"/>
                </a:lnTo>
                <a:lnTo>
                  <a:pt x="408" y="0"/>
                </a:lnTo>
                <a:lnTo>
                  <a:pt x="414" y="230"/>
                </a:lnTo>
                <a:lnTo>
                  <a:pt x="368" y="244"/>
                </a:lnTo>
                <a:lnTo>
                  <a:pt x="350" y="264"/>
                </a:lnTo>
                <a:lnTo>
                  <a:pt x="322" y="264"/>
                </a:lnTo>
                <a:lnTo>
                  <a:pt x="284" y="268"/>
                </a:lnTo>
                <a:lnTo>
                  <a:pt x="276" y="268"/>
                </a:lnTo>
                <a:lnTo>
                  <a:pt x="272" y="270"/>
                </a:lnTo>
                <a:lnTo>
                  <a:pt x="252" y="276"/>
                </a:lnTo>
                <a:lnTo>
                  <a:pt x="234" y="278"/>
                </a:lnTo>
                <a:lnTo>
                  <a:pt x="222" y="280"/>
                </a:lnTo>
                <a:lnTo>
                  <a:pt x="158" y="278"/>
                </a:lnTo>
                <a:lnTo>
                  <a:pt x="158" y="254"/>
                </a:lnTo>
                <a:lnTo>
                  <a:pt x="10" y="25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1" name="Freeform 87"/>
          <p:cNvSpPr>
            <a:spLocks/>
          </p:cNvSpPr>
          <p:nvPr/>
        </p:nvSpPr>
        <p:spPr bwMode="auto">
          <a:xfrm>
            <a:off x="4587480" y="4113611"/>
            <a:ext cx="330994" cy="292894"/>
          </a:xfrm>
          <a:custGeom>
            <a:avLst/>
            <a:gdLst>
              <a:gd name="T0" fmla="*/ 6 w 278"/>
              <a:gd name="T1" fmla="*/ 246 h 246"/>
              <a:gd name="T2" fmla="*/ 0 w 278"/>
              <a:gd name="T3" fmla="*/ 16 h 246"/>
              <a:gd name="T4" fmla="*/ 122 w 278"/>
              <a:gd name="T5" fmla="*/ 4 h 246"/>
              <a:gd name="T6" fmla="*/ 270 w 278"/>
              <a:gd name="T7" fmla="*/ 0 h 246"/>
              <a:gd name="T8" fmla="*/ 270 w 278"/>
              <a:gd name="T9" fmla="*/ 24 h 246"/>
              <a:gd name="T10" fmla="*/ 278 w 278"/>
              <a:gd name="T11" fmla="*/ 240 h 246"/>
              <a:gd name="T12" fmla="*/ 6 w 278"/>
              <a:gd name="T13" fmla="*/ 246 h 246"/>
              <a:gd name="T14" fmla="*/ 0 60000 65536"/>
              <a:gd name="T15" fmla="*/ 0 60000 65536"/>
              <a:gd name="T16" fmla="*/ 0 60000 65536"/>
              <a:gd name="T17" fmla="*/ 0 60000 65536"/>
              <a:gd name="T18" fmla="*/ 0 60000 65536"/>
              <a:gd name="T19" fmla="*/ 0 60000 65536"/>
              <a:gd name="T20" fmla="*/ 0 60000 65536"/>
              <a:gd name="T21" fmla="*/ 0 w 278"/>
              <a:gd name="T22" fmla="*/ 0 h 246"/>
              <a:gd name="T23" fmla="*/ 278 w 278"/>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46">
                <a:moveTo>
                  <a:pt x="6" y="246"/>
                </a:moveTo>
                <a:lnTo>
                  <a:pt x="0" y="16"/>
                </a:lnTo>
                <a:lnTo>
                  <a:pt x="122" y="4"/>
                </a:lnTo>
                <a:lnTo>
                  <a:pt x="270" y="0"/>
                </a:lnTo>
                <a:lnTo>
                  <a:pt x="270" y="24"/>
                </a:lnTo>
                <a:lnTo>
                  <a:pt x="278" y="240"/>
                </a:lnTo>
                <a:lnTo>
                  <a:pt x="6" y="246"/>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2" name="Freeform 88"/>
          <p:cNvSpPr>
            <a:spLocks/>
          </p:cNvSpPr>
          <p:nvPr/>
        </p:nvSpPr>
        <p:spPr bwMode="auto">
          <a:xfrm>
            <a:off x="4604147" y="4399361"/>
            <a:ext cx="328613" cy="321469"/>
          </a:xfrm>
          <a:custGeom>
            <a:avLst/>
            <a:gdLst>
              <a:gd name="T0" fmla="*/ 4 w 276"/>
              <a:gd name="T1" fmla="*/ 270 h 270"/>
              <a:gd name="T2" fmla="*/ 0 w 276"/>
              <a:gd name="T3" fmla="*/ 6 h 270"/>
              <a:gd name="T4" fmla="*/ 264 w 276"/>
              <a:gd name="T5" fmla="*/ 0 h 270"/>
              <a:gd name="T6" fmla="*/ 276 w 276"/>
              <a:gd name="T7" fmla="*/ 262 h 270"/>
              <a:gd name="T8" fmla="*/ 4 w 276"/>
              <a:gd name="T9" fmla="*/ 270 h 270"/>
              <a:gd name="T10" fmla="*/ 0 60000 65536"/>
              <a:gd name="T11" fmla="*/ 0 60000 65536"/>
              <a:gd name="T12" fmla="*/ 0 60000 65536"/>
              <a:gd name="T13" fmla="*/ 0 60000 65536"/>
              <a:gd name="T14" fmla="*/ 0 60000 65536"/>
              <a:gd name="T15" fmla="*/ 0 w 276"/>
              <a:gd name="T16" fmla="*/ 0 h 270"/>
              <a:gd name="T17" fmla="*/ 276 w 276"/>
              <a:gd name="T18" fmla="*/ 270 h 270"/>
            </a:gdLst>
            <a:ahLst/>
            <a:cxnLst>
              <a:cxn ang="T10">
                <a:pos x="T0" y="T1"/>
              </a:cxn>
              <a:cxn ang="T11">
                <a:pos x="T2" y="T3"/>
              </a:cxn>
              <a:cxn ang="T12">
                <a:pos x="T4" y="T5"/>
              </a:cxn>
              <a:cxn ang="T13">
                <a:pos x="T6" y="T7"/>
              </a:cxn>
              <a:cxn ang="T14">
                <a:pos x="T8" y="T9"/>
              </a:cxn>
            </a:cxnLst>
            <a:rect l="T15" t="T16" r="T17" b="T18"/>
            <a:pathLst>
              <a:path w="276" h="270">
                <a:moveTo>
                  <a:pt x="4" y="270"/>
                </a:moveTo>
                <a:lnTo>
                  <a:pt x="0" y="6"/>
                </a:lnTo>
                <a:lnTo>
                  <a:pt x="264" y="0"/>
                </a:lnTo>
                <a:lnTo>
                  <a:pt x="276" y="262"/>
                </a:lnTo>
                <a:lnTo>
                  <a:pt x="4" y="270"/>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3" name="Freeform 89"/>
          <p:cNvSpPr>
            <a:spLocks/>
          </p:cNvSpPr>
          <p:nvPr/>
        </p:nvSpPr>
        <p:spPr bwMode="auto">
          <a:xfrm>
            <a:off x="4194572" y="3818335"/>
            <a:ext cx="538163" cy="314325"/>
          </a:xfrm>
          <a:custGeom>
            <a:avLst/>
            <a:gdLst>
              <a:gd name="T0" fmla="*/ 0 w 452"/>
              <a:gd name="T1" fmla="*/ 6 h 264"/>
              <a:gd name="T2" fmla="*/ 2 w 452"/>
              <a:gd name="T3" fmla="*/ 252 h 264"/>
              <a:gd name="T4" fmla="*/ 296 w 452"/>
              <a:gd name="T5" fmla="*/ 250 h 264"/>
              <a:gd name="T6" fmla="*/ 330 w 452"/>
              <a:gd name="T7" fmla="*/ 264 h 264"/>
              <a:gd name="T8" fmla="*/ 452 w 452"/>
              <a:gd name="T9" fmla="*/ 252 h 264"/>
              <a:gd name="T10" fmla="*/ 442 w 452"/>
              <a:gd name="T11" fmla="*/ 0 h 264"/>
              <a:gd name="T12" fmla="*/ 0 w 452"/>
              <a:gd name="T13" fmla="*/ 6 h 264"/>
              <a:gd name="T14" fmla="*/ 0 60000 65536"/>
              <a:gd name="T15" fmla="*/ 0 60000 65536"/>
              <a:gd name="T16" fmla="*/ 0 60000 65536"/>
              <a:gd name="T17" fmla="*/ 0 60000 65536"/>
              <a:gd name="T18" fmla="*/ 0 60000 65536"/>
              <a:gd name="T19" fmla="*/ 0 60000 65536"/>
              <a:gd name="T20" fmla="*/ 0 60000 65536"/>
              <a:gd name="T21" fmla="*/ 0 w 452"/>
              <a:gd name="T22" fmla="*/ 0 h 264"/>
              <a:gd name="T23" fmla="*/ 452 w 452"/>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264">
                <a:moveTo>
                  <a:pt x="0" y="6"/>
                </a:moveTo>
                <a:lnTo>
                  <a:pt x="2" y="252"/>
                </a:lnTo>
                <a:lnTo>
                  <a:pt x="296" y="250"/>
                </a:lnTo>
                <a:lnTo>
                  <a:pt x="330" y="264"/>
                </a:lnTo>
                <a:lnTo>
                  <a:pt x="452" y="252"/>
                </a:lnTo>
                <a:lnTo>
                  <a:pt x="442" y="0"/>
                </a:lnTo>
                <a:lnTo>
                  <a:pt x="0" y="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4" name="Freeform 90"/>
          <p:cNvSpPr>
            <a:spLocks/>
          </p:cNvSpPr>
          <p:nvPr/>
        </p:nvSpPr>
        <p:spPr bwMode="auto">
          <a:xfrm>
            <a:off x="3484961" y="3532586"/>
            <a:ext cx="711994" cy="602456"/>
          </a:xfrm>
          <a:custGeom>
            <a:avLst/>
            <a:gdLst>
              <a:gd name="T0" fmla="*/ 14 w 598"/>
              <a:gd name="T1" fmla="*/ 506 h 506"/>
              <a:gd name="T2" fmla="*/ 598 w 598"/>
              <a:gd name="T3" fmla="*/ 492 h 506"/>
              <a:gd name="T4" fmla="*/ 596 w 598"/>
              <a:gd name="T5" fmla="*/ 246 h 506"/>
              <a:gd name="T6" fmla="*/ 588 w 598"/>
              <a:gd name="T7" fmla="*/ 6 h 506"/>
              <a:gd name="T8" fmla="*/ 320 w 598"/>
              <a:gd name="T9" fmla="*/ 8 h 506"/>
              <a:gd name="T10" fmla="*/ 0 w 598"/>
              <a:gd name="T11" fmla="*/ 0 h 506"/>
              <a:gd name="T12" fmla="*/ 2 w 598"/>
              <a:gd name="T13" fmla="*/ 242 h 506"/>
              <a:gd name="T14" fmla="*/ 16 w 598"/>
              <a:gd name="T15" fmla="*/ 264 h 506"/>
              <a:gd name="T16" fmla="*/ 14 w 598"/>
              <a:gd name="T17" fmla="*/ 292 h 506"/>
              <a:gd name="T18" fmla="*/ 14 w 598"/>
              <a:gd name="T19" fmla="*/ 506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8"/>
              <a:gd name="T31" fmla="*/ 0 h 506"/>
              <a:gd name="T32" fmla="*/ 598 w 598"/>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8" h="506">
                <a:moveTo>
                  <a:pt x="14" y="506"/>
                </a:moveTo>
                <a:lnTo>
                  <a:pt x="598" y="492"/>
                </a:lnTo>
                <a:lnTo>
                  <a:pt x="596" y="246"/>
                </a:lnTo>
                <a:lnTo>
                  <a:pt x="588" y="6"/>
                </a:lnTo>
                <a:lnTo>
                  <a:pt x="320" y="8"/>
                </a:lnTo>
                <a:lnTo>
                  <a:pt x="0" y="0"/>
                </a:lnTo>
                <a:lnTo>
                  <a:pt x="2" y="242"/>
                </a:lnTo>
                <a:lnTo>
                  <a:pt x="16" y="264"/>
                </a:lnTo>
                <a:lnTo>
                  <a:pt x="14" y="292"/>
                </a:lnTo>
                <a:lnTo>
                  <a:pt x="14" y="506"/>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5" name="Freeform 91"/>
          <p:cNvSpPr>
            <a:spLocks/>
          </p:cNvSpPr>
          <p:nvPr/>
        </p:nvSpPr>
        <p:spPr bwMode="auto">
          <a:xfrm>
            <a:off x="2958704" y="3880247"/>
            <a:ext cx="542925" cy="261938"/>
          </a:xfrm>
          <a:custGeom>
            <a:avLst/>
            <a:gdLst>
              <a:gd name="T0" fmla="*/ 0 w 456"/>
              <a:gd name="T1" fmla="*/ 220 h 220"/>
              <a:gd name="T2" fmla="*/ 2 w 456"/>
              <a:gd name="T3" fmla="*/ 0 h 220"/>
              <a:gd name="T4" fmla="*/ 456 w 456"/>
              <a:gd name="T5" fmla="*/ 0 h 220"/>
              <a:gd name="T6" fmla="*/ 456 w 456"/>
              <a:gd name="T7" fmla="*/ 214 h 220"/>
              <a:gd name="T8" fmla="*/ 0 w 456"/>
              <a:gd name="T9" fmla="*/ 220 h 220"/>
              <a:gd name="T10" fmla="*/ 0 60000 65536"/>
              <a:gd name="T11" fmla="*/ 0 60000 65536"/>
              <a:gd name="T12" fmla="*/ 0 60000 65536"/>
              <a:gd name="T13" fmla="*/ 0 60000 65536"/>
              <a:gd name="T14" fmla="*/ 0 60000 65536"/>
              <a:gd name="T15" fmla="*/ 0 w 456"/>
              <a:gd name="T16" fmla="*/ 0 h 220"/>
              <a:gd name="T17" fmla="*/ 456 w 456"/>
              <a:gd name="T18" fmla="*/ 220 h 220"/>
            </a:gdLst>
            <a:ahLst/>
            <a:cxnLst>
              <a:cxn ang="T10">
                <a:pos x="T0" y="T1"/>
              </a:cxn>
              <a:cxn ang="T11">
                <a:pos x="T2" y="T3"/>
              </a:cxn>
              <a:cxn ang="T12">
                <a:pos x="T4" y="T5"/>
              </a:cxn>
              <a:cxn ang="T13">
                <a:pos x="T6" y="T7"/>
              </a:cxn>
              <a:cxn ang="T14">
                <a:pos x="T8" y="T9"/>
              </a:cxn>
            </a:cxnLst>
            <a:rect l="T15" t="T16" r="T17" b="T18"/>
            <a:pathLst>
              <a:path w="456" h="220">
                <a:moveTo>
                  <a:pt x="0" y="220"/>
                </a:moveTo>
                <a:lnTo>
                  <a:pt x="2" y="0"/>
                </a:lnTo>
                <a:lnTo>
                  <a:pt x="456" y="0"/>
                </a:lnTo>
                <a:lnTo>
                  <a:pt x="456" y="214"/>
                </a:lnTo>
                <a:lnTo>
                  <a:pt x="0" y="220"/>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6" name="Freeform 92"/>
          <p:cNvSpPr>
            <a:spLocks/>
          </p:cNvSpPr>
          <p:nvPr/>
        </p:nvSpPr>
        <p:spPr bwMode="auto">
          <a:xfrm>
            <a:off x="2953941" y="4137422"/>
            <a:ext cx="476250" cy="300038"/>
          </a:xfrm>
          <a:custGeom>
            <a:avLst/>
            <a:gdLst>
              <a:gd name="T0" fmla="*/ 0 w 400"/>
              <a:gd name="T1" fmla="*/ 252 h 252"/>
              <a:gd name="T2" fmla="*/ 4 w 400"/>
              <a:gd name="T3" fmla="*/ 4 h 252"/>
              <a:gd name="T4" fmla="*/ 392 w 400"/>
              <a:gd name="T5" fmla="*/ 0 h 252"/>
              <a:gd name="T6" fmla="*/ 400 w 400"/>
              <a:gd name="T7" fmla="*/ 246 h 252"/>
              <a:gd name="T8" fmla="*/ 0 w 400"/>
              <a:gd name="T9" fmla="*/ 252 h 252"/>
              <a:gd name="T10" fmla="*/ 0 60000 65536"/>
              <a:gd name="T11" fmla="*/ 0 60000 65536"/>
              <a:gd name="T12" fmla="*/ 0 60000 65536"/>
              <a:gd name="T13" fmla="*/ 0 60000 65536"/>
              <a:gd name="T14" fmla="*/ 0 60000 65536"/>
              <a:gd name="T15" fmla="*/ 0 w 400"/>
              <a:gd name="T16" fmla="*/ 0 h 252"/>
              <a:gd name="T17" fmla="*/ 400 w 400"/>
              <a:gd name="T18" fmla="*/ 252 h 252"/>
            </a:gdLst>
            <a:ahLst/>
            <a:cxnLst>
              <a:cxn ang="T10">
                <a:pos x="T0" y="T1"/>
              </a:cxn>
              <a:cxn ang="T11">
                <a:pos x="T2" y="T3"/>
              </a:cxn>
              <a:cxn ang="T12">
                <a:pos x="T4" y="T5"/>
              </a:cxn>
              <a:cxn ang="T13">
                <a:pos x="T6" y="T7"/>
              </a:cxn>
              <a:cxn ang="T14">
                <a:pos x="T8" y="T9"/>
              </a:cxn>
            </a:cxnLst>
            <a:rect l="T15" t="T16" r="T17" b="T18"/>
            <a:pathLst>
              <a:path w="400" h="252">
                <a:moveTo>
                  <a:pt x="0" y="252"/>
                </a:moveTo>
                <a:lnTo>
                  <a:pt x="4" y="4"/>
                </a:lnTo>
                <a:lnTo>
                  <a:pt x="392" y="0"/>
                </a:lnTo>
                <a:lnTo>
                  <a:pt x="400" y="246"/>
                </a:lnTo>
                <a:lnTo>
                  <a:pt x="0" y="252"/>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7" name="Freeform 93"/>
          <p:cNvSpPr>
            <a:spLocks/>
          </p:cNvSpPr>
          <p:nvPr/>
        </p:nvSpPr>
        <p:spPr bwMode="auto">
          <a:xfrm>
            <a:off x="3420667" y="4127898"/>
            <a:ext cx="407194" cy="302419"/>
          </a:xfrm>
          <a:custGeom>
            <a:avLst/>
            <a:gdLst>
              <a:gd name="T0" fmla="*/ 342 w 342"/>
              <a:gd name="T1" fmla="*/ 248 h 254"/>
              <a:gd name="T2" fmla="*/ 340 w 342"/>
              <a:gd name="T3" fmla="*/ 0 h 254"/>
              <a:gd name="T4" fmla="*/ 68 w 342"/>
              <a:gd name="T5" fmla="*/ 6 h 254"/>
              <a:gd name="T6" fmla="*/ 0 w 342"/>
              <a:gd name="T7" fmla="*/ 8 h 254"/>
              <a:gd name="T8" fmla="*/ 8 w 342"/>
              <a:gd name="T9" fmla="*/ 254 h 254"/>
              <a:gd name="T10" fmla="*/ 342 w 342"/>
              <a:gd name="T11" fmla="*/ 248 h 254"/>
              <a:gd name="T12" fmla="*/ 0 60000 65536"/>
              <a:gd name="T13" fmla="*/ 0 60000 65536"/>
              <a:gd name="T14" fmla="*/ 0 60000 65536"/>
              <a:gd name="T15" fmla="*/ 0 60000 65536"/>
              <a:gd name="T16" fmla="*/ 0 60000 65536"/>
              <a:gd name="T17" fmla="*/ 0 60000 65536"/>
              <a:gd name="T18" fmla="*/ 0 w 342"/>
              <a:gd name="T19" fmla="*/ 0 h 254"/>
              <a:gd name="T20" fmla="*/ 342 w 34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342" h="254">
                <a:moveTo>
                  <a:pt x="342" y="248"/>
                </a:moveTo>
                <a:lnTo>
                  <a:pt x="340" y="0"/>
                </a:lnTo>
                <a:lnTo>
                  <a:pt x="68" y="6"/>
                </a:lnTo>
                <a:lnTo>
                  <a:pt x="0" y="8"/>
                </a:lnTo>
                <a:lnTo>
                  <a:pt x="8" y="254"/>
                </a:lnTo>
                <a:lnTo>
                  <a:pt x="342" y="24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8" name="Freeform 94"/>
          <p:cNvSpPr>
            <a:spLocks/>
          </p:cNvSpPr>
          <p:nvPr/>
        </p:nvSpPr>
        <p:spPr bwMode="auto">
          <a:xfrm>
            <a:off x="3825479" y="4118372"/>
            <a:ext cx="542925" cy="304800"/>
          </a:xfrm>
          <a:custGeom>
            <a:avLst/>
            <a:gdLst>
              <a:gd name="T0" fmla="*/ 388 w 456"/>
              <a:gd name="T1" fmla="*/ 246 h 256"/>
              <a:gd name="T2" fmla="*/ 386 w 456"/>
              <a:gd name="T3" fmla="*/ 184 h 256"/>
              <a:gd name="T4" fmla="*/ 454 w 456"/>
              <a:gd name="T5" fmla="*/ 182 h 256"/>
              <a:gd name="T6" fmla="*/ 456 w 456"/>
              <a:gd name="T7" fmla="*/ 0 h 256"/>
              <a:gd name="T8" fmla="*/ 312 w 456"/>
              <a:gd name="T9" fmla="*/ 0 h 256"/>
              <a:gd name="T10" fmla="*/ 0 w 456"/>
              <a:gd name="T11" fmla="*/ 8 h 256"/>
              <a:gd name="T12" fmla="*/ 2 w 456"/>
              <a:gd name="T13" fmla="*/ 256 h 256"/>
              <a:gd name="T14" fmla="*/ 388 w 456"/>
              <a:gd name="T15" fmla="*/ 246 h 25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56"/>
              <a:gd name="T26" fmla="*/ 456 w 45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56">
                <a:moveTo>
                  <a:pt x="388" y="246"/>
                </a:moveTo>
                <a:lnTo>
                  <a:pt x="386" y="184"/>
                </a:lnTo>
                <a:lnTo>
                  <a:pt x="454" y="182"/>
                </a:lnTo>
                <a:lnTo>
                  <a:pt x="456" y="0"/>
                </a:lnTo>
                <a:lnTo>
                  <a:pt x="312" y="0"/>
                </a:lnTo>
                <a:lnTo>
                  <a:pt x="0" y="8"/>
                </a:lnTo>
                <a:lnTo>
                  <a:pt x="2" y="256"/>
                </a:lnTo>
                <a:lnTo>
                  <a:pt x="388" y="24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9" name="Freeform 95"/>
          <p:cNvSpPr>
            <a:spLocks/>
          </p:cNvSpPr>
          <p:nvPr/>
        </p:nvSpPr>
        <p:spPr bwMode="auto">
          <a:xfrm>
            <a:off x="4285060" y="4115991"/>
            <a:ext cx="309563" cy="295275"/>
          </a:xfrm>
          <a:custGeom>
            <a:avLst/>
            <a:gdLst>
              <a:gd name="T0" fmla="*/ 260 w 260"/>
              <a:gd name="T1" fmla="*/ 244 h 248"/>
              <a:gd name="T2" fmla="*/ 254 w 260"/>
              <a:gd name="T3" fmla="*/ 14 h 248"/>
              <a:gd name="T4" fmla="*/ 220 w 260"/>
              <a:gd name="T5" fmla="*/ 0 h 248"/>
              <a:gd name="T6" fmla="*/ 70 w 260"/>
              <a:gd name="T7" fmla="*/ 2 h 248"/>
              <a:gd name="T8" fmla="*/ 68 w 260"/>
              <a:gd name="T9" fmla="*/ 184 h 248"/>
              <a:gd name="T10" fmla="*/ 0 w 260"/>
              <a:gd name="T11" fmla="*/ 186 h 248"/>
              <a:gd name="T12" fmla="*/ 2 w 260"/>
              <a:gd name="T13" fmla="*/ 248 h 248"/>
              <a:gd name="T14" fmla="*/ 260 w 260"/>
              <a:gd name="T15" fmla="*/ 244 h 248"/>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248"/>
              <a:gd name="T26" fmla="*/ 260 w 26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248">
                <a:moveTo>
                  <a:pt x="260" y="244"/>
                </a:moveTo>
                <a:lnTo>
                  <a:pt x="254" y="14"/>
                </a:lnTo>
                <a:lnTo>
                  <a:pt x="220" y="0"/>
                </a:lnTo>
                <a:lnTo>
                  <a:pt x="70" y="2"/>
                </a:lnTo>
                <a:lnTo>
                  <a:pt x="68" y="184"/>
                </a:lnTo>
                <a:lnTo>
                  <a:pt x="0" y="186"/>
                </a:lnTo>
                <a:lnTo>
                  <a:pt x="2" y="248"/>
                </a:lnTo>
                <a:lnTo>
                  <a:pt x="260" y="244"/>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0" name="Freeform 96"/>
          <p:cNvSpPr>
            <a:spLocks/>
          </p:cNvSpPr>
          <p:nvPr/>
        </p:nvSpPr>
        <p:spPr bwMode="auto">
          <a:xfrm>
            <a:off x="4201717" y="4406505"/>
            <a:ext cx="407194" cy="316706"/>
          </a:xfrm>
          <a:custGeom>
            <a:avLst/>
            <a:gdLst>
              <a:gd name="T0" fmla="*/ 12 w 342"/>
              <a:gd name="T1" fmla="*/ 266 h 266"/>
              <a:gd name="T2" fmla="*/ 0 w 342"/>
              <a:gd name="T3" fmla="*/ 6 h 266"/>
              <a:gd name="T4" fmla="*/ 72 w 342"/>
              <a:gd name="T5" fmla="*/ 4 h 266"/>
              <a:gd name="T6" fmla="*/ 338 w 342"/>
              <a:gd name="T7" fmla="*/ 0 h 266"/>
              <a:gd name="T8" fmla="*/ 342 w 342"/>
              <a:gd name="T9" fmla="*/ 264 h 266"/>
              <a:gd name="T10" fmla="*/ 12 w 342"/>
              <a:gd name="T11" fmla="*/ 266 h 266"/>
              <a:gd name="T12" fmla="*/ 0 60000 65536"/>
              <a:gd name="T13" fmla="*/ 0 60000 65536"/>
              <a:gd name="T14" fmla="*/ 0 60000 65536"/>
              <a:gd name="T15" fmla="*/ 0 60000 65536"/>
              <a:gd name="T16" fmla="*/ 0 60000 65536"/>
              <a:gd name="T17" fmla="*/ 0 60000 65536"/>
              <a:gd name="T18" fmla="*/ 0 w 342"/>
              <a:gd name="T19" fmla="*/ 0 h 266"/>
              <a:gd name="T20" fmla="*/ 342 w 342"/>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342" h="266">
                <a:moveTo>
                  <a:pt x="12" y="266"/>
                </a:moveTo>
                <a:lnTo>
                  <a:pt x="0" y="6"/>
                </a:lnTo>
                <a:lnTo>
                  <a:pt x="72" y="4"/>
                </a:lnTo>
                <a:lnTo>
                  <a:pt x="338" y="0"/>
                </a:lnTo>
                <a:lnTo>
                  <a:pt x="342" y="264"/>
                </a:lnTo>
                <a:lnTo>
                  <a:pt x="12" y="26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1" name="Freeform 97"/>
          <p:cNvSpPr>
            <a:spLocks/>
          </p:cNvSpPr>
          <p:nvPr/>
        </p:nvSpPr>
        <p:spPr bwMode="auto">
          <a:xfrm>
            <a:off x="3827861" y="4413647"/>
            <a:ext cx="388144" cy="319088"/>
          </a:xfrm>
          <a:custGeom>
            <a:avLst/>
            <a:gdLst>
              <a:gd name="T0" fmla="*/ 0 w 326"/>
              <a:gd name="T1" fmla="*/ 268 h 268"/>
              <a:gd name="T2" fmla="*/ 0 w 326"/>
              <a:gd name="T3" fmla="*/ 8 h 268"/>
              <a:gd name="T4" fmla="*/ 314 w 326"/>
              <a:gd name="T5" fmla="*/ 0 h 268"/>
              <a:gd name="T6" fmla="*/ 326 w 326"/>
              <a:gd name="T7" fmla="*/ 260 h 268"/>
              <a:gd name="T8" fmla="*/ 0 w 326"/>
              <a:gd name="T9" fmla="*/ 268 h 268"/>
              <a:gd name="T10" fmla="*/ 0 60000 65536"/>
              <a:gd name="T11" fmla="*/ 0 60000 65536"/>
              <a:gd name="T12" fmla="*/ 0 60000 65536"/>
              <a:gd name="T13" fmla="*/ 0 60000 65536"/>
              <a:gd name="T14" fmla="*/ 0 60000 65536"/>
              <a:gd name="T15" fmla="*/ 0 w 326"/>
              <a:gd name="T16" fmla="*/ 0 h 268"/>
              <a:gd name="T17" fmla="*/ 326 w 326"/>
              <a:gd name="T18" fmla="*/ 268 h 268"/>
            </a:gdLst>
            <a:ahLst/>
            <a:cxnLst>
              <a:cxn ang="T10">
                <a:pos x="T0" y="T1"/>
              </a:cxn>
              <a:cxn ang="T11">
                <a:pos x="T2" y="T3"/>
              </a:cxn>
              <a:cxn ang="T12">
                <a:pos x="T4" y="T5"/>
              </a:cxn>
              <a:cxn ang="T13">
                <a:pos x="T6" y="T7"/>
              </a:cxn>
              <a:cxn ang="T14">
                <a:pos x="T8" y="T9"/>
              </a:cxn>
            </a:cxnLst>
            <a:rect l="T15" t="T16" r="T17" b="T18"/>
            <a:pathLst>
              <a:path w="326" h="268">
                <a:moveTo>
                  <a:pt x="0" y="268"/>
                </a:moveTo>
                <a:lnTo>
                  <a:pt x="0" y="8"/>
                </a:lnTo>
                <a:lnTo>
                  <a:pt x="314" y="0"/>
                </a:lnTo>
                <a:lnTo>
                  <a:pt x="326" y="260"/>
                </a:lnTo>
                <a:lnTo>
                  <a:pt x="0" y="26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2" name="Freeform 98"/>
          <p:cNvSpPr>
            <a:spLocks/>
          </p:cNvSpPr>
          <p:nvPr/>
        </p:nvSpPr>
        <p:spPr bwMode="auto">
          <a:xfrm>
            <a:off x="3430192" y="4423172"/>
            <a:ext cx="397669" cy="319088"/>
          </a:xfrm>
          <a:custGeom>
            <a:avLst/>
            <a:gdLst>
              <a:gd name="T0" fmla="*/ 10 w 334"/>
              <a:gd name="T1" fmla="*/ 268 h 268"/>
              <a:gd name="T2" fmla="*/ 0 w 334"/>
              <a:gd name="T3" fmla="*/ 6 h 268"/>
              <a:gd name="T4" fmla="*/ 334 w 334"/>
              <a:gd name="T5" fmla="*/ 0 h 268"/>
              <a:gd name="T6" fmla="*/ 334 w 334"/>
              <a:gd name="T7" fmla="*/ 260 h 268"/>
              <a:gd name="T8" fmla="*/ 10 w 334"/>
              <a:gd name="T9" fmla="*/ 268 h 268"/>
              <a:gd name="T10" fmla="*/ 0 60000 65536"/>
              <a:gd name="T11" fmla="*/ 0 60000 65536"/>
              <a:gd name="T12" fmla="*/ 0 60000 65536"/>
              <a:gd name="T13" fmla="*/ 0 60000 65536"/>
              <a:gd name="T14" fmla="*/ 0 60000 65536"/>
              <a:gd name="T15" fmla="*/ 0 w 334"/>
              <a:gd name="T16" fmla="*/ 0 h 268"/>
              <a:gd name="T17" fmla="*/ 334 w 334"/>
              <a:gd name="T18" fmla="*/ 268 h 268"/>
            </a:gdLst>
            <a:ahLst/>
            <a:cxnLst>
              <a:cxn ang="T10">
                <a:pos x="T0" y="T1"/>
              </a:cxn>
              <a:cxn ang="T11">
                <a:pos x="T2" y="T3"/>
              </a:cxn>
              <a:cxn ang="T12">
                <a:pos x="T4" y="T5"/>
              </a:cxn>
              <a:cxn ang="T13">
                <a:pos x="T6" y="T7"/>
              </a:cxn>
              <a:cxn ang="T14">
                <a:pos x="T8" y="T9"/>
              </a:cxn>
            </a:cxnLst>
            <a:rect l="T15" t="T16" r="T17" b="T18"/>
            <a:pathLst>
              <a:path w="334" h="268">
                <a:moveTo>
                  <a:pt x="10" y="268"/>
                </a:moveTo>
                <a:lnTo>
                  <a:pt x="0" y="6"/>
                </a:lnTo>
                <a:lnTo>
                  <a:pt x="334" y="0"/>
                </a:lnTo>
                <a:lnTo>
                  <a:pt x="334" y="260"/>
                </a:lnTo>
                <a:lnTo>
                  <a:pt x="10" y="26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3" name="Freeform 99"/>
          <p:cNvSpPr>
            <a:spLocks/>
          </p:cNvSpPr>
          <p:nvPr/>
        </p:nvSpPr>
        <p:spPr bwMode="auto">
          <a:xfrm>
            <a:off x="2942035" y="4430317"/>
            <a:ext cx="500063" cy="311944"/>
          </a:xfrm>
          <a:custGeom>
            <a:avLst/>
            <a:gdLst>
              <a:gd name="T0" fmla="*/ 0 w 420"/>
              <a:gd name="T1" fmla="*/ 256 h 262"/>
              <a:gd name="T2" fmla="*/ 10 w 420"/>
              <a:gd name="T3" fmla="*/ 6 h 262"/>
              <a:gd name="T4" fmla="*/ 410 w 420"/>
              <a:gd name="T5" fmla="*/ 0 h 262"/>
              <a:gd name="T6" fmla="*/ 420 w 420"/>
              <a:gd name="T7" fmla="*/ 262 h 262"/>
              <a:gd name="T8" fmla="*/ 0 w 420"/>
              <a:gd name="T9" fmla="*/ 256 h 262"/>
              <a:gd name="T10" fmla="*/ 0 60000 65536"/>
              <a:gd name="T11" fmla="*/ 0 60000 65536"/>
              <a:gd name="T12" fmla="*/ 0 60000 65536"/>
              <a:gd name="T13" fmla="*/ 0 60000 65536"/>
              <a:gd name="T14" fmla="*/ 0 60000 65536"/>
              <a:gd name="T15" fmla="*/ 0 w 420"/>
              <a:gd name="T16" fmla="*/ 0 h 262"/>
              <a:gd name="T17" fmla="*/ 420 w 420"/>
              <a:gd name="T18" fmla="*/ 262 h 262"/>
            </a:gdLst>
            <a:ahLst/>
            <a:cxnLst>
              <a:cxn ang="T10">
                <a:pos x="T0" y="T1"/>
              </a:cxn>
              <a:cxn ang="T11">
                <a:pos x="T2" y="T3"/>
              </a:cxn>
              <a:cxn ang="T12">
                <a:pos x="T4" y="T5"/>
              </a:cxn>
              <a:cxn ang="T13">
                <a:pos x="T6" y="T7"/>
              </a:cxn>
              <a:cxn ang="T14">
                <a:pos x="T8" y="T9"/>
              </a:cxn>
            </a:cxnLst>
            <a:rect l="T15" t="T16" r="T17" b="T18"/>
            <a:pathLst>
              <a:path w="420" h="262">
                <a:moveTo>
                  <a:pt x="0" y="256"/>
                </a:moveTo>
                <a:lnTo>
                  <a:pt x="10" y="6"/>
                </a:lnTo>
                <a:lnTo>
                  <a:pt x="410" y="0"/>
                </a:lnTo>
                <a:lnTo>
                  <a:pt x="420" y="262"/>
                </a:lnTo>
                <a:lnTo>
                  <a:pt x="0" y="25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4" name="Text Box 100"/>
          <p:cNvSpPr txBox="1">
            <a:spLocks noChangeArrowheads="1"/>
          </p:cNvSpPr>
          <p:nvPr/>
        </p:nvSpPr>
        <p:spPr bwMode="auto">
          <a:xfrm>
            <a:off x="1657350" y="2571751"/>
            <a:ext cx="3786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Sioux</a:t>
            </a:r>
          </a:p>
        </p:txBody>
      </p:sp>
      <p:sp>
        <p:nvSpPr>
          <p:cNvPr id="2145" name="Text Box 101"/>
          <p:cNvSpPr txBox="1">
            <a:spLocks noChangeArrowheads="1"/>
          </p:cNvSpPr>
          <p:nvPr/>
        </p:nvSpPr>
        <p:spPr bwMode="auto">
          <a:xfrm>
            <a:off x="1618061" y="3028951"/>
            <a:ext cx="5437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Scottsbluff</a:t>
            </a:r>
          </a:p>
        </p:txBody>
      </p:sp>
      <p:sp>
        <p:nvSpPr>
          <p:cNvPr id="2146" name="Text Box 102"/>
          <p:cNvSpPr txBox="1">
            <a:spLocks noChangeArrowheads="1"/>
          </p:cNvSpPr>
          <p:nvPr/>
        </p:nvSpPr>
        <p:spPr bwMode="auto">
          <a:xfrm>
            <a:off x="1664495" y="3280232"/>
            <a:ext cx="434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Banner</a:t>
            </a:r>
          </a:p>
        </p:txBody>
      </p:sp>
      <p:sp>
        <p:nvSpPr>
          <p:cNvPr id="2147" name="Text Box 103"/>
          <p:cNvSpPr txBox="1">
            <a:spLocks noChangeArrowheads="1"/>
          </p:cNvSpPr>
          <p:nvPr/>
        </p:nvSpPr>
        <p:spPr bwMode="auto">
          <a:xfrm>
            <a:off x="1657351" y="3600451"/>
            <a:ext cx="439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Kimball</a:t>
            </a:r>
          </a:p>
        </p:txBody>
      </p:sp>
      <p:sp>
        <p:nvSpPr>
          <p:cNvPr id="2148" name="Text Box 104"/>
          <p:cNvSpPr txBox="1">
            <a:spLocks noChangeArrowheads="1"/>
          </p:cNvSpPr>
          <p:nvPr/>
        </p:nvSpPr>
        <p:spPr bwMode="auto">
          <a:xfrm>
            <a:off x="2057400" y="2343151"/>
            <a:ext cx="421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Dawes</a:t>
            </a:r>
          </a:p>
        </p:txBody>
      </p:sp>
      <p:sp>
        <p:nvSpPr>
          <p:cNvPr id="2149" name="Text Box 105"/>
          <p:cNvSpPr txBox="1">
            <a:spLocks noChangeArrowheads="1"/>
          </p:cNvSpPr>
          <p:nvPr/>
        </p:nvSpPr>
        <p:spPr bwMode="auto">
          <a:xfrm>
            <a:off x="2057401" y="2743201"/>
            <a:ext cx="5180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Box Butte</a:t>
            </a:r>
          </a:p>
        </p:txBody>
      </p:sp>
      <p:sp>
        <p:nvSpPr>
          <p:cNvPr id="2150" name="Text Box 106"/>
          <p:cNvSpPr txBox="1">
            <a:spLocks noChangeArrowheads="1"/>
          </p:cNvSpPr>
          <p:nvPr/>
        </p:nvSpPr>
        <p:spPr bwMode="auto">
          <a:xfrm>
            <a:off x="2171700" y="3200401"/>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Morrill</a:t>
            </a:r>
          </a:p>
        </p:txBody>
      </p:sp>
      <p:sp>
        <p:nvSpPr>
          <p:cNvPr id="2151" name="Text Box 107"/>
          <p:cNvSpPr txBox="1">
            <a:spLocks noChangeArrowheads="1"/>
          </p:cNvSpPr>
          <p:nvPr/>
        </p:nvSpPr>
        <p:spPr bwMode="auto">
          <a:xfrm>
            <a:off x="2057401" y="3600451"/>
            <a:ext cx="5389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Cheyenne</a:t>
            </a:r>
          </a:p>
        </p:txBody>
      </p:sp>
      <p:sp>
        <p:nvSpPr>
          <p:cNvPr id="2152" name="Text Box 108"/>
          <p:cNvSpPr txBox="1">
            <a:spLocks noChangeArrowheads="1"/>
          </p:cNvSpPr>
          <p:nvPr/>
        </p:nvSpPr>
        <p:spPr bwMode="auto">
          <a:xfrm>
            <a:off x="2514601" y="2514601"/>
            <a:ext cx="4956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Sheridan</a:t>
            </a:r>
          </a:p>
        </p:txBody>
      </p:sp>
      <p:sp>
        <p:nvSpPr>
          <p:cNvPr id="2153" name="Text Box 109"/>
          <p:cNvSpPr txBox="1">
            <a:spLocks noChangeArrowheads="1"/>
          </p:cNvSpPr>
          <p:nvPr/>
        </p:nvSpPr>
        <p:spPr bwMode="auto">
          <a:xfrm>
            <a:off x="2571751" y="3257551"/>
            <a:ext cx="442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Garden</a:t>
            </a:r>
          </a:p>
        </p:txBody>
      </p:sp>
      <p:sp>
        <p:nvSpPr>
          <p:cNvPr id="2154" name="Text Box 110"/>
          <p:cNvSpPr txBox="1">
            <a:spLocks noChangeArrowheads="1"/>
          </p:cNvSpPr>
          <p:nvPr/>
        </p:nvSpPr>
        <p:spPr bwMode="auto">
          <a:xfrm>
            <a:off x="2571751" y="3748683"/>
            <a:ext cx="3882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Deuel</a:t>
            </a:r>
          </a:p>
        </p:txBody>
      </p:sp>
      <p:sp>
        <p:nvSpPr>
          <p:cNvPr id="2155" name="Text Box 111"/>
          <p:cNvSpPr txBox="1">
            <a:spLocks noChangeArrowheads="1"/>
          </p:cNvSpPr>
          <p:nvPr/>
        </p:nvSpPr>
        <p:spPr bwMode="auto">
          <a:xfrm>
            <a:off x="3371850" y="2457451"/>
            <a:ext cx="417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Cherry</a:t>
            </a:r>
          </a:p>
        </p:txBody>
      </p:sp>
      <p:sp>
        <p:nvSpPr>
          <p:cNvPr id="2156" name="Text Box 112"/>
          <p:cNvSpPr txBox="1">
            <a:spLocks noChangeArrowheads="1"/>
          </p:cNvSpPr>
          <p:nvPr/>
        </p:nvSpPr>
        <p:spPr bwMode="auto">
          <a:xfrm>
            <a:off x="3028950" y="3028951"/>
            <a:ext cx="3770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Grant</a:t>
            </a:r>
          </a:p>
        </p:txBody>
      </p:sp>
      <p:sp>
        <p:nvSpPr>
          <p:cNvPr id="2157" name="Text Box 113"/>
          <p:cNvSpPr txBox="1">
            <a:spLocks noChangeArrowheads="1"/>
          </p:cNvSpPr>
          <p:nvPr/>
        </p:nvSpPr>
        <p:spPr bwMode="auto">
          <a:xfrm>
            <a:off x="3371851" y="3028951"/>
            <a:ext cx="434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Hooker</a:t>
            </a:r>
          </a:p>
        </p:txBody>
      </p:sp>
      <p:sp>
        <p:nvSpPr>
          <p:cNvPr id="2158" name="Text Box 114"/>
          <p:cNvSpPr txBox="1">
            <a:spLocks noChangeArrowheads="1"/>
          </p:cNvSpPr>
          <p:nvPr/>
        </p:nvSpPr>
        <p:spPr bwMode="auto">
          <a:xfrm>
            <a:off x="3714750" y="3028951"/>
            <a:ext cx="4635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Thomas</a:t>
            </a:r>
          </a:p>
        </p:txBody>
      </p:sp>
      <p:sp>
        <p:nvSpPr>
          <p:cNvPr id="2159" name="Text Box 115"/>
          <p:cNvSpPr txBox="1">
            <a:spLocks noChangeArrowheads="1"/>
          </p:cNvSpPr>
          <p:nvPr/>
        </p:nvSpPr>
        <p:spPr bwMode="auto">
          <a:xfrm>
            <a:off x="3028951" y="3314701"/>
            <a:ext cx="394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Arthur</a:t>
            </a:r>
          </a:p>
        </p:txBody>
      </p:sp>
      <p:sp>
        <p:nvSpPr>
          <p:cNvPr id="2160" name="Text Box 116"/>
          <p:cNvSpPr txBox="1">
            <a:spLocks noChangeArrowheads="1"/>
          </p:cNvSpPr>
          <p:nvPr/>
        </p:nvSpPr>
        <p:spPr bwMode="auto">
          <a:xfrm>
            <a:off x="3371851" y="3314701"/>
            <a:ext cx="5757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McPherson</a:t>
            </a:r>
          </a:p>
        </p:txBody>
      </p:sp>
      <p:sp>
        <p:nvSpPr>
          <p:cNvPr id="2161" name="Text Box 117"/>
          <p:cNvSpPr txBox="1">
            <a:spLocks noChangeArrowheads="1"/>
          </p:cNvSpPr>
          <p:nvPr/>
        </p:nvSpPr>
        <p:spPr bwMode="auto">
          <a:xfrm>
            <a:off x="3829050" y="3314701"/>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Logan</a:t>
            </a:r>
          </a:p>
        </p:txBody>
      </p:sp>
      <p:sp>
        <p:nvSpPr>
          <p:cNvPr id="2162" name="Text Box 118"/>
          <p:cNvSpPr txBox="1">
            <a:spLocks noChangeArrowheads="1"/>
          </p:cNvSpPr>
          <p:nvPr/>
        </p:nvSpPr>
        <p:spPr bwMode="auto">
          <a:xfrm>
            <a:off x="3028951" y="365760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Keith</a:t>
            </a:r>
          </a:p>
        </p:txBody>
      </p:sp>
      <p:sp>
        <p:nvSpPr>
          <p:cNvPr id="2163" name="Text Box 119"/>
          <p:cNvSpPr txBox="1">
            <a:spLocks noChangeArrowheads="1"/>
          </p:cNvSpPr>
          <p:nvPr/>
        </p:nvSpPr>
        <p:spPr bwMode="auto">
          <a:xfrm>
            <a:off x="3028951" y="3943351"/>
            <a:ext cx="442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Perkins</a:t>
            </a:r>
          </a:p>
        </p:txBody>
      </p:sp>
      <p:sp>
        <p:nvSpPr>
          <p:cNvPr id="2164" name="Text Box 120"/>
          <p:cNvSpPr txBox="1">
            <a:spLocks noChangeArrowheads="1"/>
          </p:cNvSpPr>
          <p:nvPr/>
        </p:nvSpPr>
        <p:spPr bwMode="auto">
          <a:xfrm>
            <a:off x="3028951" y="422910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Chase</a:t>
            </a:r>
          </a:p>
        </p:txBody>
      </p:sp>
      <p:sp>
        <p:nvSpPr>
          <p:cNvPr id="2165" name="Text Box 121"/>
          <p:cNvSpPr txBox="1">
            <a:spLocks noChangeArrowheads="1"/>
          </p:cNvSpPr>
          <p:nvPr/>
        </p:nvSpPr>
        <p:spPr bwMode="auto">
          <a:xfrm>
            <a:off x="3028951" y="451485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Dundy</a:t>
            </a:r>
          </a:p>
        </p:txBody>
      </p:sp>
      <p:sp>
        <p:nvSpPr>
          <p:cNvPr id="2166" name="Text Box 122"/>
          <p:cNvSpPr txBox="1">
            <a:spLocks noChangeArrowheads="1"/>
          </p:cNvSpPr>
          <p:nvPr/>
        </p:nvSpPr>
        <p:spPr bwMode="auto">
          <a:xfrm>
            <a:off x="3657600" y="3714751"/>
            <a:ext cx="4315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Lincoln</a:t>
            </a:r>
          </a:p>
        </p:txBody>
      </p:sp>
      <p:sp>
        <p:nvSpPr>
          <p:cNvPr id="2167" name="Text Box 123"/>
          <p:cNvSpPr txBox="1">
            <a:spLocks noChangeArrowheads="1"/>
          </p:cNvSpPr>
          <p:nvPr/>
        </p:nvSpPr>
        <p:spPr bwMode="auto">
          <a:xfrm>
            <a:off x="3429001" y="422910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Hayes</a:t>
            </a:r>
          </a:p>
        </p:txBody>
      </p:sp>
      <p:sp>
        <p:nvSpPr>
          <p:cNvPr id="2168" name="Text Box 124"/>
          <p:cNvSpPr txBox="1">
            <a:spLocks noChangeArrowheads="1"/>
          </p:cNvSpPr>
          <p:nvPr/>
        </p:nvSpPr>
        <p:spPr bwMode="auto">
          <a:xfrm>
            <a:off x="3371850" y="4525566"/>
            <a:ext cx="540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Hitchcock</a:t>
            </a:r>
          </a:p>
        </p:txBody>
      </p:sp>
      <p:sp>
        <p:nvSpPr>
          <p:cNvPr id="2169" name="Text Box 125"/>
          <p:cNvSpPr txBox="1">
            <a:spLocks noChangeArrowheads="1"/>
          </p:cNvSpPr>
          <p:nvPr/>
        </p:nvSpPr>
        <p:spPr bwMode="auto">
          <a:xfrm>
            <a:off x="3886200" y="4171951"/>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Frontier</a:t>
            </a:r>
          </a:p>
        </p:txBody>
      </p:sp>
      <p:sp>
        <p:nvSpPr>
          <p:cNvPr id="2170" name="Text Box 126"/>
          <p:cNvSpPr txBox="1">
            <a:spLocks noChangeArrowheads="1"/>
          </p:cNvSpPr>
          <p:nvPr/>
        </p:nvSpPr>
        <p:spPr bwMode="auto">
          <a:xfrm>
            <a:off x="3829050" y="4457701"/>
            <a:ext cx="409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Red</a:t>
            </a:r>
          </a:p>
          <a:p>
            <a:pPr defTabSz="685800" eaLnBrk="1" fontAlgn="base" hangingPunct="1">
              <a:spcBef>
                <a:spcPct val="0"/>
              </a:spcBef>
              <a:spcAft>
                <a:spcPct val="0"/>
              </a:spcAft>
            </a:pPr>
            <a:r>
              <a:rPr lang="en-US" altLang="en-US" sz="600">
                <a:solidFill>
                  <a:srgbClr val="000000"/>
                </a:solidFill>
              </a:rPr>
              <a:t>Willow</a:t>
            </a:r>
          </a:p>
        </p:txBody>
      </p:sp>
      <p:sp>
        <p:nvSpPr>
          <p:cNvPr id="2171" name="Text Box 127"/>
          <p:cNvSpPr txBox="1">
            <a:spLocks noChangeArrowheads="1"/>
          </p:cNvSpPr>
          <p:nvPr/>
        </p:nvSpPr>
        <p:spPr bwMode="auto">
          <a:xfrm>
            <a:off x="4229101" y="2171701"/>
            <a:ext cx="562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Keya Paha</a:t>
            </a:r>
          </a:p>
        </p:txBody>
      </p:sp>
      <p:sp>
        <p:nvSpPr>
          <p:cNvPr id="2172" name="Text Box 128"/>
          <p:cNvSpPr txBox="1">
            <a:spLocks noChangeArrowheads="1"/>
          </p:cNvSpPr>
          <p:nvPr/>
        </p:nvSpPr>
        <p:spPr bwMode="auto">
          <a:xfrm>
            <a:off x="4171951" y="257175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Brown</a:t>
            </a:r>
          </a:p>
        </p:txBody>
      </p:sp>
      <p:sp>
        <p:nvSpPr>
          <p:cNvPr id="2173" name="Text Box 129"/>
          <p:cNvSpPr txBox="1">
            <a:spLocks noChangeArrowheads="1"/>
          </p:cNvSpPr>
          <p:nvPr/>
        </p:nvSpPr>
        <p:spPr bwMode="auto">
          <a:xfrm>
            <a:off x="4514851" y="2457451"/>
            <a:ext cx="360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br>
              <a:rPr lang="en-US" altLang="en-US" sz="600">
                <a:solidFill>
                  <a:srgbClr val="000000"/>
                </a:solidFill>
              </a:rPr>
            </a:br>
            <a:r>
              <a:rPr lang="en-US" altLang="en-US" sz="600">
                <a:solidFill>
                  <a:srgbClr val="000000"/>
                </a:solidFill>
              </a:rPr>
              <a:t>Rock</a:t>
            </a:r>
          </a:p>
        </p:txBody>
      </p:sp>
      <p:sp>
        <p:nvSpPr>
          <p:cNvPr id="2174" name="Text Box 130"/>
          <p:cNvSpPr txBox="1">
            <a:spLocks noChangeArrowheads="1"/>
          </p:cNvSpPr>
          <p:nvPr/>
        </p:nvSpPr>
        <p:spPr bwMode="auto">
          <a:xfrm>
            <a:off x="4171951" y="3039666"/>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Blaine</a:t>
            </a:r>
          </a:p>
        </p:txBody>
      </p:sp>
      <p:sp>
        <p:nvSpPr>
          <p:cNvPr id="2175" name="Text Box 131"/>
          <p:cNvSpPr txBox="1">
            <a:spLocks noChangeArrowheads="1"/>
          </p:cNvSpPr>
          <p:nvPr/>
        </p:nvSpPr>
        <p:spPr bwMode="auto">
          <a:xfrm>
            <a:off x="4323161" y="3429001"/>
            <a:ext cx="4122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Custer</a:t>
            </a:r>
          </a:p>
        </p:txBody>
      </p:sp>
      <p:sp>
        <p:nvSpPr>
          <p:cNvPr id="2176" name="Text Box 132"/>
          <p:cNvSpPr txBox="1">
            <a:spLocks noChangeArrowheads="1"/>
          </p:cNvSpPr>
          <p:nvPr/>
        </p:nvSpPr>
        <p:spPr bwMode="auto">
          <a:xfrm>
            <a:off x="4229100" y="3886201"/>
            <a:ext cx="4651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Dawson</a:t>
            </a:r>
          </a:p>
        </p:txBody>
      </p:sp>
      <p:sp>
        <p:nvSpPr>
          <p:cNvPr id="2177" name="Text Box 133"/>
          <p:cNvSpPr txBox="1">
            <a:spLocks noChangeArrowheads="1"/>
          </p:cNvSpPr>
          <p:nvPr/>
        </p:nvSpPr>
        <p:spPr bwMode="auto">
          <a:xfrm>
            <a:off x="4286250" y="4229100"/>
            <a:ext cx="423514"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525">
                <a:solidFill>
                  <a:srgbClr val="000000"/>
                </a:solidFill>
              </a:rPr>
              <a:t> Gosper</a:t>
            </a:r>
          </a:p>
        </p:txBody>
      </p:sp>
      <p:sp>
        <p:nvSpPr>
          <p:cNvPr id="2178" name="Text Box 134"/>
          <p:cNvSpPr txBox="1">
            <a:spLocks noChangeArrowheads="1"/>
          </p:cNvSpPr>
          <p:nvPr/>
        </p:nvSpPr>
        <p:spPr bwMode="auto">
          <a:xfrm>
            <a:off x="4229100" y="451485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Furnas</a:t>
            </a:r>
          </a:p>
        </p:txBody>
      </p:sp>
      <p:sp>
        <p:nvSpPr>
          <p:cNvPr id="2179" name="Text Box 135"/>
          <p:cNvSpPr txBox="1">
            <a:spLocks noChangeArrowheads="1"/>
          </p:cNvSpPr>
          <p:nvPr/>
        </p:nvSpPr>
        <p:spPr bwMode="auto">
          <a:xfrm>
            <a:off x="4914901" y="211455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Boyd</a:t>
            </a:r>
          </a:p>
        </p:txBody>
      </p:sp>
      <p:sp>
        <p:nvSpPr>
          <p:cNvPr id="2180" name="Text Box 136"/>
          <p:cNvSpPr txBox="1">
            <a:spLocks noChangeArrowheads="1"/>
          </p:cNvSpPr>
          <p:nvPr/>
        </p:nvSpPr>
        <p:spPr bwMode="auto">
          <a:xfrm>
            <a:off x="4972051" y="2514601"/>
            <a:ext cx="322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Holt</a:t>
            </a:r>
          </a:p>
        </p:txBody>
      </p:sp>
      <p:sp>
        <p:nvSpPr>
          <p:cNvPr id="2181" name="Text Box 137"/>
          <p:cNvSpPr txBox="1">
            <a:spLocks noChangeArrowheads="1"/>
          </p:cNvSpPr>
          <p:nvPr/>
        </p:nvSpPr>
        <p:spPr bwMode="auto">
          <a:xfrm>
            <a:off x="4800600" y="2971801"/>
            <a:ext cx="455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Garfield</a:t>
            </a:r>
          </a:p>
        </p:txBody>
      </p:sp>
      <p:sp>
        <p:nvSpPr>
          <p:cNvPr id="2182" name="Text Box 138"/>
          <p:cNvSpPr txBox="1">
            <a:spLocks noChangeArrowheads="1"/>
          </p:cNvSpPr>
          <p:nvPr/>
        </p:nvSpPr>
        <p:spPr bwMode="auto">
          <a:xfrm>
            <a:off x="4514850" y="3028951"/>
            <a:ext cx="357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Loup</a:t>
            </a:r>
          </a:p>
        </p:txBody>
      </p:sp>
      <p:sp>
        <p:nvSpPr>
          <p:cNvPr id="2183" name="Text Box 139"/>
          <p:cNvSpPr txBox="1">
            <a:spLocks noChangeArrowheads="1"/>
          </p:cNvSpPr>
          <p:nvPr/>
        </p:nvSpPr>
        <p:spPr bwMode="auto">
          <a:xfrm>
            <a:off x="5086351" y="2971801"/>
            <a:ext cx="473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Wheeler</a:t>
            </a:r>
          </a:p>
        </p:txBody>
      </p:sp>
      <p:sp>
        <p:nvSpPr>
          <p:cNvPr id="2184" name="Text Box 140"/>
          <p:cNvSpPr txBox="1">
            <a:spLocks noChangeArrowheads="1"/>
          </p:cNvSpPr>
          <p:nvPr/>
        </p:nvSpPr>
        <p:spPr bwMode="auto">
          <a:xfrm>
            <a:off x="4857751" y="3257551"/>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Valley</a:t>
            </a:r>
          </a:p>
        </p:txBody>
      </p:sp>
      <p:sp>
        <p:nvSpPr>
          <p:cNvPr id="2185" name="Text Box 141"/>
          <p:cNvSpPr txBox="1">
            <a:spLocks noChangeArrowheads="1"/>
          </p:cNvSpPr>
          <p:nvPr/>
        </p:nvSpPr>
        <p:spPr bwMode="auto">
          <a:xfrm>
            <a:off x="5086351" y="3257551"/>
            <a:ext cx="476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Greeley</a:t>
            </a:r>
          </a:p>
        </p:txBody>
      </p:sp>
      <p:sp>
        <p:nvSpPr>
          <p:cNvPr id="2186" name="Text Box 142"/>
          <p:cNvSpPr txBox="1">
            <a:spLocks noChangeArrowheads="1"/>
          </p:cNvSpPr>
          <p:nvPr/>
        </p:nvSpPr>
        <p:spPr bwMode="auto">
          <a:xfrm>
            <a:off x="4808936" y="3600451"/>
            <a:ext cx="498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Sherman</a:t>
            </a:r>
          </a:p>
        </p:txBody>
      </p:sp>
      <p:sp>
        <p:nvSpPr>
          <p:cNvPr id="2187" name="Text Box 143"/>
          <p:cNvSpPr txBox="1">
            <a:spLocks noChangeArrowheads="1"/>
          </p:cNvSpPr>
          <p:nvPr/>
        </p:nvSpPr>
        <p:spPr bwMode="auto">
          <a:xfrm>
            <a:off x="5143500" y="3543301"/>
            <a:ext cx="4523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Howard</a:t>
            </a:r>
          </a:p>
        </p:txBody>
      </p:sp>
      <p:sp>
        <p:nvSpPr>
          <p:cNvPr id="2188" name="Text Box 144"/>
          <p:cNvSpPr txBox="1">
            <a:spLocks noChangeArrowheads="1"/>
          </p:cNvSpPr>
          <p:nvPr/>
        </p:nvSpPr>
        <p:spPr bwMode="auto">
          <a:xfrm>
            <a:off x="4743450" y="388620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Buffalo</a:t>
            </a:r>
          </a:p>
        </p:txBody>
      </p:sp>
      <p:sp>
        <p:nvSpPr>
          <p:cNvPr id="2189" name="Text Box 145"/>
          <p:cNvSpPr txBox="1">
            <a:spLocks noChangeArrowheads="1"/>
          </p:cNvSpPr>
          <p:nvPr/>
        </p:nvSpPr>
        <p:spPr bwMode="auto">
          <a:xfrm>
            <a:off x="4572000" y="4171951"/>
            <a:ext cx="421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Phelps</a:t>
            </a:r>
          </a:p>
        </p:txBody>
      </p:sp>
      <p:sp>
        <p:nvSpPr>
          <p:cNvPr id="2190" name="Text Box 146"/>
          <p:cNvSpPr txBox="1">
            <a:spLocks noChangeArrowheads="1"/>
          </p:cNvSpPr>
          <p:nvPr/>
        </p:nvSpPr>
        <p:spPr bwMode="auto">
          <a:xfrm>
            <a:off x="4572000" y="4457701"/>
            <a:ext cx="413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Harlan</a:t>
            </a:r>
          </a:p>
        </p:txBody>
      </p:sp>
      <p:sp>
        <p:nvSpPr>
          <p:cNvPr id="2191" name="Text Box 147"/>
          <p:cNvSpPr txBox="1">
            <a:spLocks noChangeArrowheads="1"/>
          </p:cNvSpPr>
          <p:nvPr/>
        </p:nvSpPr>
        <p:spPr bwMode="auto">
          <a:xfrm>
            <a:off x="4857750" y="4171951"/>
            <a:ext cx="473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Kearney</a:t>
            </a:r>
          </a:p>
        </p:txBody>
      </p:sp>
      <p:sp>
        <p:nvSpPr>
          <p:cNvPr id="2192" name="Text Box 148"/>
          <p:cNvSpPr txBox="1">
            <a:spLocks noChangeArrowheads="1"/>
          </p:cNvSpPr>
          <p:nvPr/>
        </p:nvSpPr>
        <p:spPr bwMode="auto">
          <a:xfrm>
            <a:off x="4857751" y="4457701"/>
            <a:ext cx="4812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Franklin</a:t>
            </a:r>
          </a:p>
        </p:txBody>
      </p:sp>
      <p:sp>
        <p:nvSpPr>
          <p:cNvPr id="2193" name="Text Box 149"/>
          <p:cNvSpPr txBox="1">
            <a:spLocks noChangeArrowheads="1"/>
          </p:cNvSpPr>
          <p:nvPr/>
        </p:nvSpPr>
        <p:spPr bwMode="auto">
          <a:xfrm>
            <a:off x="5543551" y="234315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Knox</a:t>
            </a:r>
          </a:p>
        </p:txBody>
      </p:sp>
      <p:sp>
        <p:nvSpPr>
          <p:cNvPr id="2194" name="Text Box 150"/>
          <p:cNvSpPr txBox="1">
            <a:spLocks noChangeArrowheads="1"/>
          </p:cNvSpPr>
          <p:nvPr/>
        </p:nvSpPr>
        <p:spPr bwMode="auto">
          <a:xfrm>
            <a:off x="5372101" y="2743201"/>
            <a:ext cx="5116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Antelope</a:t>
            </a:r>
          </a:p>
        </p:txBody>
      </p:sp>
      <p:sp>
        <p:nvSpPr>
          <p:cNvPr id="2195" name="Text Box 151"/>
          <p:cNvSpPr txBox="1">
            <a:spLocks noChangeArrowheads="1"/>
          </p:cNvSpPr>
          <p:nvPr/>
        </p:nvSpPr>
        <p:spPr bwMode="auto">
          <a:xfrm>
            <a:off x="5429251" y="314325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Boone</a:t>
            </a:r>
          </a:p>
        </p:txBody>
      </p:sp>
      <p:sp>
        <p:nvSpPr>
          <p:cNvPr id="2196" name="Text Box 152"/>
          <p:cNvSpPr txBox="1">
            <a:spLocks noChangeArrowheads="1"/>
          </p:cNvSpPr>
          <p:nvPr/>
        </p:nvSpPr>
        <p:spPr bwMode="auto">
          <a:xfrm>
            <a:off x="5486401" y="3439716"/>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Nance</a:t>
            </a:r>
          </a:p>
        </p:txBody>
      </p:sp>
      <p:sp>
        <p:nvSpPr>
          <p:cNvPr id="2197" name="Text Box 153"/>
          <p:cNvSpPr txBox="1">
            <a:spLocks noChangeArrowheads="1"/>
          </p:cNvSpPr>
          <p:nvPr/>
        </p:nvSpPr>
        <p:spPr bwMode="auto">
          <a:xfrm rot="-1832865">
            <a:off x="5460907" y="3588485"/>
            <a:ext cx="4379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Merrick</a:t>
            </a:r>
          </a:p>
        </p:txBody>
      </p:sp>
      <p:sp>
        <p:nvSpPr>
          <p:cNvPr id="2198" name="Text Box 154"/>
          <p:cNvSpPr txBox="1">
            <a:spLocks noChangeArrowheads="1"/>
          </p:cNvSpPr>
          <p:nvPr/>
        </p:nvSpPr>
        <p:spPr bwMode="auto">
          <a:xfrm>
            <a:off x="5447111" y="3886201"/>
            <a:ext cx="4908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Hamilton</a:t>
            </a:r>
          </a:p>
        </p:txBody>
      </p:sp>
      <p:sp>
        <p:nvSpPr>
          <p:cNvPr id="2199" name="Text Box 155"/>
          <p:cNvSpPr txBox="1">
            <a:spLocks noChangeArrowheads="1"/>
          </p:cNvSpPr>
          <p:nvPr/>
        </p:nvSpPr>
        <p:spPr bwMode="auto">
          <a:xfrm>
            <a:off x="5217319" y="3886201"/>
            <a:ext cx="3193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Hall</a:t>
            </a:r>
          </a:p>
        </p:txBody>
      </p:sp>
      <p:sp>
        <p:nvSpPr>
          <p:cNvPr id="2200" name="Text Box 156"/>
          <p:cNvSpPr txBox="1">
            <a:spLocks noChangeArrowheads="1"/>
          </p:cNvSpPr>
          <p:nvPr/>
        </p:nvSpPr>
        <p:spPr bwMode="auto">
          <a:xfrm>
            <a:off x="5200650" y="417195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Adams</a:t>
            </a:r>
          </a:p>
        </p:txBody>
      </p:sp>
      <p:sp>
        <p:nvSpPr>
          <p:cNvPr id="2201" name="Text Box 157"/>
          <p:cNvSpPr txBox="1">
            <a:spLocks noChangeArrowheads="1"/>
          </p:cNvSpPr>
          <p:nvPr/>
        </p:nvSpPr>
        <p:spPr bwMode="auto">
          <a:xfrm>
            <a:off x="5178029" y="4457701"/>
            <a:ext cx="4716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Webster</a:t>
            </a:r>
          </a:p>
        </p:txBody>
      </p:sp>
      <p:sp>
        <p:nvSpPr>
          <p:cNvPr id="2202" name="Text Box 158"/>
          <p:cNvSpPr txBox="1">
            <a:spLocks noChangeArrowheads="1"/>
          </p:cNvSpPr>
          <p:nvPr/>
        </p:nvSpPr>
        <p:spPr bwMode="auto">
          <a:xfrm>
            <a:off x="5543550" y="4171951"/>
            <a:ext cx="3401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Clay</a:t>
            </a:r>
          </a:p>
        </p:txBody>
      </p:sp>
      <p:sp>
        <p:nvSpPr>
          <p:cNvPr id="2203" name="Text Box 159"/>
          <p:cNvSpPr txBox="1">
            <a:spLocks noChangeArrowheads="1"/>
          </p:cNvSpPr>
          <p:nvPr/>
        </p:nvSpPr>
        <p:spPr bwMode="auto">
          <a:xfrm>
            <a:off x="5486401" y="4457701"/>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Nuckolls</a:t>
            </a:r>
          </a:p>
        </p:txBody>
      </p:sp>
      <p:sp>
        <p:nvSpPr>
          <p:cNvPr id="2204" name="Text Box 160"/>
          <p:cNvSpPr txBox="1">
            <a:spLocks noChangeArrowheads="1"/>
          </p:cNvSpPr>
          <p:nvPr/>
        </p:nvSpPr>
        <p:spPr bwMode="auto">
          <a:xfrm>
            <a:off x="5966818" y="2313980"/>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Cedar</a:t>
            </a:r>
          </a:p>
        </p:txBody>
      </p:sp>
      <p:sp>
        <p:nvSpPr>
          <p:cNvPr id="2205" name="Text Box 161"/>
          <p:cNvSpPr txBox="1">
            <a:spLocks noChangeArrowheads="1"/>
          </p:cNvSpPr>
          <p:nvPr/>
        </p:nvSpPr>
        <p:spPr bwMode="auto">
          <a:xfrm>
            <a:off x="5766196" y="2675334"/>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Pierce</a:t>
            </a:r>
          </a:p>
        </p:txBody>
      </p:sp>
      <p:sp>
        <p:nvSpPr>
          <p:cNvPr id="2206" name="Text Box 162"/>
          <p:cNvSpPr txBox="1">
            <a:spLocks noChangeArrowheads="1"/>
          </p:cNvSpPr>
          <p:nvPr/>
        </p:nvSpPr>
        <p:spPr bwMode="auto">
          <a:xfrm>
            <a:off x="5715001" y="2971801"/>
            <a:ext cx="498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Madison</a:t>
            </a:r>
          </a:p>
        </p:txBody>
      </p:sp>
      <p:sp>
        <p:nvSpPr>
          <p:cNvPr id="2207" name="Text Box 163"/>
          <p:cNvSpPr txBox="1">
            <a:spLocks noChangeArrowheads="1"/>
          </p:cNvSpPr>
          <p:nvPr/>
        </p:nvSpPr>
        <p:spPr bwMode="auto">
          <a:xfrm>
            <a:off x="5829300" y="3257551"/>
            <a:ext cx="381836" cy="184666"/>
          </a:xfrm>
          <a:prstGeom prst="rect">
            <a:avLst/>
          </a:prstGeom>
          <a:solidFill>
            <a:schemeClr val="accent4">
              <a:lumMod val="60000"/>
              <a:lumOff val="4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Platte</a:t>
            </a:r>
          </a:p>
        </p:txBody>
      </p:sp>
      <p:sp>
        <p:nvSpPr>
          <p:cNvPr id="2208" name="Text Box 164"/>
          <p:cNvSpPr txBox="1">
            <a:spLocks noChangeArrowheads="1"/>
          </p:cNvSpPr>
          <p:nvPr/>
        </p:nvSpPr>
        <p:spPr bwMode="auto">
          <a:xfrm>
            <a:off x="5829300" y="3600451"/>
            <a:ext cx="3353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Polk</a:t>
            </a:r>
          </a:p>
        </p:txBody>
      </p:sp>
      <p:sp>
        <p:nvSpPr>
          <p:cNvPr id="2209" name="Text Box 165"/>
          <p:cNvSpPr txBox="1">
            <a:spLocks noChangeArrowheads="1"/>
          </p:cNvSpPr>
          <p:nvPr/>
        </p:nvSpPr>
        <p:spPr bwMode="auto">
          <a:xfrm>
            <a:off x="5829300" y="3829051"/>
            <a:ext cx="3433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York</a:t>
            </a:r>
          </a:p>
        </p:txBody>
      </p:sp>
      <p:sp>
        <p:nvSpPr>
          <p:cNvPr id="2210" name="Text Box 166"/>
          <p:cNvSpPr txBox="1">
            <a:spLocks noChangeArrowheads="1"/>
          </p:cNvSpPr>
          <p:nvPr/>
        </p:nvSpPr>
        <p:spPr bwMode="auto">
          <a:xfrm>
            <a:off x="5772150" y="4171951"/>
            <a:ext cx="4812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Fillmore</a:t>
            </a:r>
          </a:p>
        </p:txBody>
      </p:sp>
      <p:sp>
        <p:nvSpPr>
          <p:cNvPr id="2211" name="Text Box 167"/>
          <p:cNvSpPr txBox="1">
            <a:spLocks noChangeArrowheads="1"/>
          </p:cNvSpPr>
          <p:nvPr/>
        </p:nvSpPr>
        <p:spPr bwMode="auto">
          <a:xfrm>
            <a:off x="5772151" y="4457701"/>
            <a:ext cx="4459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Thayer</a:t>
            </a:r>
          </a:p>
        </p:txBody>
      </p:sp>
      <p:sp>
        <p:nvSpPr>
          <p:cNvPr id="2212" name="Text Box 168"/>
          <p:cNvSpPr txBox="1">
            <a:spLocks noChangeArrowheads="1"/>
          </p:cNvSpPr>
          <p:nvPr/>
        </p:nvSpPr>
        <p:spPr bwMode="auto">
          <a:xfrm>
            <a:off x="6238875" y="2343151"/>
            <a:ext cx="3834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Dixon</a:t>
            </a:r>
          </a:p>
        </p:txBody>
      </p:sp>
      <p:sp>
        <p:nvSpPr>
          <p:cNvPr id="2213" name="Text Box 169"/>
          <p:cNvSpPr txBox="1">
            <a:spLocks noChangeArrowheads="1"/>
          </p:cNvSpPr>
          <p:nvPr/>
        </p:nvSpPr>
        <p:spPr bwMode="auto">
          <a:xfrm>
            <a:off x="6098016" y="2686051"/>
            <a:ext cx="325405" cy="230832"/>
          </a:xfrm>
          <a:prstGeom prst="rect">
            <a:avLst/>
          </a:prstGeom>
          <a:solidFill>
            <a:srgbClr val="CCECFF"/>
          </a:solidFill>
          <a:ln>
            <a:noFill/>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450" dirty="0">
                <a:solidFill>
                  <a:srgbClr val="000000"/>
                </a:solidFill>
              </a:rPr>
              <a:t>Wayne</a:t>
            </a:r>
            <a:endParaRPr lang="en-US" altLang="en-US" sz="600" dirty="0">
              <a:solidFill>
                <a:srgbClr val="000000"/>
              </a:solidFill>
            </a:endParaRPr>
          </a:p>
        </p:txBody>
      </p:sp>
      <p:sp>
        <p:nvSpPr>
          <p:cNvPr id="2214" name="Text Box 170"/>
          <p:cNvSpPr txBox="1">
            <a:spLocks noChangeArrowheads="1"/>
          </p:cNvSpPr>
          <p:nvPr/>
        </p:nvSpPr>
        <p:spPr bwMode="auto">
          <a:xfrm rot="-2543160">
            <a:off x="5977180" y="2902685"/>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Stanton</a:t>
            </a:r>
          </a:p>
        </p:txBody>
      </p:sp>
      <p:sp>
        <p:nvSpPr>
          <p:cNvPr id="2215" name="Text Box 171"/>
          <p:cNvSpPr txBox="1">
            <a:spLocks noChangeArrowheads="1"/>
          </p:cNvSpPr>
          <p:nvPr/>
        </p:nvSpPr>
        <p:spPr bwMode="auto">
          <a:xfrm>
            <a:off x="6115051" y="320040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Colfax</a:t>
            </a:r>
          </a:p>
        </p:txBody>
      </p:sp>
      <p:sp>
        <p:nvSpPr>
          <p:cNvPr id="2216" name="Text Box 172"/>
          <p:cNvSpPr txBox="1">
            <a:spLocks noChangeArrowheads="1"/>
          </p:cNvSpPr>
          <p:nvPr/>
        </p:nvSpPr>
        <p:spPr bwMode="auto">
          <a:xfrm>
            <a:off x="6115050" y="3543301"/>
            <a:ext cx="3866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Butler</a:t>
            </a:r>
          </a:p>
        </p:txBody>
      </p:sp>
      <p:sp>
        <p:nvSpPr>
          <p:cNvPr id="2217" name="Text Box 173"/>
          <p:cNvSpPr txBox="1">
            <a:spLocks noChangeArrowheads="1"/>
          </p:cNvSpPr>
          <p:nvPr/>
        </p:nvSpPr>
        <p:spPr bwMode="auto">
          <a:xfrm rot="21416206">
            <a:off x="6093621" y="3716003"/>
            <a:ext cx="416719" cy="276999"/>
          </a:xfrm>
          <a:prstGeom prst="rect">
            <a:avLst/>
          </a:prstGeom>
          <a:noFill/>
          <a:ln>
            <a:noFill/>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Seward</a:t>
            </a:r>
          </a:p>
        </p:txBody>
      </p:sp>
      <p:sp>
        <p:nvSpPr>
          <p:cNvPr id="2218" name="Text Box 174"/>
          <p:cNvSpPr txBox="1">
            <a:spLocks noChangeArrowheads="1"/>
          </p:cNvSpPr>
          <p:nvPr/>
        </p:nvSpPr>
        <p:spPr bwMode="auto">
          <a:xfrm>
            <a:off x="6115051" y="4182666"/>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Saline</a:t>
            </a:r>
          </a:p>
        </p:txBody>
      </p:sp>
      <p:sp>
        <p:nvSpPr>
          <p:cNvPr id="2219" name="Text Box 175"/>
          <p:cNvSpPr txBox="1">
            <a:spLocks noChangeArrowheads="1"/>
          </p:cNvSpPr>
          <p:nvPr/>
        </p:nvSpPr>
        <p:spPr bwMode="auto">
          <a:xfrm>
            <a:off x="6115051" y="4400551"/>
            <a:ext cx="402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Jeffer-</a:t>
            </a:r>
          </a:p>
          <a:p>
            <a:pPr defTabSz="685800" eaLnBrk="1" fontAlgn="base" hangingPunct="1">
              <a:spcBef>
                <a:spcPct val="0"/>
              </a:spcBef>
              <a:spcAft>
                <a:spcPct val="0"/>
              </a:spcAft>
            </a:pPr>
            <a:r>
              <a:rPr lang="en-US" altLang="en-US" sz="600">
                <a:solidFill>
                  <a:srgbClr val="000000"/>
                </a:solidFill>
              </a:rPr>
              <a:t>son</a:t>
            </a:r>
          </a:p>
        </p:txBody>
      </p:sp>
      <p:sp>
        <p:nvSpPr>
          <p:cNvPr id="2220" name="Text Box 176"/>
          <p:cNvSpPr txBox="1">
            <a:spLocks noChangeArrowheads="1"/>
          </p:cNvSpPr>
          <p:nvPr/>
        </p:nvSpPr>
        <p:spPr bwMode="auto">
          <a:xfrm>
            <a:off x="6457950" y="2514601"/>
            <a:ext cx="42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Dakota</a:t>
            </a:r>
          </a:p>
        </p:txBody>
      </p:sp>
      <p:sp>
        <p:nvSpPr>
          <p:cNvPr id="2221" name="Text Box 177"/>
          <p:cNvSpPr txBox="1">
            <a:spLocks noChangeArrowheads="1"/>
          </p:cNvSpPr>
          <p:nvPr/>
        </p:nvSpPr>
        <p:spPr bwMode="auto">
          <a:xfrm>
            <a:off x="6400801" y="2686051"/>
            <a:ext cx="489236" cy="184666"/>
          </a:xfrm>
          <a:prstGeom prst="rect">
            <a:avLst/>
          </a:prstGeom>
          <a:solidFill>
            <a:srgbClr val="CCEC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Thurston</a:t>
            </a:r>
          </a:p>
        </p:txBody>
      </p:sp>
      <p:sp>
        <p:nvSpPr>
          <p:cNvPr id="2223" name="Text Box 179"/>
          <p:cNvSpPr txBox="1">
            <a:spLocks noChangeArrowheads="1"/>
          </p:cNvSpPr>
          <p:nvPr/>
        </p:nvSpPr>
        <p:spPr bwMode="auto">
          <a:xfrm>
            <a:off x="6666905" y="3009901"/>
            <a:ext cx="3257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Burt</a:t>
            </a:r>
          </a:p>
        </p:txBody>
      </p:sp>
      <p:sp>
        <p:nvSpPr>
          <p:cNvPr id="2224" name="Text Box 180"/>
          <p:cNvSpPr txBox="1">
            <a:spLocks noChangeArrowheads="1"/>
          </p:cNvSpPr>
          <p:nvPr/>
        </p:nvSpPr>
        <p:spPr bwMode="auto">
          <a:xfrm>
            <a:off x="6379370" y="3200401"/>
            <a:ext cx="413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Dodge</a:t>
            </a:r>
          </a:p>
        </p:txBody>
      </p:sp>
      <p:sp>
        <p:nvSpPr>
          <p:cNvPr id="2225" name="Text Box 181"/>
          <p:cNvSpPr txBox="1">
            <a:spLocks noChangeArrowheads="1"/>
          </p:cNvSpPr>
          <p:nvPr/>
        </p:nvSpPr>
        <p:spPr bwMode="auto">
          <a:xfrm>
            <a:off x="6686550" y="3200401"/>
            <a:ext cx="5934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Washington</a:t>
            </a:r>
          </a:p>
        </p:txBody>
      </p:sp>
      <p:sp>
        <p:nvSpPr>
          <p:cNvPr id="2226" name="Text Box 182"/>
          <p:cNvSpPr txBox="1">
            <a:spLocks noChangeArrowheads="1"/>
          </p:cNvSpPr>
          <p:nvPr/>
        </p:nvSpPr>
        <p:spPr bwMode="auto">
          <a:xfrm>
            <a:off x="6400800" y="3486151"/>
            <a:ext cx="51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Saunders</a:t>
            </a:r>
          </a:p>
        </p:txBody>
      </p:sp>
      <p:sp>
        <p:nvSpPr>
          <p:cNvPr id="2227" name="Text Box 183"/>
          <p:cNvSpPr txBox="1">
            <a:spLocks noChangeArrowheads="1"/>
          </p:cNvSpPr>
          <p:nvPr/>
        </p:nvSpPr>
        <p:spPr bwMode="auto">
          <a:xfrm>
            <a:off x="6743700" y="3429001"/>
            <a:ext cx="470000" cy="184666"/>
          </a:xfrm>
          <a:prstGeom prst="rect">
            <a:avLst/>
          </a:prstGeom>
          <a:solidFill>
            <a:srgbClr val="FF00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Douglas</a:t>
            </a:r>
          </a:p>
        </p:txBody>
      </p:sp>
      <p:sp>
        <p:nvSpPr>
          <p:cNvPr id="2228" name="Text Box 184"/>
          <p:cNvSpPr txBox="1">
            <a:spLocks noChangeArrowheads="1"/>
          </p:cNvSpPr>
          <p:nvPr/>
        </p:nvSpPr>
        <p:spPr bwMode="auto">
          <a:xfrm>
            <a:off x="6858000" y="3600451"/>
            <a:ext cx="386644" cy="184666"/>
          </a:xfrm>
          <a:prstGeom prst="rect">
            <a:avLst/>
          </a:prstGeom>
          <a:solidFill>
            <a:srgbClr val="FF00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Sarpy</a:t>
            </a:r>
          </a:p>
        </p:txBody>
      </p:sp>
      <p:sp>
        <p:nvSpPr>
          <p:cNvPr id="2229" name="Text Box 185"/>
          <p:cNvSpPr txBox="1">
            <a:spLocks noChangeArrowheads="1"/>
          </p:cNvSpPr>
          <p:nvPr/>
        </p:nvSpPr>
        <p:spPr bwMode="auto">
          <a:xfrm rot="3107364">
            <a:off x="6333217" y="3917097"/>
            <a:ext cx="524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Lancaster</a:t>
            </a:r>
          </a:p>
        </p:txBody>
      </p:sp>
      <p:sp>
        <p:nvSpPr>
          <p:cNvPr id="2230" name="Text Box 186"/>
          <p:cNvSpPr txBox="1">
            <a:spLocks noChangeArrowheads="1"/>
          </p:cNvSpPr>
          <p:nvPr/>
        </p:nvSpPr>
        <p:spPr bwMode="auto">
          <a:xfrm>
            <a:off x="6800851" y="377190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Cass</a:t>
            </a:r>
          </a:p>
        </p:txBody>
      </p:sp>
      <p:sp>
        <p:nvSpPr>
          <p:cNvPr id="2231" name="Text Box 187"/>
          <p:cNvSpPr txBox="1">
            <a:spLocks noChangeArrowheads="1"/>
          </p:cNvSpPr>
          <p:nvPr/>
        </p:nvSpPr>
        <p:spPr bwMode="auto">
          <a:xfrm>
            <a:off x="6800850" y="4000501"/>
            <a:ext cx="351378" cy="184666"/>
          </a:xfrm>
          <a:prstGeom prst="rect">
            <a:avLst/>
          </a:prstGeom>
          <a:solidFill>
            <a:schemeClr val="accent2">
              <a:lumMod val="20000"/>
              <a:lumOff val="8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Otoe</a:t>
            </a:r>
          </a:p>
        </p:txBody>
      </p:sp>
      <p:sp>
        <p:nvSpPr>
          <p:cNvPr id="2232" name="Text Box 188"/>
          <p:cNvSpPr txBox="1">
            <a:spLocks noChangeArrowheads="1"/>
          </p:cNvSpPr>
          <p:nvPr/>
        </p:nvSpPr>
        <p:spPr bwMode="auto">
          <a:xfrm>
            <a:off x="6457951" y="4343401"/>
            <a:ext cx="3738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Gage</a:t>
            </a:r>
          </a:p>
        </p:txBody>
      </p:sp>
      <p:sp>
        <p:nvSpPr>
          <p:cNvPr id="2233" name="Text Box 189"/>
          <p:cNvSpPr txBox="1">
            <a:spLocks noChangeArrowheads="1"/>
          </p:cNvSpPr>
          <p:nvPr/>
        </p:nvSpPr>
        <p:spPr bwMode="auto">
          <a:xfrm>
            <a:off x="6743700" y="4457701"/>
            <a:ext cx="4651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Pawnee</a:t>
            </a:r>
          </a:p>
        </p:txBody>
      </p:sp>
      <p:sp>
        <p:nvSpPr>
          <p:cNvPr id="2234" name="Text Box 190"/>
          <p:cNvSpPr txBox="1">
            <a:spLocks noChangeArrowheads="1"/>
          </p:cNvSpPr>
          <p:nvPr/>
        </p:nvSpPr>
        <p:spPr bwMode="auto">
          <a:xfrm>
            <a:off x="7086600" y="4457701"/>
            <a:ext cx="5774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Richardson</a:t>
            </a:r>
          </a:p>
        </p:txBody>
      </p:sp>
      <p:sp>
        <p:nvSpPr>
          <p:cNvPr id="2235" name="Text Box 191"/>
          <p:cNvSpPr txBox="1">
            <a:spLocks noChangeArrowheads="1"/>
          </p:cNvSpPr>
          <p:nvPr/>
        </p:nvSpPr>
        <p:spPr bwMode="auto">
          <a:xfrm>
            <a:off x="7002066" y="4182666"/>
            <a:ext cx="478016" cy="184666"/>
          </a:xfrm>
          <a:prstGeom prst="rect">
            <a:avLst/>
          </a:prstGeom>
          <a:solidFill>
            <a:schemeClr val="accent2">
              <a:lumMod val="20000"/>
              <a:lumOff val="8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Nemaha</a:t>
            </a:r>
          </a:p>
        </p:txBody>
      </p:sp>
      <p:sp>
        <p:nvSpPr>
          <p:cNvPr id="2236" name="Text Box 192"/>
          <p:cNvSpPr txBox="1">
            <a:spLocks noChangeArrowheads="1"/>
          </p:cNvSpPr>
          <p:nvPr/>
        </p:nvSpPr>
        <p:spPr bwMode="auto">
          <a:xfrm>
            <a:off x="6715125" y="4229101"/>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Johnson</a:t>
            </a:r>
          </a:p>
        </p:txBody>
      </p:sp>
      <p:cxnSp>
        <p:nvCxnSpPr>
          <p:cNvPr id="192" name="Straight Connector 191"/>
          <p:cNvCxnSpPr>
            <a:stCxn id="2055" idx="0"/>
          </p:cNvCxnSpPr>
          <p:nvPr/>
        </p:nvCxnSpPr>
        <p:spPr>
          <a:xfrm>
            <a:off x="1618061" y="2115741"/>
            <a:ext cx="1296590" cy="55959"/>
          </a:xfrm>
          <a:prstGeom prst="line">
            <a:avLst/>
          </a:prstGeom>
        </p:spPr>
        <p:style>
          <a:lnRef idx="1">
            <a:schemeClr val="accent1"/>
          </a:lnRef>
          <a:fillRef idx="0">
            <a:schemeClr val="accent1"/>
          </a:fillRef>
          <a:effectRef idx="0">
            <a:schemeClr val="accent1"/>
          </a:effectRef>
          <a:fontRef idx="minor">
            <a:schemeClr val="tx1"/>
          </a:fontRef>
        </p:style>
      </p:cxnSp>
      <p:sp>
        <p:nvSpPr>
          <p:cNvPr id="231" name="Rounded Rectangle 230"/>
          <p:cNvSpPr/>
          <p:nvPr/>
        </p:nvSpPr>
        <p:spPr>
          <a:xfrm>
            <a:off x="3829050" y="257175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0" name="TextBox 231"/>
          <p:cNvSpPr txBox="1">
            <a:spLocks noChangeArrowheads="1"/>
          </p:cNvSpPr>
          <p:nvPr/>
        </p:nvSpPr>
        <p:spPr bwMode="auto">
          <a:xfrm>
            <a:off x="3817427" y="2548708"/>
            <a:ext cx="2286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3</a:t>
            </a:r>
          </a:p>
        </p:txBody>
      </p:sp>
      <p:sp>
        <p:nvSpPr>
          <p:cNvPr id="234" name="Rounded Rectangle 233"/>
          <p:cNvSpPr/>
          <p:nvPr/>
        </p:nvSpPr>
        <p:spPr>
          <a:xfrm>
            <a:off x="3513535" y="3595527"/>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2" name="TextBox 234"/>
          <p:cNvSpPr txBox="1">
            <a:spLocks noChangeArrowheads="1"/>
          </p:cNvSpPr>
          <p:nvPr/>
        </p:nvSpPr>
        <p:spPr bwMode="auto">
          <a:xfrm>
            <a:off x="3531638" y="3579503"/>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2</a:t>
            </a:r>
          </a:p>
        </p:txBody>
      </p:sp>
      <p:sp>
        <p:nvSpPr>
          <p:cNvPr id="236" name="Rounded Rectangle 235"/>
          <p:cNvSpPr/>
          <p:nvPr/>
        </p:nvSpPr>
        <p:spPr>
          <a:xfrm>
            <a:off x="2294528" y="2975372"/>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4" name="TextBox 236"/>
          <p:cNvSpPr txBox="1">
            <a:spLocks noChangeArrowheads="1"/>
          </p:cNvSpPr>
          <p:nvPr/>
        </p:nvSpPr>
        <p:spPr bwMode="auto">
          <a:xfrm>
            <a:off x="2296376" y="2964063"/>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1</a:t>
            </a:r>
          </a:p>
        </p:txBody>
      </p:sp>
      <p:sp>
        <p:nvSpPr>
          <p:cNvPr id="238" name="Rounded Rectangle 237"/>
          <p:cNvSpPr/>
          <p:nvPr/>
        </p:nvSpPr>
        <p:spPr>
          <a:xfrm>
            <a:off x="4122206" y="4287104"/>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6" name="TextBox 238"/>
          <p:cNvSpPr txBox="1">
            <a:spLocks noChangeArrowheads="1"/>
          </p:cNvSpPr>
          <p:nvPr/>
        </p:nvSpPr>
        <p:spPr bwMode="auto">
          <a:xfrm>
            <a:off x="4098131" y="4265015"/>
            <a:ext cx="1714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4</a:t>
            </a:r>
          </a:p>
        </p:txBody>
      </p:sp>
      <p:sp>
        <p:nvSpPr>
          <p:cNvPr id="241" name="Rounded Rectangle 240"/>
          <p:cNvSpPr/>
          <p:nvPr/>
        </p:nvSpPr>
        <p:spPr>
          <a:xfrm>
            <a:off x="5839826" y="2398376"/>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8" name="TextBox 241"/>
          <p:cNvSpPr txBox="1">
            <a:spLocks noChangeArrowheads="1"/>
          </p:cNvSpPr>
          <p:nvPr/>
        </p:nvSpPr>
        <p:spPr bwMode="auto">
          <a:xfrm>
            <a:off x="5842100" y="2397515"/>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8</a:t>
            </a:r>
          </a:p>
        </p:txBody>
      </p:sp>
      <p:sp>
        <p:nvSpPr>
          <p:cNvPr id="243" name="Rounded Rectangle 242"/>
          <p:cNvSpPr/>
          <p:nvPr/>
        </p:nvSpPr>
        <p:spPr>
          <a:xfrm>
            <a:off x="4629150" y="325755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0" name="TextBox 243"/>
          <p:cNvSpPr txBox="1">
            <a:spLocks noChangeArrowheads="1"/>
          </p:cNvSpPr>
          <p:nvPr/>
        </p:nvSpPr>
        <p:spPr bwMode="auto">
          <a:xfrm>
            <a:off x="4634521" y="3245049"/>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6</a:t>
            </a:r>
          </a:p>
        </p:txBody>
      </p:sp>
      <p:sp>
        <p:nvSpPr>
          <p:cNvPr id="245" name="Rounded Rectangle 244"/>
          <p:cNvSpPr/>
          <p:nvPr/>
        </p:nvSpPr>
        <p:spPr>
          <a:xfrm>
            <a:off x="5029200" y="400050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2" name="TextBox 245"/>
          <p:cNvSpPr txBox="1">
            <a:spLocks noChangeArrowheads="1"/>
          </p:cNvSpPr>
          <p:nvPr/>
        </p:nvSpPr>
        <p:spPr bwMode="auto">
          <a:xfrm>
            <a:off x="5023247" y="3983601"/>
            <a:ext cx="1714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9</a:t>
            </a:r>
          </a:p>
        </p:txBody>
      </p:sp>
      <p:sp>
        <p:nvSpPr>
          <p:cNvPr id="247" name="Rounded Rectangle 246"/>
          <p:cNvSpPr/>
          <p:nvPr/>
        </p:nvSpPr>
        <p:spPr>
          <a:xfrm>
            <a:off x="5943600" y="4292062"/>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4" name="TextBox 247"/>
          <p:cNvSpPr txBox="1">
            <a:spLocks noChangeArrowheads="1"/>
          </p:cNvSpPr>
          <p:nvPr/>
        </p:nvSpPr>
        <p:spPr bwMode="auto">
          <a:xfrm>
            <a:off x="5919928" y="4279636"/>
            <a:ext cx="2713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10</a:t>
            </a:r>
          </a:p>
        </p:txBody>
      </p:sp>
      <p:sp>
        <p:nvSpPr>
          <p:cNvPr id="249" name="Rounded Rectangle 248"/>
          <p:cNvSpPr/>
          <p:nvPr/>
        </p:nvSpPr>
        <p:spPr>
          <a:xfrm>
            <a:off x="7130058" y="4322253"/>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2256" name="TextBox 249"/>
          <p:cNvSpPr txBox="1">
            <a:spLocks noChangeArrowheads="1"/>
          </p:cNvSpPr>
          <p:nvPr/>
        </p:nvSpPr>
        <p:spPr bwMode="auto">
          <a:xfrm>
            <a:off x="7090768" y="4295134"/>
            <a:ext cx="281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15</a:t>
            </a:r>
          </a:p>
        </p:txBody>
      </p:sp>
      <p:sp>
        <p:nvSpPr>
          <p:cNvPr id="251" name="Rounded Rectangle 250"/>
          <p:cNvSpPr/>
          <p:nvPr/>
        </p:nvSpPr>
        <p:spPr>
          <a:xfrm>
            <a:off x="6572250" y="3771900"/>
            <a:ext cx="2857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sz="600" b="1" dirty="0">
                <a:solidFill>
                  <a:srgbClr val="000000"/>
                </a:solidFill>
              </a:rPr>
              <a:t>11</a:t>
            </a:r>
          </a:p>
        </p:txBody>
      </p:sp>
      <p:sp>
        <p:nvSpPr>
          <p:cNvPr id="252" name="Rounded Rectangle 251"/>
          <p:cNvSpPr/>
          <p:nvPr/>
        </p:nvSpPr>
        <p:spPr>
          <a:xfrm>
            <a:off x="7086600" y="2857500"/>
            <a:ext cx="28575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2259" name="TextBox 252"/>
          <p:cNvSpPr txBox="1">
            <a:spLocks noChangeArrowheads="1"/>
          </p:cNvSpPr>
          <p:nvPr/>
        </p:nvSpPr>
        <p:spPr bwMode="auto">
          <a:xfrm>
            <a:off x="7143750" y="2914651"/>
            <a:ext cx="2286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7</a:t>
            </a:r>
          </a:p>
        </p:txBody>
      </p:sp>
      <p:cxnSp>
        <p:nvCxnSpPr>
          <p:cNvPr id="255" name="Straight Arrow Connector 254"/>
          <p:cNvCxnSpPr>
            <a:stCxn id="252" idx="1"/>
            <a:endCxn id="2223" idx="3"/>
          </p:cNvCxnSpPr>
          <p:nvPr/>
        </p:nvCxnSpPr>
        <p:spPr>
          <a:xfrm flipH="1">
            <a:off x="6992635" y="3000375"/>
            <a:ext cx="93965" cy="1018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7315200" y="3371850"/>
            <a:ext cx="28575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62" name="TextBox 258"/>
          <p:cNvSpPr txBox="1">
            <a:spLocks noChangeArrowheads="1"/>
          </p:cNvSpPr>
          <p:nvPr/>
        </p:nvSpPr>
        <p:spPr bwMode="auto">
          <a:xfrm>
            <a:off x="7326828" y="3304802"/>
            <a:ext cx="2857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13</a:t>
            </a:r>
          </a:p>
        </p:txBody>
      </p:sp>
      <p:cxnSp>
        <p:nvCxnSpPr>
          <p:cNvPr id="261" name="Straight Arrow Connector 260"/>
          <p:cNvCxnSpPr>
            <a:stCxn id="2262" idx="1"/>
            <a:endCxn id="2227" idx="3"/>
          </p:cNvCxnSpPr>
          <p:nvPr/>
        </p:nvCxnSpPr>
        <p:spPr>
          <a:xfrm flipH="1">
            <a:off x="7213700" y="3477927"/>
            <a:ext cx="113128" cy="43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2" name="Rounded Rectangle 261"/>
          <p:cNvSpPr/>
          <p:nvPr/>
        </p:nvSpPr>
        <p:spPr>
          <a:xfrm>
            <a:off x="6515100" y="3371850"/>
            <a:ext cx="228600" cy="114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65" name="TextBox 262"/>
          <p:cNvSpPr txBox="1">
            <a:spLocks noChangeArrowheads="1"/>
          </p:cNvSpPr>
          <p:nvPr/>
        </p:nvSpPr>
        <p:spPr bwMode="auto">
          <a:xfrm>
            <a:off x="6507823" y="3330180"/>
            <a:ext cx="303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14</a:t>
            </a:r>
          </a:p>
        </p:txBody>
      </p:sp>
      <p:sp>
        <p:nvSpPr>
          <p:cNvPr id="219" name="Rounded Rectangle 218"/>
          <p:cNvSpPr/>
          <p:nvPr/>
        </p:nvSpPr>
        <p:spPr>
          <a:xfrm>
            <a:off x="5614394" y="3047582"/>
            <a:ext cx="86915" cy="165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13" name="TextBox 12"/>
          <p:cNvSpPr txBox="1"/>
          <p:nvPr/>
        </p:nvSpPr>
        <p:spPr>
          <a:xfrm>
            <a:off x="5565544" y="3025843"/>
            <a:ext cx="191062" cy="207749"/>
          </a:xfrm>
          <a:prstGeom prst="rect">
            <a:avLst/>
          </a:prstGeom>
          <a:noFill/>
        </p:spPr>
        <p:txBody>
          <a:bodyPr wrap="square" rtlCol="0">
            <a:spAutoFit/>
          </a:bodyPr>
          <a:lstStyle/>
          <a:p>
            <a:pPr defTabSz="685800" fontAlgn="base">
              <a:spcBef>
                <a:spcPct val="0"/>
              </a:spcBef>
              <a:spcAft>
                <a:spcPct val="0"/>
              </a:spcAft>
            </a:pPr>
            <a:r>
              <a:rPr lang="en-US" sz="750" b="1" dirty="0">
                <a:solidFill>
                  <a:srgbClr val="000000"/>
                </a:solidFill>
              </a:rPr>
              <a:t>5</a:t>
            </a:r>
          </a:p>
        </p:txBody>
      </p:sp>
      <p:sp>
        <p:nvSpPr>
          <p:cNvPr id="14" name="TextBox 13"/>
          <p:cNvSpPr txBox="1"/>
          <p:nvPr/>
        </p:nvSpPr>
        <p:spPr>
          <a:xfrm>
            <a:off x="1255187" y="989169"/>
            <a:ext cx="811137" cy="369332"/>
          </a:xfrm>
          <a:prstGeom prst="rect">
            <a:avLst/>
          </a:prstGeom>
          <a:solidFill>
            <a:schemeClr val="accent5">
              <a:lumMod val="7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a:t>
            </a:r>
          </a:p>
          <a:p>
            <a:pPr defTabSz="685800" fontAlgn="base">
              <a:spcBef>
                <a:spcPct val="0"/>
              </a:spcBef>
              <a:spcAft>
                <a:spcPct val="0"/>
              </a:spcAft>
            </a:pPr>
            <a:r>
              <a:rPr lang="en-US" sz="600" dirty="0">
                <a:solidFill>
                  <a:srgbClr val="000000"/>
                </a:solidFill>
              </a:rPr>
              <a:t>BRUCE HOFFMAN</a:t>
            </a:r>
          </a:p>
          <a:p>
            <a:pPr defTabSz="685800" fontAlgn="base">
              <a:spcBef>
                <a:spcPct val="0"/>
              </a:spcBef>
              <a:spcAft>
                <a:spcPct val="0"/>
              </a:spcAft>
            </a:pPr>
            <a:r>
              <a:rPr lang="en-US" sz="600" dirty="0">
                <a:solidFill>
                  <a:srgbClr val="000000"/>
                </a:solidFill>
              </a:rPr>
              <a:t>308.631.1828</a:t>
            </a:r>
          </a:p>
        </p:txBody>
      </p:sp>
      <p:sp>
        <p:nvSpPr>
          <p:cNvPr id="224" name="TextBox 223"/>
          <p:cNvSpPr txBox="1"/>
          <p:nvPr/>
        </p:nvSpPr>
        <p:spPr>
          <a:xfrm>
            <a:off x="2236905" y="1017666"/>
            <a:ext cx="685307" cy="369332"/>
          </a:xfrm>
          <a:prstGeom prst="rect">
            <a:avLst/>
          </a:prstGeom>
          <a:solidFill>
            <a:srgbClr val="00B0F0"/>
          </a:solidFill>
        </p:spPr>
        <p:txBody>
          <a:bodyPr wrap="square" rtlCol="0">
            <a:spAutoFit/>
          </a:bodyPr>
          <a:lstStyle/>
          <a:p>
            <a:pPr defTabSz="685800" fontAlgn="base">
              <a:spcBef>
                <a:spcPct val="0"/>
              </a:spcBef>
              <a:spcAft>
                <a:spcPct val="0"/>
              </a:spcAft>
            </a:pPr>
            <a:r>
              <a:rPr lang="en-US" sz="600" b="1" u="sng" dirty="0">
                <a:solidFill>
                  <a:srgbClr val="000000"/>
                </a:solidFill>
              </a:rPr>
              <a:t>DISTRICT 2</a:t>
            </a:r>
          </a:p>
          <a:p>
            <a:pPr defTabSz="685800" fontAlgn="base">
              <a:spcBef>
                <a:spcPct val="0"/>
              </a:spcBef>
              <a:spcAft>
                <a:spcPct val="0"/>
              </a:spcAft>
            </a:pPr>
            <a:r>
              <a:rPr lang="en-US" sz="600" dirty="0">
                <a:solidFill>
                  <a:srgbClr val="000000"/>
                </a:solidFill>
              </a:rPr>
              <a:t>DOUG PARKS</a:t>
            </a:r>
          </a:p>
          <a:p>
            <a:pPr defTabSz="685800" fontAlgn="base">
              <a:spcBef>
                <a:spcPct val="0"/>
              </a:spcBef>
              <a:spcAft>
                <a:spcPct val="0"/>
              </a:spcAft>
            </a:pPr>
            <a:r>
              <a:rPr lang="en-US" sz="600" dirty="0">
                <a:solidFill>
                  <a:srgbClr val="000000"/>
                </a:solidFill>
              </a:rPr>
              <a:t>308.530.2783</a:t>
            </a:r>
          </a:p>
        </p:txBody>
      </p:sp>
      <p:sp>
        <p:nvSpPr>
          <p:cNvPr id="225" name="TextBox 224"/>
          <p:cNvSpPr txBox="1"/>
          <p:nvPr/>
        </p:nvSpPr>
        <p:spPr>
          <a:xfrm>
            <a:off x="3131146" y="1017666"/>
            <a:ext cx="754755" cy="369332"/>
          </a:xfrm>
          <a:prstGeom prst="rect">
            <a:avLst/>
          </a:prstGeom>
          <a:solidFill>
            <a:srgbClr val="FFFF00"/>
          </a:solidFill>
        </p:spPr>
        <p:txBody>
          <a:bodyPr wrap="square" rtlCol="0">
            <a:spAutoFit/>
          </a:bodyPr>
          <a:lstStyle/>
          <a:p>
            <a:pPr defTabSz="685800" fontAlgn="base">
              <a:spcBef>
                <a:spcPct val="0"/>
              </a:spcBef>
              <a:spcAft>
                <a:spcPct val="0"/>
              </a:spcAft>
            </a:pPr>
            <a:r>
              <a:rPr lang="en-US" sz="600" b="1" u="sng" dirty="0">
                <a:solidFill>
                  <a:srgbClr val="000000"/>
                </a:solidFill>
              </a:rPr>
              <a:t>DISTRICT 3</a:t>
            </a:r>
          </a:p>
          <a:p>
            <a:pPr defTabSz="685800" fontAlgn="base">
              <a:spcBef>
                <a:spcPct val="0"/>
              </a:spcBef>
              <a:spcAft>
                <a:spcPct val="0"/>
              </a:spcAft>
            </a:pPr>
            <a:r>
              <a:rPr lang="en-US" sz="600">
                <a:solidFill>
                  <a:srgbClr val="000000"/>
                </a:solidFill>
              </a:rPr>
              <a:t>JOHN MORGAN</a:t>
            </a:r>
            <a:endParaRPr lang="en-US" sz="600" dirty="0">
              <a:solidFill>
                <a:srgbClr val="000000"/>
              </a:solidFill>
            </a:endParaRPr>
          </a:p>
          <a:p>
            <a:pPr defTabSz="685800" fontAlgn="base">
              <a:spcBef>
                <a:spcPct val="0"/>
              </a:spcBef>
              <a:spcAft>
                <a:spcPct val="0"/>
              </a:spcAft>
            </a:pPr>
            <a:r>
              <a:rPr lang="en-US" sz="600" dirty="0">
                <a:solidFill>
                  <a:srgbClr val="000000"/>
                </a:solidFill>
              </a:rPr>
              <a:t>402.389.0199</a:t>
            </a:r>
          </a:p>
        </p:txBody>
      </p:sp>
      <p:sp>
        <p:nvSpPr>
          <p:cNvPr id="226" name="TextBox 225"/>
          <p:cNvSpPr txBox="1"/>
          <p:nvPr/>
        </p:nvSpPr>
        <p:spPr>
          <a:xfrm>
            <a:off x="4094835" y="1020357"/>
            <a:ext cx="686213" cy="369332"/>
          </a:xfrm>
          <a:prstGeom prst="rect">
            <a:avLst/>
          </a:prstGeom>
          <a:solidFill>
            <a:srgbClr val="FFC000"/>
          </a:solidFill>
        </p:spPr>
        <p:txBody>
          <a:bodyPr wrap="square" rtlCol="0">
            <a:spAutoFit/>
          </a:bodyPr>
          <a:lstStyle/>
          <a:p>
            <a:pPr defTabSz="685800" fontAlgn="base">
              <a:spcBef>
                <a:spcPct val="0"/>
              </a:spcBef>
              <a:spcAft>
                <a:spcPct val="0"/>
              </a:spcAft>
            </a:pPr>
            <a:r>
              <a:rPr lang="en-US" sz="600" b="1" u="sng" dirty="0">
                <a:solidFill>
                  <a:srgbClr val="000000"/>
                </a:solidFill>
              </a:rPr>
              <a:t>DISTRICT 4</a:t>
            </a:r>
          </a:p>
          <a:p>
            <a:pPr defTabSz="685800" fontAlgn="base">
              <a:spcBef>
                <a:spcPct val="0"/>
              </a:spcBef>
              <a:spcAft>
                <a:spcPct val="0"/>
              </a:spcAft>
            </a:pPr>
            <a:r>
              <a:rPr lang="en-US" sz="600" dirty="0">
                <a:solidFill>
                  <a:srgbClr val="000000"/>
                </a:solidFill>
              </a:rPr>
              <a:t>GARY LOFTON</a:t>
            </a:r>
          </a:p>
          <a:p>
            <a:pPr defTabSz="685800" fontAlgn="base">
              <a:spcBef>
                <a:spcPct val="0"/>
              </a:spcBef>
              <a:spcAft>
                <a:spcPct val="0"/>
              </a:spcAft>
            </a:pPr>
            <a:r>
              <a:rPr lang="en-US" sz="600" dirty="0">
                <a:solidFill>
                  <a:srgbClr val="000000"/>
                </a:solidFill>
              </a:rPr>
              <a:t>308.325.2219</a:t>
            </a:r>
          </a:p>
        </p:txBody>
      </p:sp>
      <p:sp>
        <p:nvSpPr>
          <p:cNvPr id="227" name="TextBox 226"/>
          <p:cNvSpPr txBox="1"/>
          <p:nvPr/>
        </p:nvSpPr>
        <p:spPr>
          <a:xfrm>
            <a:off x="4989983" y="1020358"/>
            <a:ext cx="756883" cy="369332"/>
          </a:xfrm>
          <a:prstGeom prst="rect">
            <a:avLst/>
          </a:prstGeom>
          <a:solidFill>
            <a:schemeClr val="accent3">
              <a:lumMod val="6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5</a:t>
            </a:r>
          </a:p>
          <a:p>
            <a:pPr defTabSz="685800" fontAlgn="base">
              <a:spcBef>
                <a:spcPct val="0"/>
              </a:spcBef>
              <a:spcAft>
                <a:spcPct val="0"/>
              </a:spcAft>
            </a:pPr>
            <a:r>
              <a:rPr lang="en-US" sz="600" dirty="0">
                <a:solidFill>
                  <a:srgbClr val="000000"/>
                </a:solidFill>
              </a:rPr>
              <a:t>STUART BAUER</a:t>
            </a:r>
          </a:p>
          <a:p>
            <a:pPr defTabSz="685800" fontAlgn="base">
              <a:spcBef>
                <a:spcPct val="0"/>
              </a:spcBef>
              <a:spcAft>
                <a:spcPct val="0"/>
              </a:spcAft>
            </a:pPr>
            <a:r>
              <a:rPr lang="en-US" sz="600" dirty="0">
                <a:solidFill>
                  <a:srgbClr val="000000"/>
                </a:solidFill>
              </a:rPr>
              <a:t>402.461.8574</a:t>
            </a:r>
          </a:p>
        </p:txBody>
      </p:sp>
      <p:sp>
        <p:nvSpPr>
          <p:cNvPr id="228" name="TextBox 227"/>
          <p:cNvSpPr txBox="1"/>
          <p:nvPr/>
        </p:nvSpPr>
        <p:spPr>
          <a:xfrm>
            <a:off x="5854788" y="1014782"/>
            <a:ext cx="807993" cy="369332"/>
          </a:xfrm>
          <a:prstGeom prst="rect">
            <a:avLst/>
          </a:prstGeom>
          <a:solidFill>
            <a:srgbClr val="92D050"/>
          </a:solidFill>
        </p:spPr>
        <p:txBody>
          <a:bodyPr wrap="square" rtlCol="0">
            <a:spAutoFit/>
          </a:bodyPr>
          <a:lstStyle/>
          <a:p>
            <a:pPr defTabSz="685800" fontAlgn="base">
              <a:spcBef>
                <a:spcPct val="0"/>
              </a:spcBef>
              <a:spcAft>
                <a:spcPct val="0"/>
              </a:spcAft>
            </a:pPr>
            <a:r>
              <a:rPr lang="en-US" sz="600" b="1" u="sng" dirty="0">
                <a:solidFill>
                  <a:srgbClr val="000000"/>
                </a:solidFill>
              </a:rPr>
              <a:t>DISTRICT 6</a:t>
            </a:r>
          </a:p>
          <a:p>
            <a:pPr defTabSz="685800" fontAlgn="base">
              <a:spcBef>
                <a:spcPct val="0"/>
              </a:spcBef>
              <a:spcAft>
                <a:spcPct val="0"/>
              </a:spcAft>
            </a:pPr>
            <a:r>
              <a:rPr lang="en-US" sz="600" dirty="0">
                <a:solidFill>
                  <a:srgbClr val="000000"/>
                </a:solidFill>
              </a:rPr>
              <a:t>KIM FARNSTROM</a:t>
            </a:r>
          </a:p>
          <a:p>
            <a:pPr defTabSz="685800" fontAlgn="base">
              <a:spcBef>
                <a:spcPct val="0"/>
              </a:spcBef>
              <a:spcAft>
                <a:spcPct val="0"/>
              </a:spcAft>
            </a:pPr>
            <a:r>
              <a:rPr lang="en-US" sz="600" dirty="0">
                <a:solidFill>
                  <a:srgbClr val="000000"/>
                </a:solidFill>
              </a:rPr>
              <a:t>308.750.1841</a:t>
            </a:r>
          </a:p>
        </p:txBody>
      </p:sp>
      <p:sp>
        <p:nvSpPr>
          <p:cNvPr id="229" name="TextBox 228"/>
          <p:cNvSpPr txBox="1"/>
          <p:nvPr/>
        </p:nvSpPr>
        <p:spPr>
          <a:xfrm>
            <a:off x="6761560" y="1011371"/>
            <a:ext cx="623888" cy="369332"/>
          </a:xfrm>
          <a:prstGeom prst="rect">
            <a:avLst/>
          </a:prstGeom>
          <a:solidFill>
            <a:srgbClr val="CCECFF"/>
          </a:solidFill>
        </p:spPr>
        <p:txBody>
          <a:bodyPr wrap="square" rtlCol="0">
            <a:spAutoFit/>
          </a:bodyPr>
          <a:lstStyle/>
          <a:p>
            <a:pPr defTabSz="685800" fontAlgn="base">
              <a:spcBef>
                <a:spcPct val="0"/>
              </a:spcBef>
              <a:spcAft>
                <a:spcPct val="0"/>
              </a:spcAft>
            </a:pPr>
            <a:r>
              <a:rPr lang="en-US" sz="600" b="1" u="sng" dirty="0">
                <a:solidFill>
                  <a:srgbClr val="000000"/>
                </a:solidFill>
              </a:rPr>
              <a:t>DISTRICT 7</a:t>
            </a:r>
          </a:p>
          <a:p>
            <a:pPr defTabSz="685800" fontAlgn="base">
              <a:spcBef>
                <a:spcPct val="0"/>
              </a:spcBef>
              <a:spcAft>
                <a:spcPct val="0"/>
              </a:spcAft>
            </a:pPr>
            <a:r>
              <a:rPr lang="en-US" sz="600" dirty="0">
                <a:solidFill>
                  <a:srgbClr val="000000"/>
                </a:solidFill>
              </a:rPr>
              <a:t>TODD FLICK</a:t>
            </a:r>
          </a:p>
          <a:p>
            <a:pPr defTabSz="685800" fontAlgn="base">
              <a:spcBef>
                <a:spcPct val="0"/>
              </a:spcBef>
              <a:spcAft>
                <a:spcPct val="0"/>
              </a:spcAft>
            </a:pPr>
            <a:r>
              <a:rPr lang="en-US" sz="600" dirty="0">
                <a:solidFill>
                  <a:srgbClr val="000000"/>
                </a:solidFill>
              </a:rPr>
              <a:t>402.649.7730</a:t>
            </a:r>
          </a:p>
        </p:txBody>
      </p:sp>
      <p:sp>
        <p:nvSpPr>
          <p:cNvPr id="230" name="TextBox 229"/>
          <p:cNvSpPr txBox="1"/>
          <p:nvPr/>
        </p:nvSpPr>
        <p:spPr>
          <a:xfrm>
            <a:off x="1117403" y="1394656"/>
            <a:ext cx="928092" cy="369332"/>
          </a:xfrm>
          <a:prstGeom prst="rect">
            <a:avLst/>
          </a:prstGeom>
          <a:solidFill>
            <a:srgbClr val="FF3399"/>
          </a:solidFill>
        </p:spPr>
        <p:txBody>
          <a:bodyPr wrap="square" rtlCol="0">
            <a:spAutoFit/>
          </a:bodyPr>
          <a:lstStyle/>
          <a:p>
            <a:pPr defTabSz="685800" fontAlgn="base">
              <a:spcBef>
                <a:spcPct val="0"/>
              </a:spcBef>
              <a:spcAft>
                <a:spcPct val="0"/>
              </a:spcAft>
            </a:pPr>
            <a:r>
              <a:rPr lang="en-US" sz="600" b="1" u="sng" dirty="0">
                <a:solidFill>
                  <a:srgbClr val="000000"/>
                </a:solidFill>
              </a:rPr>
              <a:t>DISTRICT 8</a:t>
            </a:r>
          </a:p>
          <a:p>
            <a:pPr defTabSz="685800" fontAlgn="base">
              <a:spcBef>
                <a:spcPct val="0"/>
              </a:spcBef>
              <a:spcAft>
                <a:spcPct val="0"/>
              </a:spcAft>
            </a:pPr>
            <a:r>
              <a:rPr lang="en-US" sz="600" dirty="0">
                <a:solidFill>
                  <a:srgbClr val="000000"/>
                </a:solidFill>
              </a:rPr>
              <a:t>GREG LASKA</a:t>
            </a:r>
          </a:p>
          <a:p>
            <a:pPr defTabSz="685800" fontAlgn="base">
              <a:spcBef>
                <a:spcPct val="0"/>
              </a:spcBef>
              <a:spcAft>
                <a:spcPct val="0"/>
              </a:spcAft>
            </a:pPr>
            <a:r>
              <a:rPr lang="en-US" sz="600" dirty="0">
                <a:solidFill>
                  <a:srgbClr val="000000"/>
                </a:solidFill>
              </a:rPr>
              <a:t>402.649.7742</a:t>
            </a:r>
          </a:p>
        </p:txBody>
      </p:sp>
      <p:sp>
        <p:nvSpPr>
          <p:cNvPr id="232" name="TextBox 231"/>
          <p:cNvSpPr txBox="1"/>
          <p:nvPr/>
        </p:nvSpPr>
        <p:spPr>
          <a:xfrm>
            <a:off x="2180481" y="1399166"/>
            <a:ext cx="627685" cy="369332"/>
          </a:xfrm>
          <a:prstGeom prst="rect">
            <a:avLst/>
          </a:prstGeom>
          <a:solidFill>
            <a:srgbClr val="FFFF99"/>
          </a:solidFill>
        </p:spPr>
        <p:txBody>
          <a:bodyPr wrap="square" rtlCol="0">
            <a:spAutoFit/>
          </a:bodyPr>
          <a:lstStyle/>
          <a:p>
            <a:pPr defTabSz="685800" fontAlgn="base">
              <a:spcBef>
                <a:spcPct val="0"/>
              </a:spcBef>
              <a:spcAft>
                <a:spcPct val="0"/>
              </a:spcAft>
            </a:pPr>
            <a:r>
              <a:rPr lang="en-US" sz="600" b="1" u="sng" dirty="0">
                <a:solidFill>
                  <a:srgbClr val="000000"/>
                </a:solidFill>
              </a:rPr>
              <a:t>DISTRICT 9</a:t>
            </a:r>
          </a:p>
          <a:p>
            <a:pPr defTabSz="685800" fontAlgn="base">
              <a:spcBef>
                <a:spcPct val="0"/>
              </a:spcBef>
              <a:spcAft>
                <a:spcPct val="0"/>
              </a:spcAft>
            </a:pPr>
            <a:r>
              <a:rPr lang="en-US" sz="600" dirty="0">
                <a:solidFill>
                  <a:srgbClr val="000000"/>
                </a:solidFill>
              </a:rPr>
              <a:t>RON DRUDIK</a:t>
            </a:r>
          </a:p>
          <a:p>
            <a:pPr defTabSz="685800" fontAlgn="base">
              <a:spcBef>
                <a:spcPct val="0"/>
              </a:spcBef>
              <a:spcAft>
                <a:spcPct val="0"/>
              </a:spcAft>
            </a:pPr>
            <a:r>
              <a:rPr lang="en-US" sz="600" dirty="0">
                <a:solidFill>
                  <a:srgbClr val="000000"/>
                </a:solidFill>
              </a:rPr>
              <a:t>402.460.0260</a:t>
            </a:r>
          </a:p>
        </p:txBody>
      </p:sp>
      <p:sp>
        <p:nvSpPr>
          <p:cNvPr id="233" name="TextBox 232"/>
          <p:cNvSpPr txBox="1"/>
          <p:nvPr/>
        </p:nvSpPr>
        <p:spPr>
          <a:xfrm>
            <a:off x="2903416" y="1402856"/>
            <a:ext cx="819150" cy="369332"/>
          </a:xfrm>
          <a:prstGeom prst="rect">
            <a:avLst/>
          </a:prstGeom>
          <a:solidFill>
            <a:srgbClr val="00B050"/>
          </a:solidFill>
        </p:spPr>
        <p:txBody>
          <a:bodyPr wrap="square" rtlCol="0">
            <a:spAutoFit/>
          </a:bodyPr>
          <a:lstStyle/>
          <a:p>
            <a:pPr defTabSz="685800" fontAlgn="base">
              <a:spcBef>
                <a:spcPct val="0"/>
              </a:spcBef>
              <a:spcAft>
                <a:spcPct val="0"/>
              </a:spcAft>
            </a:pPr>
            <a:r>
              <a:rPr lang="en-US" sz="600" b="1" u="sng" dirty="0">
                <a:solidFill>
                  <a:srgbClr val="000000"/>
                </a:solidFill>
              </a:rPr>
              <a:t>DISTRICT 10</a:t>
            </a:r>
          </a:p>
          <a:p>
            <a:pPr defTabSz="685800" fontAlgn="base">
              <a:spcBef>
                <a:spcPct val="0"/>
              </a:spcBef>
              <a:spcAft>
                <a:spcPct val="0"/>
              </a:spcAft>
            </a:pPr>
            <a:r>
              <a:rPr lang="en-US" sz="600" dirty="0">
                <a:solidFill>
                  <a:srgbClr val="000000"/>
                </a:solidFill>
              </a:rPr>
              <a:t>ROBERT COLMAN</a:t>
            </a:r>
          </a:p>
          <a:p>
            <a:pPr defTabSz="685800" fontAlgn="base">
              <a:spcBef>
                <a:spcPct val="0"/>
              </a:spcBef>
              <a:spcAft>
                <a:spcPct val="0"/>
              </a:spcAft>
            </a:pPr>
            <a:r>
              <a:rPr lang="en-US" sz="600" dirty="0">
                <a:solidFill>
                  <a:srgbClr val="000000"/>
                </a:solidFill>
              </a:rPr>
              <a:t>402.440.5740</a:t>
            </a:r>
          </a:p>
        </p:txBody>
      </p:sp>
      <p:sp>
        <p:nvSpPr>
          <p:cNvPr id="235" name="TextBox 234"/>
          <p:cNvSpPr txBox="1"/>
          <p:nvPr/>
        </p:nvSpPr>
        <p:spPr>
          <a:xfrm>
            <a:off x="3840957" y="1405833"/>
            <a:ext cx="796309" cy="346249"/>
          </a:xfrm>
          <a:prstGeom prst="rect">
            <a:avLst/>
          </a:prstGeom>
          <a:solidFill>
            <a:srgbClr val="FFFF00"/>
          </a:solidFill>
        </p:spPr>
        <p:txBody>
          <a:bodyPr wrap="square" rtlCol="0">
            <a:spAutoFit/>
          </a:bodyPr>
          <a:lstStyle/>
          <a:p>
            <a:pPr defTabSz="685800" fontAlgn="base">
              <a:spcBef>
                <a:spcPct val="0"/>
              </a:spcBef>
              <a:spcAft>
                <a:spcPct val="0"/>
              </a:spcAft>
            </a:pPr>
            <a:r>
              <a:rPr lang="en-US" sz="600" b="1" u="sng" dirty="0">
                <a:solidFill>
                  <a:srgbClr val="000000"/>
                </a:solidFill>
              </a:rPr>
              <a:t>DISTRICT 11</a:t>
            </a:r>
          </a:p>
          <a:p>
            <a:pPr defTabSz="685800" fontAlgn="base">
              <a:spcBef>
                <a:spcPct val="0"/>
              </a:spcBef>
              <a:spcAft>
                <a:spcPct val="0"/>
              </a:spcAft>
            </a:pPr>
            <a:r>
              <a:rPr lang="en-US" sz="525" dirty="0">
                <a:solidFill>
                  <a:srgbClr val="000000"/>
                </a:solidFill>
              </a:rPr>
              <a:t>DANIEL LOVERCHECK</a:t>
            </a:r>
          </a:p>
          <a:p>
            <a:pPr defTabSz="685800" fontAlgn="base">
              <a:spcBef>
                <a:spcPct val="0"/>
              </a:spcBef>
              <a:spcAft>
                <a:spcPct val="0"/>
              </a:spcAft>
            </a:pPr>
            <a:r>
              <a:rPr lang="en-US" sz="525" dirty="0">
                <a:solidFill>
                  <a:srgbClr val="000000"/>
                </a:solidFill>
              </a:rPr>
              <a:t>402.499.5842</a:t>
            </a:r>
          </a:p>
        </p:txBody>
      </p:sp>
      <p:sp>
        <p:nvSpPr>
          <p:cNvPr id="237" name="TextBox 236"/>
          <p:cNvSpPr txBox="1"/>
          <p:nvPr/>
        </p:nvSpPr>
        <p:spPr>
          <a:xfrm>
            <a:off x="6716241" y="4990133"/>
            <a:ext cx="1171013" cy="369332"/>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DIVISION DIRECTOR</a:t>
            </a:r>
          </a:p>
          <a:p>
            <a:pPr defTabSz="685800" fontAlgn="base">
              <a:spcBef>
                <a:spcPct val="0"/>
              </a:spcBef>
              <a:spcAft>
                <a:spcPct val="0"/>
              </a:spcAft>
            </a:pPr>
            <a:r>
              <a:rPr lang="en-US" sz="600">
                <a:solidFill>
                  <a:srgbClr val="000000"/>
                </a:solidFill>
              </a:rPr>
              <a:t>CRAIG THELEN</a:t>
            </a:r>
            <a:endParaRPr lang="en-US" sz="600" dirty="0">
              <a:solidFill>
                <a:srgbClr val="000000"/>
              </a:solidFill>
            </a:endParaRPr>
          </a:p>
          <a:p>
            <a:pPr defTabSz="685800" fontAlgn="base">
              <a:spcBef>
                <a:spcPct val="0"/>
              </a:spcBef>
              <a:spcAft>
                <a:spcPct val="0"/>
              </a:spcAft>
            </a:pPr>
            <a:r>
              <a:rPr lang="en-US" sz="600" dirty="0">
                <a:solidFill>
                  <a:srgbClr val="000000"/>
                </a:solidFill>
              </a:rPr>
              <a:t>402.471.3550</a:t>
            </a:r>
          </a:p>
        </p:txBody>
      </p:sp>
      <p:sp>
        <p:nvSpPr>
          <p:cNvPr id="239" name="TextBox 238"/>
          <p:cNvSpPr txBox="1"/>
          <p:nvPr/>
        </p:nvSpPr>
        <p:spPr>
          <a:xfrm>
            <a:off x="4685251" y="1417087"/>
            <a:ext cx="724052" cy="346249"/>
          </a:xfrm>
          <a:prstGeom prst="rect">
            <a:avLst/>
          </a:prstGeom>
          <a:solidFill>
            <a:srgbClr val="FF00FF"/>
          </a:solidFill>
        </p:spPr>
        <p:txBody>
          <a:bodyPr wrap="square" rtlCol="0">
            <a:spAutoFit/>
          </a:bodyPr>
          <a:lstStyle/>
          <a:p>
            <a:pPr defTabSz="685800" fontAlgn="base">
              <a:spcBef>
                <a:spcPct val="0"/>
              </a:spcBef>
              <a:spcAft>
                <a:spcPct val="0"/>
              </a:spcAft>
            </a:pPr>
            <a:r>
              <a:rPr lang="en-US" sz="600" b="1" u="sng" dirty="0">
                <a:solidFill>
                  <a:srgbClr val="000000"/>
                </a:solidFill>
              </a:rPr>
              <a:t>DISTRICT 13</a:t>
            </a:r>
          </a:p>
          <a:p>
            <a:pPr defTabSz="685800" fontAlgn="base">
              <a:spcBef>
                <a:spcPct val="0"/>
              </a:spcBef>
              <a:spcAft>
                <a:spcPct val="0"/>
              </a:spcAft>
            </a:pPr>
            <a:r>
              <a:rPr lang="en-US" sz="525" dirty="0">
                <a:solidFill>
                  <a:srgbClr val="000000"/>
                </a:solidFill>
              </a:rPr>
              <a:t>DENNIS CARRAHER</a:t>
            </a:r>
          </a:p>
          <a:p>
            <a:pPr defTabSz="685800" fontAlgn="base">
              <a:spcBef>
                <a:spcPct val="0"/>
              </a:spcBef>
              <a:spcAft>
                <a:spcPct val="0"/>
              </a:spcAft>
            </a:pPr>
            <a:r>
              <a:rPr lang="en-US" sz="525" dirty="0">
                <a:solidFill>
                  <a:srgbClr val="000000"/>
                </a:solidFill>
              </a:rPr>
              <a:t>402.443.8222</a:t>
            </a:r>
          </a:p>
        </p:txBody>
      </p:sp>
      <p:sp>
        <p:nvSpPr>
          <p:cNvPr id="240" name="TextBox 239"/>
          <p:cNvSpPr txBox="1"/>
          <p:nvPr/>
        </p:nvSpPr>
        <p:spPr>
          <a:xfrm>
            <a:off x="5551665" y="1412693"/>
            <a:ext cx="724051" cy="369332"/>
          </a:xfrm>
          <a:prstGeom prst="rect">
            <a:avLst/>
          </a:prstGeom>
          <a:solidFill>
            <a:schemeClr val="accent3">
              <a:lumMod val="9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14</a:t>
            </a:r>
          </a:p>
          <a:p>
            <a:pPr defTabSz="685800" fontAlgn="base">
              <a:spcBef>
                <a:spcPct val="0"/>
              </a:spcBef>
              <a:spcAft>
                <a:spcPct val="0"/>
              </a:spcAft>
            </a:pPr>
            <a:r>
              <a:rPr lang="en-US" sz="600" dirty="0">
                <a:solidFill>
                  <a:srgbClr val="000000"/>
                </a:solidFill>
              </a:rPr>
              <a:t>JAMES WILSON</a:t>
            </a:r>
          </a:p>
          <a:p>
            <a:pPr defTabSz="685800" fontAlgn="base">
              <a:spcBef>
                <a:spcPct val="0"/>
              </a:spcBef>
              <a:spcAft>
                <a:spcPct val="0"/>
              </a:spcAft>
            </a:pPr>
            <a:r>
              <a:rPr lang="en-US" sz="600" dirty="0">
                <a:solidFill>
                  <a:srgbClr val="000000"/>
                </a:solidFill>
              </a:rPr>
              <a:t>402.499.5841</a:t>
            </a:r>
          </a:p>
        </p:txBody>
      </p:sp>
      <p:sp>
        <p:nvSpPr>
          <p:cNvPr id="242" name="TextBox 241"/>
          <p:cNvSpPr txBox="1"/>
          <p:nvPr/>
        </p:nvSpPr>
        <p:spPr>
          <a:xfrm>
            <a:off x="6332295" y="1409194"/>
            <a:ext cx="625078" cy="369332"/>
          </a:xfrm>
          <a:prstGeom prst="rect">
            <a:avLst/>
          </a:prstGeom>
          <a:solidFill>
            <a:schemeClr val="accent2">
              <a:lumMod val="20000"/>
              <a:lumOff val="80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15</a:t>
            </a:r>
          </a:p>
          <a:p>
            <a:pPr defTabSz="685800" fontAlgn="base">
              <a:spcBef>
                <a:spcPct val="0"/>
              </a:spcBef>
              <a:spcAft>
                <a:spcPct val="0"/>
              </a:spcAft>
            </a:pPr>
            <a:r>
              <a:rPr lang="en-US" sz="600" dirty="0">
                <a:solidFill>
                  <a:srgbClr val="000000"/>
                </a:solidFill>
              </a:rPr>
              <a:t>RALPH QUICK</a:t>
            </a:r>
          </a:p>
          <a:p>
            <a:pPr defTabSz="685800" fontAlgn="base">
              <a:spcBef>
                <a:spcPct val="0"/>
              </a:spcBef>
              <a:spcAft>
                <a:spcPct val="0"/>
              </a:spcAft>
            </a:pPr>
            <a:r>
              <a:rPr lang="en-US" sz="600" dirty="0">
                <a:solidFill>
                  <a:srgbClr val="000000"/>
                </a:solidFill>
              </a:rPr>
              <a:t>402.643.0052</a:t>
            </a:r>
          </a:p>
        </p:txBody>
      </p:sp>
      <p:sp>
        <p:nvSpPr>
          <p:cNvPr id="244" name="TextBox 243"/>
          <p:cNvSpPr txBox="1"/>
          <p:nvPr/>
        </p:nvSpPr>
        <p:spPr>
          <a:xfrm>
            <a:off x="1416897" y="4989061"/>
            <a:ext cx="955337" cy="646331"/>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DISTRICT 12</a:t>
            </a:r>
          </a:p>
          <a:p>
            <a:pPr defTabSz="685800" fontAlgn="base">
              <a:spcBef>
                <a:spcPct val="0"/>
              </a:spcBef>
              <a:spcAft>
                <a:spcPct val="0"/>
              </a:spcAft>
            </a:pPr>
            <a:r>
              <a:rPr lang="en-US" sz="600">
                <a:solidFill>
                  <a:srgbClr val="000000"/>
                </a:solidFill>
              </a:rPr>
              <a:t>CLINT HANSEN</a:t>
            </a:r>
            <a:endParaRPr lang="en-US" sz="600" dirty="0">
              <a:solidFill>
                <a:srgbClr val="000000"/>
              </a:solidFill>
            </a:endParaRPr>
          </a:p>
          <a:p>
            <a:pPr defTabSz="685800" fontAlgn="base">
              <a:spcBef>
                <a:spcPct val="0"/>
              </a:spcBef>
              <a:spcAft>
                <a:spcPct val="0"/>
              </a:spcAft>
            </a:pPr>
            <a:r>
              <a:rPr lang="en-US" sz="600" dirty="0">
                <a:solidFill>
                  <a:srgbClr val="000000"/>
                </a:solidFill>
              </a:rPr>
              <a:t>402.471.3506</a:t>
            </a:r>
          </a:p>
          <a:p>
            <a:pPr defTabSz="685800" fontAlgn="base">
              <a:spcBef>
                <a:spcPct val="0"/>
              </a:spcBef>
              <a:spcAft>
                <a:spcPct val="0"/>
              </a:spcAft>
            </a:pPr>
            <a:r>
              <a:rPr lang="en-US" sz="600" dirty="0">
                <a:solidFill>
                  <a:srgbClr val="000000"/>
                </a:solidFill>
              </a:rPr>
              <a:t>402.440.5739</a:t>
            </a:r>
          </a:p>
          <a:p>
            <a:pPr defTabSz="685800" fontAlgn="base">
              <a:spcBef>
                <a:spcPct val="0"/>
              </a:spcBef>
              <a:spcAft>
                <a:spcPct val="0"/>
              </a:spcAft>
            </a:pPr>
            <a:r>
              <a:rPr lang="en-US" sz="600" dirty="0">
                <a:solidFill>
                  <a:srgbClr val="000000"/>
                </a:solidFill>
              </a:rPr>
              <a:t>CHIEF ELECTRICAL </a:t>
            </a:r>
          </a:p>
          <a:p>
            <a:pPr defTabSz="685800" fontAlgn="base">
              <a:spcBef>
                <a:spcPct val="0"/>
              </a:spcBef>
              <a:spcAft>
                <a:spcPct val="0"/>
              </a:spcAft>
            </a:pPr>
            <a:r>
              <a:rPr lang="en-US" sz="600" dirty="0">
                <a:solidFill>
                  <a:srgbClr val="000000"/>
                </a:solidFill>
              </a:rPr>
              <a:t>INSPECTOR</a:t>
            </a:r>
          </a:p>
        </p:txBody>
      </p:sp>
      <p:sp>
        <p:nvSpPr>
          <p:cNvPr id="246" name="TextBox 245"/>
          <p:cNvSpPr txBox="1"/>
          <p:nvPr/>
        </p:nvSpPr>
        <p:spPr>
          <a:xfrm>
            <a:off x="3627770" y="4952281"/>
            <a:ext cx="1171013" cy="923330"/>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OFFICE</a:t>
            </a:r>
          </a:p>
          <a:p>
            <a:pPr defTabSz="685800" fontAlgn="base">
              <a:spcBef>
                <a:spcPct val="0"/>
              </a:spcBef>
              <a:spcAft>
                <a:spcPct val="0"/>
              </a:spcAft>
            </a:pPr>
            <a:r>
              <a:rPr lang="en-US" sz="600" dirty="0">
                <a:solidFill>
                  <a:srgbClr val="000000"/>
                </a:solidFill>
              </a:rPr>
              <a:t>MELISSA HAMILTON</a:t>
            </a:r>
          </a:p>
          <a:p>
            <a:pPr defTabSz="685800" fontAlgn="base">
              <a:spcBef>
                <a:spcPct val="0"/>
              </a:spcBef>
              <a:spcAft>
                <a:spcPct val="0"/>
              </a:spcAft>
            </a:pPr>
            <a:r>
              <a:rPr lang="en-US" sz="600" dirty="0">
                <a:solidFill>
                  <a:srgbClr val="000000"/>
                </a:solidFill>
              </a:rPr>
              <a:t>402.471.1358</a:t>
            </a:r>
          </a:p>
          <a:p>
            <a:pPr defTabSz="685800" fontAlgn="base">
              <a:spcBef>
                <a:spcPct val="0"/>
              </a:spcBef>
              <a:spcAft>
                <a:spcPct val="0"/>
              </a:spcAft>
            </a:pPr>
            <a:endParaRPr lang="en-US" sz="600" dirty="0">
              <a:solidFill>
                <a:srgbClr val="000000"/>
              </a:solidFill>
            </a:endParaRPr>
          </a:p>
          <a:p>
            <a:pPr defTabSz="685800" fontAlgn="base">
              <a:spcBef>
                <a:spcPct val="0"/>
              </a:spcBef>
              <a:spcAft>
                <a:spcPct val="0"/>
              </a:spcAft>
            </a:pPr>
            <a:r>
              <a:rPr lang="en-US" sz="600" dirty="0">
                <a:solidFill>
                  <a:srgbClr val="000000"/>
                </a:solidFill>
              </a:rPr>
              <a:t>Allyson Crawford-Thiel</a:t>
            </a:r>
          </a:p>
          <a:p>
            <a:pPr defTabSz="685800" fontAlgn="base">
              <a:spcBef>
                <a:spcPct val="0"/>
              </a:spcBef>
              <a:spcAft>
                <a:spcPct val="0"/>
              </a:spcAft>
            </a:pPr>
            <a:r>
              <a:rPr lang="en-US" sz="600" dirty="0">
                <a:solidFill>
                  <a:srgbClr val="000000"/>
                </a:solidFill>
              </a:rPr>
              <a:t>402.471.1058</a:t>
            </a:r>
          </a:p>
          <a:p>
            <a:pPr defTabSz="685800" fontAlgn="base">
              <a:spcBef>
                <a:spcPct val="0"/>
              </a:spcBef>
              <a:spcAft>
                <a:spcPct val="0"/>
              </a:spcAft>
            </a:pPr>
            <a:endParaRPr lang="en-US" sz="600" dirty="0">
              <a:solidFill>
                <a:srgbClr val="000000"/>
              </a:solidFill>
            </a:endParaRPr>
          </a:p>
          <a:p>
            <a:pPr defTabSz="685800" fontAlgn="base">
              <a:spcBef>
                <a:spcPct val="0"/>
              </a:spcBef>
              <a:spcAft>
                <a:spcPct val="0"/>
              </a:spcAft>
            </a:pPr>
            <a:r>
              <a:rPr lang="en-US" sz="600" dirty="0">
                <a:solidFill>
                  <a:srgbClr val="000000"/>
                </a:solidFill>
              </a:rPr>
              <a:t>JULIE SCHROEDER</a:t>
            </a:r>
          </a:p>
          <a:p>
            <a:pPr defTabSz="685800" fontAlgn="base">
              <a:spcBef>
                <a:spcPct val="0"/>
              </a:spcBef>
              <a:spcAft>
                <a:spcPct val="0"/>
              </a:spcAft>
            </a:pPr>
            <a:r>
              <a:rPr lang="en-US" sz="600" dirty="0">
                <a:solidFill>
                  <a:srgbClr val="000000"/>
                </a:solidFill>
              </a:rPr>
              <a:t>402.471.3507</a:t>
            </a:r>
          </a:p>
        </p:txBody>
      </p:sp>
      <p:sp>
        <p:nvSpPr>
          <p:cNvPr id="21" name="Rectangle 20"/>
          <p:cNvSpPr/>
          <p:nvPr/>
        </p:nvSpPr>
        <p:spPr>
          <a:xfrm>
            <a:off x="6332935" y="2853929"/>
            <a:ext cx="296465" cy="29289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2" name="Text Box 178"/>
          <p:cNvSpPr txBox="1">
            <a:spLocks noChangeArrowheads="1"/>
          </p:cNvSpPr>
          <p:nvPr/>
        </p:nvSpPr>
        <p:spPr bwMode="auto">
          <a:xfrm>
            <a:off x="6328627" y="2890102"/>
            <a:ext cx="409118" cy="276999"/>
          </a:xfrm>
          <a:prstGeom prst="rect">
            <a:avLst/>
          </a:prstGeom>
          <a:solidFill>
            <a:srgbClr val="CCECFF"/>
          </a:solidFill>
          <a:ln w="9525">
            <a:noFill/>
            <a:miter lim="800000"/>
            <a:headEnd/>
            <a:tailEnd/>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Cuming</a:t>
            </a:r>
          </a:p>
        </p:txBody>
      </p:sp>
      <p:sp>
        <p:nvSpPr>
          <p:cNvPr id="253" name="Rounded Rectangle 252"/>
          <p:cNvSpPr/>
          <p:nvPr/>
        </p:nvSpPr>
        <p:spPr>
          <a:xfrm>
            <a:off x="6007300" y="3407638"/>
            <a:ext cx="156566" cy="11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48" name="TextBox 262"/>
          <p:cNvSpPr txBox="1">
            <a:spLocks noChangeArrowheads="1"/>
          </p:cNvSpPr>
          <p:nvPr/>
        </p:nvSpPr>
        <p:spPr bwMode="auto">
          <a:xfrm>
            <a:off x="5976097" y="3364533"/>
            <a:ext cx="294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16</a:t>
            </a:r>
          </a:p>
        </p:txBody>
      </p:sp>
      <p:sp>
        <p:nvSpPr>
          <p:cNvPr id="254" name="TextBox 253"/>
          <p:cNvSpPr txBox="1"/>
          <p:nvPr/>
        </p:nvSpPr>
        <p:spPr>
          <a:xfrm>
            <a:off x="7112794" y="1408670"/>
            <a:ext cx="774459" cy="346249"/>
          </a:xfrm>
          <a:prstGeom prst="rect">
            <a:avLst/>
          </a:prstGeom>
          <a:solidFill>
            <a:schemeClr val="accent4">
              <a:lumMod val="60000"/>
              <a:lumOff val="40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16</a:t>
            </a:r>
          </a:p>
          <a:p>
            <a:pPr defTabSz="685800" fontAlgn="base">
              <a:spcBef>
                <a:spcPct val="0"/>
              </a:spcBef>
              <a:spcAft>
                <a:spcPct val="0"/>
              </a:spcAft>
            </a:pPr>
            <a:r>
              <a:rPr lang="en-US" sz="525" dirty="0">
                <a:solidFill>
                  <a:srgbClr val="000000"/>
                </a:solidFill>
              </a:rPr>
              <a:t>LESLIE SCHNEIDER</a:t>
            </a:r>
          </a:p>
          <a:p>
            <a:pPr defTabSz="685800" fontAlgn="base">
              <a:spcBef>
                <a:spcPct val="0"/>
              </a:spcBef>
              <a:spcAft>
                <a:spcPct val="0"/>
              </a:spcAft>
            </a:pPr>
            <a:r>
              <a:rPr lang="en-US" sz="525" dirty="0">
                <a:solidFill>
                  <a:srgbClr val="000000"/>
                </a:solidFill>
              </a:rPr>
              <a:t>531.510.8724</a:t>
            </a:r>
          </a:p>
        </p:txBody>
      </p:sp>
    </p:spTree>
    <p:extLst>
      <p:ext uri="{BB962C8B-B14F-4D97-AF65-F5344CB8AC3E}">
        <p14:creationId xmlns:p14="http://schemas.microsoft.com/office/powerpoint/2010/main" val="325117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412776"/>
            <a:ext cx="8928992" cy="445516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077571" y="593240"/>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920536" y="1501214"/>
            <a:ext cx="7876614" cy="3416320"/>
          </a:xfrm>
          <a:prstGeom prst="rect">
            <a:avLst/>
          </a:prstGeom>
          <a:noFill/>
        </p:spPr>
        <p:txBody>
          <a:bodyPr wrap="square" rtlCol="0">
            <a:spAutoFit/>
          </a:bodyPr>
          <a:lstStyle/>
          <a:p>
            <a:pPr defTabSz="685800"/>
            <a:r>
              <a:rPr lang="en-US" altLang="en-US" dirty="0">
                <a:solidFill>
                  <a:prstClr val="black"/>
                </a:solidFill>
              </a:rPr>
              <a:t>A single family dwelling, supplied by a 120.240V, single phase service. </a:t>
            </a:r>
          </a:p>
          <a:p>
            <a:pPr defTabSz="685800"/>
            <a:r>
              <a:rPr lang="en-US" altLang="en-US" dirty="0">
                <a:solidFill>
                  <a:prstClr val="black"/>
                </a:solidFill>
              </a:rPr>
              <a:t>It has 3200 sq. ft. and the following equipment:</a:t>
            </a:r>
          </a:p>
          <a:p>
            <a:pPr defTabSz="685800"/>
            <a:r>
              <a:rPr lang="en-US" altLang="en-US" dirty="0">
                <a:solidFill>
                  <a:prstClr val="black"/>
                </a:solidFill>
              </a:rPr>
              <a:t>15KVA fixed space heater at 240V </a:t>
            </a:r>
          </a:p>
          <a:p>
            <a:pPr defTabSz="685800"/>
            <a:r>
              <a:rPr lang="en-US" altLang="en-US" dirty="0">
                <a:solidFill>
                  <a:prstClr val="black"/>
                </a:solidFill>
              </a:rPr>
              <a:t>14,000VA range at 240V </a:t>
            </a:r>
          </a:p>
          <a:p>
            <a:pPr defTabSz="685800"/>
            <a:r>
              <a:rPr lang="en-US" altLang="en-US" dirty="0">
                <a:solidFill>
                  <a:prstClr val="black"/>
                </a:solidFill>
              </a:rPr>
              <a:t>6,000VA clothes dryer at 240V </a:t>
            </a:r>
          </a:p>
          <a:p>
            <a:pPr defTabSz="685800"/>
            <a:r>
              <a:rPr lang="en-US" altLang="en-US" dirty="0">
                <a:solidFill>
                  <a:prstClr val="black"/>
                </a:solidFill>
              </a:rPr>
              <a:t>1,000VA disposal motor at 120V </a:t>
            </a:r>
          </a:p>
          <a:p>
            <a:pPr defTabSz="685800"/>
            <a:r>
              <a:rPr lang="en-US" altLang="en-US" dirty="0">
                <a:solidFill>
                  <a:prstClr val="black"/>
                </a:solidFill>
              </a:rPr>
              <a:t>1,500VA fan motor at 240V</a:t>
            </a:r>
          </a:p>
          <a:p>
            <a:pPr defTabSz="685800"/>
            <a:r>
              <a:rPr lang="en-US" altLang="en-US" dirty="0">
                <a:solidFill>
                  <a:prstClr val="black"/>
                </a:solidFill>
              </a:rPr>
              <a:t>(5) non-motor appliances, fastened in place, with a total combined nameplate </a:t>
            </a:r>
          </a:p>
          <a:p>
            <a:pPr defTabSz="685800"/>
            <a:r>
              <a:rPr lang="en-US" altLang="en-US" dirty="0">
                <a:solidFill>
                  <a:prstClr val="black"/>
                </a:solidFill>
              </a:rPr>
              <a:t>rating of 10,500VA. </a:t>
            </a:r>
          </a:p>
          <a:p>
            <a:pPr defTabSz="685800"/>
            <a:endParaRPr lang="en-US" altLang="en-US" dirty="0">
              <a:solidFill>
                <a:prstClr val="black"/>
              </a:solidFill>
            </a:endParaRPr>
          </a:p>
          <a:p>
            <a:pPr defTabSz="685800"/>
            <a:r>
              <a:rPr lang="en-US" altLang="en-US" b="1" dirty="0">
                <a:solidFill>
                  <a:prstClr val="black"/>
                </a:solidFill>
              </a:rPr>
              <a:t>Using the standard calculation method, without exceptions, calculate the total load in VA for this single family dwelling.</a:t>
            </a:r>
            <a:endParaRPr lang="en-US" altLang="en-US" dirty="0">
              <a:solidFill>
                <a:prstClr val="black"/>
              </a:solidFill>
            </a:endParaRPr>
          </a:p>
        </p:txBody>
      </p:sp>
      <p:sp>
        <p:nvSpPr>
          <p:cNvPr id="2" name="TextBox 1"/>
          <p:cNvSpPr txBox="1"/>
          <p:nvPr/>
        </p:nvSpPr>
        <p:spPr>
          <a:xfrm>
            <a:off x="774299" y="5005972"/>
            <a:ext cx="4084544" cy="369332"/>
          </a:xfrm>
          <a:prstGeom prst="rect">
            <a:avLst/>
          </a:prstGeom>
          <a:noFill/>
        </p:spPr>
        <p:txBody>
          <a:bodyPr wrap="square" rtlCol="0">
            <a:spAutoFit/>
          </a:bodyPr>
          <a:lstStyle/>
          <a:p>
            <a:r>
              <a:rPr lang="en-US" dirty="0"/>
              <a:t>START WITH GENERAL LIGHTING</a:t>
            </a:r>
          </a:p>
        </p:txBody>
      </p:sp>
    </p:spTree>
    <p:custDataLst>
      <p:tags r:id="rId1"/>
    </p:custDataLst>
    <p:extLst>
      <p:ext uri="{BB962C8B-B14F-4D97-AF65-F5344CB8AC3E}">
        <p14:creationId xmlns:p14="http://schemas.microsoft.com/office/powerpoint/2010/main" val="3655638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9512" y="1196752"/>
            <a:ext cx="8544268" cy="467118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71700" y="509924"/>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629100" y="1642494"/>
            <a:ext cx="7927041" cy="369332"/>
          </a:xfrm>
          <a:prstGeom prst="rect">
            <a:avLst/>
          </a:prstGeom>
          <a:noFill/>
        </p:spPr>
        <p:txBody>
          <a:bodyPr wrap="square" rtlCol="0">
            <a:spAutoFit/>
          </a:bodyPr>
          <a:lstStyle/>
          <a:p>
            <a:pPr defTabSz="685800"/>
            <a:r>
              <a:rPr lang="en-US" altLang="en-US" b="1" u="sng" dirty="0">
                <a:solidFill>
                  <a:prstClr val="black"/>
                </a:solidFill>
              </a:rPr>
              <a:t>GENERAL LIGHTING</a:t>
            </a:r>
            <a:endParaRPr lang="en-US" altLang="en-US" u="sng" dirty="0">
              <a:solidFill>
                <a:prstClr val="black"/>
              </a:solidFill>
            </a:endParaRPr>
          </a:p>
        </p:txBody>
      </p:sp>
      <p:sp>
        <p:nvSpPr>
          <p:cNvPr id="2" name="TextBox 1"/>
          <p:cNvSpPr txBox="1"/>
          <p:nvPr/>
        </p:nvSpPr>
        <p:spPr>
          <a:xfrm>
            <a:off x="629100" y="2156364"/>
            <a:ext cx="6061262" cy="369332"/>
          </a:xfrm>
          <a:prstGeom prst="rect">
            <a:avLst/>
          </a:prstGeom>
          <a:noFill/>
        </p:spPr>
        <p:txBody>
          <a:bodyPr wrap="square" rtlCol="0">
            <a:spAutoFit/>
          </a:bodyPr>
          <a:lstStyle/>
          <a:p>
            <a:r>
              <a:rPr lang="en-US" dirty="0"/>
              <a:t>3200 X 3VA per sq. ft. = 		9600VA</a:t>
            </a:r>
          </a:p>
        </p:txBody>
      </p:sp>
      <p:sp>
        <p:nvSpPr>
          <p:cNvPr id="20" name="TextBox 19"/>
          <p:cNvSpPr txBox="1"/>
          <p:nvPr/>
        </p:nvSpPr>
        <p:spPr>
          <a:xfrm>
            <a:off x="657862" y="2409378"/>
            <a:ext cx="6434418" cy="369332"/>
          </a:xfrm>
          <a:prstGeom prst="rect">
            <a:avLst/>
          </a:prstGeom>
          <a:noFill/>
        </p:spPr>
        <p:txBody>
          <a:bodyPr wrap="square" rtlCol="0">
            <a:spAutoFit/>
          </a:bodyPr>
          <a:lstStyle/>
          <a:p>
            <a:r>
              <a:rPr lang="en-US" dirty="0"/>
              <a:t>2 Small Appliance =			3000VA</a:t>
            </a:r>
          </a:p>
        </p:txBody>
      </p:sp>
      <p:sp>
        <p:nvSpPr>
          <p:cNvPr id="23" name="TextBox 22"/>
          <p:cNvSpPr txBox="1"/>
          <p:nvPr/>
        </p:nvSpPr>
        <p:spPr>
          <a:xfrm>
            <a:off x="629100" y="2659102"/>
            <a:ext cx="7856013" cy="646331"/>
          </a:xfrm>
          <a:prstGeom prst="rect">
            <a:avLst/>
          </a:prstGeom>
          <a:noFill/>
        </p:spPr>
        <p:txBody>
          <a:bodyPr wrap="square" rtlCol="0">
            <a:spAutoFit/>
          </a:bodyPr>
          <a:lstStyle/>
          <a:p>
            <a:r>
              <a:rPr lang="en-US" dirty="0"/>
              <a:t>1 Laundry =		                  </a:t>
            </a:r>
            <a:r>
              <a:rPr lang="en-US" u="sng" dirty="0"/>
              <a:t>1500VA   </a:t>
            </a:r>
          </a:p>
          <a:p>
            <a:r>
              <a:rPr lang="en-US" dirty="0"/>
              <a:t>			                14100VA</a:t>
            </a:r>
            <a:r>
              <a:rPr lang="en-US" u="sng" dirty="0"/>
              <a:t>   </a:t>
            </a:r>
          </a:p>
        </p:txBody>
      </p:sp>
      <p:sp>
        <p:nvSpPr>
          <p:cNvPr id="5" name="TextBox 4"/>
          <p:cNvSpPr txBox="1"/>
          <p:nvPr/>
        </p:nvSpPr>
        <p:spPr>
          <a:xfrm>
            <a:off x="7017872" y="2174170"/>
            <a:ext cx="1048325" cy="369332"/>
          </a:xfrm>
          <a:prstGeom prst="rect">
            <a:avLst/>
          </a:prstGeom>
          <a:noFill/>
        </p:spPr>
        <p:txBody>
          <a:bodyPr wrap="square" rtlCol="0">
            <a:spAutoFit/>
          </a:bodyPr>
          <a:lstStyle/>
          <a:p>
            <a:r>
              <a:rPr lang="en-US" dirty="0"/>
              <a:t>220.12</a:t>
            </a:r>
          </a:p>
        </p:txBody>
      </p:sp>
      <p:sp>
        <p:nvSpPr>
          <p:cNvPr id="6" name="Rectangle 5"/>
          <p:cNvSpPr/>
          <p:nvPr/>
        </p:nvSpPr>
        <p:spPr>
          <a:xfrm>
            <a:off x="7003959" y="2639983"/>
            <a:ext cx="1144865" cy="369332"/>
          </a:xfrm>
          <a:prstGeom prst="rect">
            <a:avLst/>
          </a:prstGeom>
        </p:spPr>
        <p:txBody>
          <a:bodyPr wrap="none">
            <a:spAutoFit/>
          </a:bodyPr>
          <a:lstStyle/>
          <a:p>
            <a:r>
              <a:rPr lang="en-US" dirty="0"/>
              <a:t>210.52(B)</a:t>
            </a:r>
          </a:p>
        </p:txBody>
      </p:sp>
      <p:sp>
        <p:nvSpPr>
          <p:cNvPr id="7" name="Rectangle 6"/>
          <p:cNvSpPr/>
          <p:nvPr/>
        </p:nvSpPr>
        <p:spPr>
          <a:xfrm>
            <a:off x="625888" y="3172357"/>
            <a:ext cx="6939380" cy="646331"/>
          </a:xfrm>
          <a:prstGeom prst="rect">
            <a:avLst/>
          </a:prstGeom>
        </p:spPr>
        <p:txBody>
          <a:bodyPr wrap="square">
            <a:spAutoFit/>
          </a:bodyPr>
          <a:lstStyle/>
          <a:p>
            <a:r>
              <a:rPr lang="en-US" dirty="0"/>
              <a:t>First 3000VA@100% =	                </a:t>
            </a:r>
            <a:r>
              <a:rPr lang="en-US" u="sng" dirty="0"/>
              <a:t> -3000VA</a:t>
            </a:r>
          </a:p>
          <a:p>
            <a:r>
              <a:rPr lang="en-US" dirty="0"/>
              <a:t>				11100VA</a:t>
            </a:r>
            <a:r>
              <a:rPr lang="en-US" u="sng" dirty="0"/>
              <a:t> </a:t>
            </a:r>
          </a:p>
        </p:txBody>
      </p:sp>
      <p:sp>
        <p:nvSpPr>
          <p:cNvPr id="24" name="Rectangle 23"/>
          <p:cNvSpPr/>
          <p:nvPr/>
        </p:nvSpPr>
        <p:spPr>
          <a:xfrm>
            <a:off x="6967827" y="3761211"/>
            <a:ext cx="1485600" cy="369332"/>
          </a:xfrm>
          <a:prstGeom prst="rect">
            <a:avLst/>
          </a:prstGeom>
        </p:spPr>
        <p:txBody>
          <a:bodyPr wrap="none">
            <a:spAutoFit/>
          </a:bodyPr>
          <a:lstStyle/>
          <a:p>
            <a:r>
              <a:rPr lang="en-US" dirty="0"/>
              <a:t>Table 220.42</a:t>
            </a:r>
          </a:p>
        </p:txBody>
      </p:sp>
      <p:sp>
        <p:nvSpPr>
          <p:cNvPr id="25" name="TextBox 24"/>
          <p:cNvSpPr txBox="1"/>
          <p:nvPr/>
        </p:nvSpPr>
        <p:spPr>
          <a:xfrm>
            <a:off x="7000567" y="2402190"/>
            <a:ext cx="1548678" cy="369332"/>
          </a:xfrm>
          <a:prstGeom prst="rect">
            <a:avLst/>
          </a:prstGeom>
          <a:noFill/>
        </p:spPr>
        <p:txBody>
          <a:bodyPr wrap="square" rtlCol="0">
            <a:spAutoFit/>
          </a:bodyPr>
          <a:lstStyle/>
          <a:p>
            <a:r>
              <a:rPr lang="en-US" dirty="0"/>
              <a:t>220.52(A)</a:t>
            </a:r>
          </a:p>
        </p:txBody>
      </p:sp>
      <p:sp>
        <p:nvSpPr>
          <p:cNvPr id="26" name="Rectangle 25"/>
          <p:cNvSpPr/>
          <p:nvPr/>
        </p:nvSpPr>
        <p:spPr>
          <a:xfrm>
            <a:off x="7013241" y="3146376"/>
            <a:ext cx="1485600" cy="369332"/>
          </a:xfrm>
          <a:prstGeom prst="rect">
            <a:avLst/>
          </a:prstGeom>
        </p:spPr>
        <p:txBody>
          <a:bodyPr wrap="none">
            <a:spAutoFit/>
          </a:bodyPr>
          <a:lstStyle/>
          <a:p>
            <a:r>
              <a:rPr lang="en-US" dirty="0"/>
              <a:t>Table 220.42</a:t>
            </a:r>
          </a:p>
        </p:txBody>
      </p:sp>
      <p:sp>
        <p:nvSpPr>
          <p:cNvPr id="27" name="Rectangle 26"/>
          <p:cNvSpPr/>
          <p:nvPr/>
        </p:nvSpPr>
        <p:spPr>
          <a:xfrm>
            <a:off x="574441" y="3699080"/>
            <a:ext cx="7011389" cy="646331"/>
          </a:xfrm>
          <a:prstGeom prst="rect">
            <a:avLst/>
          </a:prstGeom>
        </p:spPr>
        <p:txBody>
          <a:bodyPr wrap="square">
            <a:spAutoFit/>
          </a:bodyPr>
          <a:lstStyle/>
          <a:p>
            <a:r>
              <a:rPr lang="en-US" dirty="0"/>
              <a:t>Remainder @35% =	            	    </a:t>
            </a:r>
            <a:r>
              <a:rPr lang="en-US" u="sng" dirty="0"/>
              <a:t> X .35  .  </a:t>
            </a:r>
          </a:p>
          <a:p>
            <a:r>
              <a:rPr lang="en-US" dirty="0"/>
              <a:t>		                          	   3885VA</a:t>
            </a:r>
          </a:p>
        </p:txBody>
      </p:sp>
      <p:sp>
        <p:nvSpPr>
          <p:cNvPr id="28" name="Rectangle 27"/>
          <p:cNvSpPr/>
          <p:nvPr/>
        </p:nvSpPr>
        <p:spPr>
          <a:xfrm>
            <a:off x="574441" y="4904518"/>
            <a:ext cx="7604312" cy="369332"/>
          </a:xfrm>
          <a:prstGeom prst="rect">
            <a:avLst/>
          </a:prstGeom>
        </p:spPr>
        <p:txBody>
          <a:bodyPr wrap="square">
            <a:spAutoFit/>
          </a:bodyPr>
          <a:lstStyle/>
          <a:p>
            <a:r>
              <a:rPr lang="en-US" dirty="0"/>
              <a:t>Total General Lighting Load = 3000VA + 3885VA = 6885VA</a:t>
            </a:r>
          </a:p>
        </p:txBody>
      </p:sp>
    </p:spTree>
    <p:custDataLst>
      <p:tags r:id="rId1"/>
    </p:custDataLst>
    <p:extLst>
      <p:ext uri="{BB962C8B-B14F-4D97-AF65-F5344CB8AC3E}">
        <p14:creationId xmlns:p14="http://schemas.microsoft.com/office/powerpoint/2010/main" val="85584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3" grpId="0"/>
      <p:bldP spid="5" grpId="0"/>
      <p:bldP spid="6" grpId="0"/>
      <p:bldP spid="7" grpId="0"/>
      <p:bldP spid="24" grpId="0"/>
      <p:bldP spid="25"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1816" y="1993762"/>
            <a:ext cx="8311964" cy="4006988"/>
            <a:chOff x="914400" y="1276350"/>
            <a:chExt cx="7315201" cy="3499262"/>
          </a:xfrm>
        </p:grpSpPr>
        <p:sp>
          <p:nvSpPr>
            <p:cNvPr id="19" name="Rectangle 18"/>
            <p:cNvSpPr/>
            <p:nvPr/>
          </p:nvSpPr>
          <p:spPr>
            <a:xfrm>
              <a:off x="4242816" y="1276350"/>
              <a:ext cx="659081" cy="22860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242816" y="4577492"/>
              <a:ext cx="658368" cy="19812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14400" y="1383029"/>
              <a:ext cx="7315201" cy="32766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2128042" y="521756"/>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3" y="2406121"/>
            <a:ext cx="5425888" cy="923330"/>
          </a:xfrm>
          <a:prstGeom prst="rect">
            <a:avLst/>
          </a:prstGeom>
          <a:noFill/>
        </p:spPr>
        <p:txBody>
          <a:bodyPr wrap="square" rtlCol="0">
            <a:spAutoFit/>
          </a:bodyPr>
          <a:lstStyle/>
          <a:p>
            <a:pPr defTabSz="685800"/>
            <a:r>
              <a:rPr lang="en-US" altLang="en-US" dirty="0" err="1">
                <a:solidFill>
                  <a:prstClr val="black"/>
                </a:solidFill>
              </a:rPr>
              <a:t>Derated</a:t>
            </a:r>
            <a:r>
              <a:rPr lang="en-US" altLang="en-US" dirty="0">
                <a:solidFill>
                  <a:prstClr val="black"/>
                </a:solidFill>
              </a:rPr>
              <a:t> Appliances		      15000VA HEAT</a:t>
            </a:r>
          </a:p>
          <a:p>
            <a:pPr defTabSz="685800"/>
            <a:r>
              <a:rPr lang="en-US" altLang="en-US" dirty="0">
                <a:solidFill>
                  <a:prstClr val="black"/>
                </a:solidFill>
              </a:rPr>
              <a:t>				        8800VA RANGE</a:t>
            </a:r>
          </a:p>
          <a:p>
            <a:pPr defTabSz="685800"/>
            <a:r>
              <a:rPr lang="en-US" altLang="en-US" dirty="0">
                <a:solidFill>
                  <a:prstClr val="black"/>
                </a:solidFill>
              </a:rPr>
              <a:t>				</a:t>
            </a:r>
            <a:r>
              <a:rPr lang="en-US" altLang="en-US" u="sng" dirty="0">
                <a:solidFill>
                  <a:prstClr val="black"/>
                </a:solidFill>
              </a:rPr>
              <a:t>        6000VA DRYER</a:t>
            </a:r>
          </a:p>
        </p:txBody>
      </p:sp>
      <p:sp>
        <p:nvSpPr>
          <p:cNvPr id="2" name="TextBox 1"/>
          <p:cNvSpPr txBox="1"/>
          <p:nvPr/>
        </p:nvSpPr>
        <p:spPr>
          <a:xfrm>
            <a:off x="690843" y="3233716"/>
            <a:ext cx="7265533" cy="369332"/>
          </a:xfrm>
          <a:prstGeom prst="rect">
            <a:avLst/>
          </a:prstGeom>
          <a:noFill/>
        </p:spPr>
        <p:txBody>
          <a:bodyPr wrap="square" rtlCol="0">
            <a:spAutoFit/>
          </a:bodyPr>
          <a:lstStyle/>
          <a:p>
            <a:r>
              <a:rPr lang="en-US" dirty="0"/>
              <a:t>1000 X .75 = 		        750VA DISPOSAL</a:t>
            </a:r>
          </a:p>
        </p:txBody>
      </p:sp>
      <p:sp>
        <p:nvSpPr>
          <p:cNvPr id="20" name="TextBox 19"/>
          <p:cNvSpPr txBox="1"/>
          <p:nvPr/>
        </p:nvSpPr>
        <p:spPr>
          <a:xfrm>
            <a:off x="690842" y="3514102"/>
            <a:ext cx="7553565" cy="369332"/>
          </a:xfrm>
          <a:prstGeom prst="rect">
            <a:avLst/>
          </a:prstGeom>
          <a:noFill/>
        </p:spPr>
        <p:txBody>
          <a:bodyPr wrap="square" rtlCol="0">
            <a:spAutoFit/>
          </a:bodyPr>
          <a:lstStyle/>
          <a:p>
            <a:r>
              <a:rPr lang="en-US" dirty="0"/>
              <a:t>1500  X .75 =	                        1125VA FAN MOTOR</a:t>
            </a:r>
          </a:p>
        </p:txBody>
      </p:sp>
      <p:sp>
        <p:nvSpPr>
          <p:cNvPr id="23" name="TextBox 22"/>
          <p:cNvSpPr txBox="1"/>
          <p:nvPr/>
        </p:nvSpPr>
        <p:spPr>
          <a:xfrm>
            <a:off x="690841" y="3798795"/>
            <a:ext cx="7481558" cy="646331"/>
          </a:xfrm>
          <a:prstGeom prst="rect">
            <a:avLst/>
          </a:prstGeom>
          <a:noFill/>
        </p:spPr>
        <p:txBody>
          <a:bodyPr wrap="square" rtlCol="0">
            <a:spAutoFit/>
          </a:bodyPr>
          <a:lstStyle/>
          <a:p>
            <a:r>
              <a:rPr lang="en-US" dirty="0"/>
              <a:t>10500 X .75 =		 </a:t>
            </a:r>
            <a:r>
              <a:rPr lang="en-US" u="sng" dirty="0"/>
              <a:t>      7875VA </a:t>
            </a:r>
            <a:r>
              <a:rPr lang="en-US" dirty="0"/>
              <a:t>OTHER FASTENED APP</a:t>
            </a:r>
          </a:p>
          <a:p>
            <a:r>
              <a:rPr lang="en-US" dirty="0"/>
              <a:t>			     39550VA</a:t>
            </a:r>
            <a:r>
              <a:rPr lang="en-US" u="sng" dirty="0"/>
              <a:t>  </a:t>
            </a:r>
          </a:p>
        </p:txBody>
      </p:sp>
      <p:sp>
        <p:nvSpPr>
          <p:cNvPr id="5" name="TextBox 4"/>
          <p:cNvSpPr txBox="1"/>
          <p:nvPr/>
        </p:nvSpPr>
        <p:spPr>
          <a:xfrm>
            <a:off x="7014369" y="3233714"/>
            <a:ext cx="1048325" cy="369332"/>
          </a:xfrm>
          <a:prstGeom prst="rect">
            <a:avLst/>
          </a:prstGeom>
          <a:noFill/>
        </p:spPr>
        <p:txBody>
          <a:bodyPr wrap="square" rtlCol="0">
            <a:spAutoFit/>
          </a:bodyPr>
          <a:lstStyle/>
          <a:p>
            <a:r>
              <a:rPr lang="en-US" dirty="0"/>
              <a:t>220.53</a:t>
            </a:r>
          </a:p>
        </p:txBody>
      </p:sp>
      <p:sp>
        <p:nvSpPr>
          <p:cNvPr id="25" name="TextBox 24"/>
          <p:cNvSpPr txBox="1"/>
          <p:nvPr/>
        </p:nvSpPr>
        <p:spPr>
          <a:xfrm>
            <a:off x="7019684" y="3517349"/>
            <a:ext cx="1048325" cy="369332"/>
          </a:xfrm>
          <a:prstGeom prst="rect">
            <a:avLst/>
          </a:prstGeom>
          <a:noFill/>
        </p:spPr>
        <p:txBody>
          <a:bodyPr wrap="square" rtlCol="0">
            <a:spAutoFit/>
          </a:bodyPr>
          <a:lstStyle/>
          <a:p>
            <a:r>
              <a:rPr lang="en-US" dirty="0"/>
              <a:t>220.53</a:t>
            </a:r>
          </a:p>
        </p:txBody>
      </p:sp>
      <p:sp>
        <p:nvSpPr>
          <p:cNvPr id="27" name="Rectangle 26"/>
          <p:cNvSpPr/>
          <p:nvPr/>
        </p:nvSpPr>
        <p:spPr>
          <a:xfrm>
            <a:off x="660586" y="4965206"/>
            <a:ext cx="5567598" cy="369332"/>
          </a:xfrm>
          <a:prstGeom prst="rect">
            <a:avLst/>
          </a:prstGeom>
        </p:spPr>
        <p:txBody>
          <a:bodyPr wrap="square">
            <a:spAutoFit/>
          </a:bodyPr>
          <a:lstStyle/>
          <a:p>
            <a:r>
              <a:rPr lang="en-US" dirty="0"/>
              <a:t>TOTAL DERATED APPLIANCE LOAD = 39550VA</a:t>
            </a:r>
          </a:p>
        </p:txBody>
      </p:sp>
      <p:sp>
        <p:nvSpPr>
          <p:cNvPr id="28" name="TextBox 27"/>
          <p:cNvSpPr txBox="1"/>
          <p:nvPr/>
        </p:nvSpPr>
        <p:spPr>
          <a:xfrm>
            <a:off x="7014369" y="2391634"/>
            <a:ext cx="1048325" cy="923330"/>
          </a:xfrm>
          <a:prstGeom prst="rect">
            <a:avLst/>
          </a:prstGeom>
          <a:noFill/>
        </p:spPr>
        <p:txBody>
          <a:bodyPr wrap="square" rtlCol="0">
            <a:spAutoFit/>
          </a:bodyPr>
          <a:lstStyle/>
          <a:p>
            <a:r>
              <a:rPr lang="en-US" dirty="0"/>
              <a:t>220.51</a:t>
            </a:r>
          </a:p>
          <a:p>
            <a:r>
              <a:rPr lang="en-US" dirty="0"/>
              <a:t>220.55</a:t>
            </a:r>
          </a:p>
          <a:p>
            <a:r>
              <a:rPr lang="en-US" dirty="0"/>
              <a:t>220.54</a:t>
            </a:r>
          </a:p>
        </p:txBody>
      </p:sp>
      <p:sp>
        <p:nvSpPr>
          <p:cNvPr id="21" name="TextBox 20"/>
          <p:cNvSpPr txBox="1"/>
          <p:nvPr/>
        </p:nvSpPr>
        <p:spPr>
          <a:xfrm>
            <a:off x="7034183" y="3807263"/>
            <a:ext cx="1048325" cy="369332"/>
          </a:xfrm>
          <a:prstGeom prst="rect">
            <a:avLst/>
          </a:prstGeom>
          <a:noFill/>
        </p:spPr>
        <p:txBody>
          <a:bodyPr wrap="square" rtlCol="0">
            <a:spAutoFit/>
          </a:bodyPr>
          <a:lstStyle/>
          <a:p>
            <a:r>
              <a:rPr lang="en-US" dirty="0"/>
              <a:t>220.53</a:t>
            </a:r>
          </a:p>
        </p:txBody>
      </p:sp>
    </p:spTree>
    <p:custDataLst>
      <p:tags r:id="rId1"/>
    </p:custDataLst>
    <p:extLst>
      <p:ext uri="{BB962C8B-B14F-4D97-AF65-F5344CB8AC3E}">
        <p14:creationId xmlns:p14="http://schemas.microsoft.com/office/powerpoint/2010/main" val="2151735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3" grpId="0"/>
      <p:bldP spid="5" grpId="0"/>
      <p:bldP spid="25" grpId="0"/>
      <p:bldP spid="27" grpId="0"/>
      <p:bldP spid="28"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1816" y="1993762"/>
            <a:ext cx="8311964" cy="4006988"/>
            <a:chOff x="914400" y="1276350"/>
            <a:chExt cx="7315201" cy="3499262"/>
          </a:xfrm>
        </p:grpSpPr>
        <p:sp>
          <p:nvSpPr>
            <p:cNvPr id="19" name="Rectangle 18"/>
            <p:cNvSpPr/>
            <p:nvPr/>
          </p:nvSpPr>
          <p:spPr>
            <a:xfrm>
              <a:off x="4242816" y="1276350"/>
              <a:ext cx="659081" cy="22860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242816" y="4577492"/>
              <a:ext cx="658368" cy="19812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14400" y="1383029"/>
              <a:ext cx="7315201" cy="32766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2138921" y="543677"/>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2" y="2406121"/>
            <a:ext cx="7361343" cy="923330"/>
          </a:xfrm>
          <a:prstGeom prst="rect">
            <a:avLst/>
          </a:prstGeom>
          <a:noFill/>
        </p:spPr>
        <p:txBody>
          <a:bodyPr wrap="square" rtlCol="0">
            <a:spAutoFit/>
          </a:bodyPr>
          <a:lstStyle/>
          <a:p>
            <a:pPr defTabSz="685800"/>
            <a:r>
              <a:rPr lang="en-US" altLang="en-US" dirty="0">
                <a:solidFill>
                  <a:prstClr val="black"/>
                </a:solidFill>
              </a:rPr>
              <a:t>LARGEST MOTOR      1000VA / 120V = 8.3A (LARGEST MOTOR)</a:t>
            </a:r>
          </a:p>
          <a:p>
            <a:pPr defTabSz="685800"/>
            <a:r>
              <a:rPr lang="en-US" altLang="en-US" dirty="0">
                <a:solidFill>
                  <a:prstClr val="black"/>
                </a:solidFill>
              </a:rPr>
              <a:t>	                       1500VA / 240V = 6.25A</a:t>
            </a:r>
          </a:p>
          <a:p>
            <a:pPr defTabSz="685800"/>
            <a:r>
              <a:rPr lang="en-US" altLang="en-US" dirty="0">
                <a:solidFill>
                  <a:prstClr val="black"/>
                </a:solidFill>
              </a:rPr>
              <a:t>		          1000VA X .25 = 250VA (25% of Largest motor) </a:t>
            </a:r>
          </a:p>
        </p:txBody>
      </p:sp>
      <p:sp>
        <p:nvSpPr>
          <p:cNvPr id="27" name="Rectangle 26"/>
          <p:cNvSpPr/>
          <p:nvPr/>
        </p:nvSpPr>
        <p:spPr>
          <a:xfrm>
            <a:off x="660586" y="4965205"/>
            <a:ext cx="4978478" cy="369332"/>
          </a:xfrm>
          <a:prstGeom prst="rect">
            <a:avLst/>
          </a:prstGeom>
        </p:spPr>
        <p:txBody>
          <a:bodyPr wrap="square">
            <a:spAutoFit/>
          </a:bodyPr>
          <a:lstStyle/>
          <a:p>
            <a:r>
              <a:rPr lang="en-US" dirty="0"/>
              <a:t>ANSWER IS 6885 + 39550 + 250 = 46685VA</a:t>
            </a:r>
          </a:p>
        </p:txBody>
      </p:sp>
      <p:sp>
        <p:nvSpPr>
          <p:cNvPr id="28" name="TextBox 27"/>
          <p:cNvSpPr txBox="1"/>
          <p:nvPr/>
        </p:nvSpPr>
        <p:spPr>
          <a:xfrm>
            <a:off x="7379075" y="2406120"/>
            <a:ext cx="1048325" cy="369332"/>
          </a:xfrm>
          <a:prstGeom prst="rect">
            <a:avLst/>
          </a:prstGeom>
          <a:noFill/>
        </p:spPr>
        <p:txBody>
          <a:bodyPr wrap="square" rtlCol="0">
            <a:spAutoFit/>
          </a:bodyPr>
          <a:lstStyle/>
          <a:p>
            <a:r>
              <a:rPr lang="en-US" dirty="0"/>
              <a:t>220.50</a:t>
            </a:r>
          </a:p>
        </p:txBody>
      </p:sp>
    </p:spTree>
    <p:custDataLst>
      <p:tags r:id="rId1"/>
    </p:custDataLst>
    <p:extLst>
      <p:ext uri="{BB962C8B-B14F-4D97-AF65-F5344CB8AC3E}">
        <p14:creationId xmlns:p14="http://schemas.microsoft.com/office/powerpoint/2010/main" val="2165962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 outlets are required in all of the following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locations at a single-family residence EXCEPT:</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locations where receptacles are required at single-family dwellings</a:t>
            </a:r>
          </a:p>
        </p:txBody>
      </p:sp>
      <p:sp>
        <p:nvSpPr>
          <p:cNvPr id="3" name="TextBox 2"/>
          <p:cNvSpPr txBox="1"/>
          <p:nvPr/>
        </p:nvSpPr>
        <p:spPr>
          <a:xfrm>
            <a:off x="216596" y="4354307"/>
            <a:ext cx="9061364" cy="646331"/>
          </a:xfrm>
          <a:prstGeom prst="rect">
            <a:avLst/>
          </a:prstGeom>
          <a:noFill/>
        </p:spPr>
        <p:txBody>
          <a:bodyPr wrap="square" rtlCol="0">
            <a:spAutoFit/>
          </a:bodyPr>
          <a:lstStyle/>
          <a:p>
            <a:r>
              <a:rPr lang="en-US" dirty="0"/>
              <a:t>Sections 210.52(E), Outdoor Outlets, 210.52(G), Basements, Garages and Accessory Buildings, </a:t>
            </a:r>
          </a:p>
          <a:p>
            <a:r>
              <a:rPr lang="en-US" dirty="0"/>
              <a:t>and 210.52(H), Hallways, require a receptacle in locations A, C, and D above</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Basements</a:t>
            </a:r>
          </a:p>
          <a:p>
            <a:pPr marL="342900" indent="-342900">
              <a:buAutoNum type="alphaUcPeriod"/>
            </a:pPr>
            <a:r>
              <a:rPr lang="en-US" dirty="0"/>
              <a:t>Underfloor space used for storage</a:t>
            </a:r>
          </a:p>
          <a:p>
            <a:pPr marL="342900" indent="-342900">
              <a:buAutoNum type="alphaUcPeriod"/>
            </a:pPr>
            <a:r>
              <a:rPr lang="en-US" dirty="0"/>
              <a:t>Hallway that is 3.0 m (10 ft.) or longer</a:t>
            </a:r>
          </a:p>
          <a:p>
            <a:pPr marL="342900" indent="-342900">
              <a:buAutoNum type="alphaUcPeriod"/>
            </a:pPr>
            <a:r>
              <a:rPr lang="en-US" dirty="0"/>
              <a:t>Outdoors at front and back at grade level</a:t>
            </a:r>
          </a:p>
        </p:txBody>
      </p:sp>
      <p:sp>
        <p:nvSpPr>
          <p:cNvPr id="4" name="TextBox 3"/>
          <p:cNvSpPr txBox="1"/>
          <p:nvPr/>
        </p:nvSpPr>
        <p:spPr>
          <a:xfrm>
            <a:off x="180626" y="3668663"/>
            <a:ext cx="9465513" cy="646331"/>
          </a:xfrm>
          <a:prstGeom prst="rect">
            <a:avLst/>
          </a:prstGeom>
          <a:noFill/>
        </p:spPr>
        <p:txBody>
          <a:bodyPr wrap="square" rtlCol="0">
            <a:spAutoFit/>
          </a:bodyPr>
          <a:lstStyle/>
          <a:p>
            <a:r>
              <a:rPr lang="en-US" dirty="0"/>
              <a:t>In Index, find “Receptacles…” under which find “Outlets” under which find “Dwellings, where </a:t>
            </a:r>
          </a:p>
          <a:p>
            <a:r>
              <a:rPr lang="en-US" dirty="0"/>
              <a:t>required, 210.52.”</a:t>
            </a:r>
          </a:p>
        </p:txBody>
      </p:sp>
      <p:sp>
        <p:nvSpPr>
          <p:cNvPr id="2" name="TextBox 1"/>
          <p:cNvSpPr txBox="1"/>
          <p:nvPr/>
        </p:nvSpPr>
        <p:spPr>
          <a:xfrm>
            <a:off x="971600" y="6159386"/>
            <a:ext cx="8712968" cy="369332"/>
          </a:xfrm>
          <a:prstGeom prst="rect">
            <a:avLst/>
          </a:prstGeom>
          <a:noFill/>
        </p:spPr>
        <p:txBody>
          <a:bodyPr wrap="square" rtlCol="0">
            <a:spAutoFit/>
          </a:bodyPr>
          <a:lstStyle/>
          <a:p>
            <a:r>
              <a:rPr lang="en-US" dirty="0"/>
              <a:t>The correct answer </a:t>
            </a:r>
            <a:r>
              <a:rPr lang="en-US"/>
              <a:t>is B.</a:t>
            </a:r>
            <a:endParaRPr lang="en-US" dirty="0"/>
          </a:p>
        </p:txBody>
      </p:sp>
      <p:sp>
        <p:nvSpPr>
          <p:cNvPr id="9" name="TextBox 8"/>
          <p:cNvSpPr txBox="1"/>
          <p:nvPr/>
        </p:nvSpPr>
        <p:spPr>
          <a:xfrm>
            <a:off x="104473" y="5230549"/>
            <a:ext cx="9241990" cy="369332"/>
          </a:xfrm>
          <a:prstGeom prst="rect">
            <a:avLst/>
          </a:prstGeom>
          <a:noFill/>
        </p:spPr>
        <p:txBody>
          <a:bodyPr wrap="square" rtlCol="0">
            <a:spAutoFit/>
          </a:bodyPr>
          <a:lstStyle/>
          <a:p>
            <a:r>
              <a:rPr lang="en-US" dirty="0"/>
              <a:t>There is no specific requirement for a receptacle outlet in an underfloor space used for storage</a:t>
            </a:r>
          </a:p>
        </p:txBody>
      </p:sp>
    </p:spTree>
    <p:custDataLst>
      <p:tags r:id="rId1"/>
    </p:custDataLst>
    <p:extLst>
      <p:ext uri="{BB962C8B-B14F-4D97-AF65-F5344CB8AC3E}">
        <p14:creationId xmlns:p14="http://schemas.microsoft.com/office/powerpoint/2010/main" val="283330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7544" y="1819245"/>
            <a:ext cx="8335267" cy="139080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2,000 amps</a:t>
            </a:r>
          </a:p>
          <a:p>
            <a:pPr marL="342900" indent="-342900" defTabSz="685800">
              <a:buAutoNum type="alphaUcPeriod"/>
            </a:pPr>
            <a:r>
              <a:rPr lang="en-US" altLang="en-US" dirty="0">
                <a:solidFill>
                  <a:prstClr val="black"/>
                </a:solidFill>
              </a:rPr>
              <a:t>1,500 amps</a:t>
            </a:r>
          </a:p>
          <a:p>
            <a:pPr marL="342900" indent="-342900" defTabSz="685800">
              <a:buAutoNum type="alphaUcPeriod"/>
            </a:pPr>
            <a:r>
              <a:rPr lang="en-US" altLang="en-US" dirty="0">
                <a:solidFill>
                  <a:prstClr val="black"/>
                </a:solidFill>
              </a:rPr>
              <a:t>1,800 amps</a:t>
            </a:r>
          </a:p>
          <a:p>
            <a:pPr marL="342900" indent="-342900" defTabSz="685800">
              <a:buAutoNum type="alphaUcPeriod"/>
            </a:pPr>
            <a:r>
              <a:rPr lang="en-US" altLang="en-US" dirty="0">
                <a:solidFill>
                  <a:prstClr val="black"/>
                </a:solidFill>
              </a:rPr>
              <a:t>1,600 amps</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222740" y="5872407"/>
            <a:ext cx="8593391" cy="646331"/>
          </a:xfrm>
          <a:prstGeom prst="rect">
            <a:avLst/>
          </a:prstGeom>
          <a:noFill/>
        </p:spPr>
        <p:txBody>
          <a:bodyPr wrap="square" rtlCol="0">
            <a:spAutoFit/>
          </a:bodyPr>
          <a:lstStyle/>
          <a:p>
            <a:r>
              <a:rPr lang="en-US" dirty="0">
                <a:solidFill>
                  <a:prstClr val="black"/>
                </a:solidFill>
              </a:rPr>
              <a:t>Section 230.42(A) requires that the conductors shall be of sufficient size to carry the loads as computed in accordance with article 220.</a:t>
            </a:r>
          </a:p>
        </p:txBody>
      </p:sp>
      <p:sp>
        <p:nvSpPr>
          <p:cNvPr id="3" name="TextBox 2"/>
          <p:cNvSpPr txBox="1"/>
          <p:nvPr/>
        </p:nvSpPr>
        <p:spPr>
          <a:xfrm>
            <a:off x="179511" y="3188637"/>
            <a:ext cx="8802637" cy="2031325"/>
          </a:xfrm>
          <a:prstGeom prst="rect">
            <a:avLst/>
          </a:prstGeom>
          <a:noFill/>
        </p:spPr>
        <p:txBody>
          <a:bodyPr wrap="square" rtlCol="0">
            <a:spAutoFit/>
          </a:bodyPr>
          <a:lstStyle/>
          <a:p>
            <a:r>
              <a:rPr lang="en-US" dirty="0"/>
              <a:t>The question is about calculating the service-entrance size for a multifamily residential </a:t>
            </a:r>
          </a:p>
          <a:p>
            <a:r>
              <a:rPr lang="en-US" dirty="0"/>
              <a:t>building. Note that the laundry loads – a clothes washer and clothes dryer – are not included for each unit. There may be a separate “laundry room” with coin-operated machines, </a:t>
            </a:r>
          </a:p>
          <a:p>
            <a:r>
              <a:rPr lang="en-US" dirty="0"/>
              <a:t>possibly, which may even be located on-site in a separate building; but we don’t know </a:t>
            </a:r>
          </a:p>
          <a:p>
            <a:r>
              <a:rPr lang="en-US" dirty="0"/>
              <a:t>anything except that the laundry loads are not included. Also be aware that there is no </a:t>
            </a:r>
          </a:p>
          <a:p>
            <a:r>
              <a:rPr lang="en-US" dirty="0"/>
              <a:t>requirement in the </a:t>
            </a:r>
            <a:r>
              <a:rPr lang="en-US" i="1" dirty="0"/>
              <a:t>NEC </a:t>
            </a:r>
            <a:r>
              <a:rPr lang="en-US" dirty="0"/>
              <a:t>that the owner of the building install these, though laundry facilities in the apartment are a feature that many tenants look for as a convenience.</a:t>
            </a:r>
            <a:endParaRPr lang="en-US" i="1" dirty="0"/>
          </a:p>
        </p:txBody>
      </p:sp>
      <p:sp>
        <p:nvSpPr>
          <p:cNvPr id="5" name="TextBox 4"/>
          <p:cNvSpPr txBox="1"/>
          <p:nvPr/>
        </p:nvSpPr>
        <p:spPr>
          <a:xfrm>
            <a:off x="179511" y="5361518"/>
            <a:ext cx="8802637" cy="369332"/>
          </a:xfrm>
          <a:prstGeom prst="rect">
            <a:avLst/>
          </a:prstGeom>
          <a:noFill/>
        </p:spPr>
        <p:txBody>
          <a:bodyPr wrap="square" rtlCol="0">
            <a:spAutoFit/>
          </a:bodyPr>
          <a:lstStyle/>
          <a:p>
            <a:r>
              <a:rPr lang="en-US" dirty="0"/>
              <a:t>In the index find “Service-entrance conductors” find “Size, 230.42</a:t>
            </a:r>
            <a:endParaRPr lang="en-US" i="1" dirty="0"/>
          </a:p>
        </p:txBody>
      </p:sp>
    </p:spTree>
    <p:custDataLst>
      <p:tags r:id="rId1"/>
    </p:custDataLst>
    <p:extLst>
      <p:ext uri="{BB962C8B-B14F-4D97-AF65-F5344CB8AC3E}">
        <p14:creationId xmlns:p14="http://schemas.microsoft.com/office/powerpoint/2010/main" val="1428578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55125" y="3961811"/>
            <a:ext cx="8335267" cy="979358"/>
          </a:xfrm>
          <a:prstGeom prst="rect">
            <a:avLst/>
          </a:prstGeom>
          <a:noFill/>
        </p:spPr>
        <p:txBody>
          <a:bodyPr wrap="square" rtlCol="0">
            <a:normAutofit/>
          </a:bodyPr>
          <a:lstStyle/>
          <a:p>
            <a:pPr defTabSz="685800"/>
            <a:r>
              <a:rPr lang="en-US" altLang="en-US" dirty="0">
                <a:solidFill>
                  <a:prstClr val="black"/>
                </a:solidFill>
              </a:rPr>
              <a:t>Kitchen small appliance [210.11(C)(1) &amp; 220.52(A)]</a:t>
            </a:r>
          </a:p>
          <a:p>
            <a:pPr defTabSz="685800"/>
            <a:r>
              <a:rPr lang="en-US" altLang="en-US" dirty="0">
                <a:solidFill>
                  <a:prstClr val="black"/>
                </a:solidFill>
              </a:rPr>
              <a:t>Load	         =1500 VA x 2 circuits x 40 units</a:t>
            </a:r>
          </a:p>
          <a:p>
            <a:pPr defTabSz="685800"/>
            <a:r>
              <a:rPr lang="en-US" altLang="en-US" dirty="0">
                <a:solidFill>
                  <a:prstClr val="black"/>
                </a:solidFill>
              </a:rPr>
              <a:t>Load	         =120,000 VA Total general lighting and small appliance load</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323077" y="2611732"/>
            <a:ext cx="8593391" cy="1200329"/>
          </a:xfrm>
          <a:prstGeom prst="rect">
            <a:avLst/>
          </a:prstGeom>
          <a:noFill/>
        </p:spPr>
        <p:txBody>
          <a:bodyPr wrap="square" rtlCol="0">
            <a:spAutoFit/>
          </a:bodyPr>
          <a:lstStyle/>
          <a:p>
            <a:r>
              <a:rPr lang="en-US" dirty="0">
                <a:solidFill>
                  <a:prstClr val="black"/>
                </a:solidFill>
              </a:rPr>
              <a:t>General lighting [220.12]</a:t>
            </a:r>
          </a:p>
          <a:p>
            <a:r>
              <a:rPr lang="en-US" dirty="0">
                <a:solidFill>
                  <a:prstClr val="black"/>
                </a:solidFill>
              </a:rPr>
              <a:t>VA	     =1000 sq. ft. x 3 VA</a:t>
            </a:r>
          </a:p>
          <a:p>
            <a:r>
              <a:rPr lang="en-US" dirty="0">
                <a:solidFill>
                  <a:prstClr val="black"/>
                </a:solidFill>
              </a:rPr>
              <a:t>Load	     =3000 VA x 40 units</a:t>
            </a:r>
          </a:p>
          <a:p>
            <a:r>
              <a:rPr lang="en-US" dirty="0">
                <a:solidFill>
                  <a:prstClr val="black"/>
                </a:solidFill>
              </a:rPr>
              <a:t>Load	     =120,000 VA</a:t>
            </a:r>
          </a:p>
        </p:txBody>
      </p:sp>
      <p:sp>
        <p:nvSpPr>
          <p:cNvPr id="3" name="TextBox 2"/>
          <p:cNvSpPr txBox="1"/>
          <p:nvPr/>
        </p:nvSpPr>
        <p:spPr>
          <a:xfrm>
            <a:off x="233859" y="5090950"/>
            <a:ext cx="8802637" cy="923330"/>
          </a:xfrm>
          <a:prstGeom prst="rect">
            <a:avLst/>
          </a:prstGeom>
          <a:noFill/>
        </p:spPr>
        <p:txBody>
          <a:bodyPr wrap="square" rtlCol="0">
            <a:spAutoFit/>
          </a:bodyPr>
          <a:lstStyle/>
          <a:p>
            <a:r>
              <a:rPr lang="en-US" dirty="0"/>
              <a:t>Total	       =general lighting load + kitchen load</a:t>
            </a:r>
          </a:p>
          <a:p>
            <a:r>
              <a:rPr lang="en-US" i="1" dirty="0"/>
              <a:t>	       </a:t>
            </a:r>
            <a:r>
              <a:rPr lang="en-US" dirty="0"/>
              <a:t>=120,000 + 120,000</a:t>
            </a:r>
          </a:p>
          <a:p>
            <a:r>
              <a:rPr lang="en-US" dirty="0"/>
              <a:t>	       =240,000 VA</a:t>
            </a:r>
          </a:p>
        </p:txBody>
      </p:sp>
      <p:sp>
        <p:nvSpPr>
          <p:cNvPr id="5" name="TextBox 4"/>
          <p:cNvSpPr txBox="1"/>
          <p:nvPr/>
        </p:nvSpPr>
        <p:spPr>
          <a:xfrm>
            <a:off x="359023" y="1815652"/>
            <a:ext cx="8802637" cy="646331"/>
          </a:xfrm>
          <a:prstGeom prst="rect">
            <a:avLst/>
          </a:prstGeom>
          <a:noFill/>
        </p:spPr>
        <p:txBody>
          <a:bodyPr wrap="square" rtlCol="0">
            <a:spAutoFit/>
          </a:bodyPr>
          <a:lstStyle/>
          <a:p>
            <a:r>
              <a:rPr lang="en-US" dirty="0"/>
              <a:t>Proceed with the calculations, and calculate the general lighting and small appliance loads </a:t>
            </a:r>
          </a:p>
          <a:p>
            <a:r>
              <a:rPr lang="en-US" dirty="0"/>
              <a:t>per Sections 220.12, 220.14(J), and 210.11(C)(1), 220.42, and 220.52(A).</a:t>
            </a:r>
            <a:endParaRPr lang="en-US" i="1" dirty="0"/>
          </a:p>
        </p:txBody>
      </p:sp>
    </p:spTree>
    <p:custDataLst>
      <p:tags r:id="rId1"/>
    </p:custDataLst>
    <p:extLst>
      <p:ext uri="{BB962C8B-B14F-4D97-AF65-F5344CB8AC3E}">
        <p14:creationId xmlns:p14="http://schemas.microsoft.com/office/powerpoint/2010/main" val="1317763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included.)</a:t>
            </a:r>
          </a:p>
        </p:txBody>
      </p:sp>
      <p:sp>
        <p:nvSpPr>
          <p:cNvPr id="21" name="TextBox 20"/>
          <p:cNvSpPr txBox="1"/>
          <p:nvPr/>
        </p:nvSpPr>
        <p:spPr>
          <a:xfrm>
            <a:off x="323077" y="2611732"/>
            <a:ext cx="8593391" cy="2308324"/>
          </a:xfrm>
          <a:prstGeom prst="rect">
            <a:avLst/>
          </a:prstGeom>
          <a:noFill/>
        </p:spPr>
        <p:txBody>
          <a:bodyPr wrap="square" rtlCol="0">
            <a:spAutoFit/>
          </a:bodyPr>
          <a:lstStyle/>
          <a:p>
            <a:r>
              <a:rPr lang="en-US" dirty="0">
                <a:solidFill>
                  <a:prstClr val="black"/>
                </a:solidFill>
              </a:rPr>
              <a:t>First 3000 at 100%</a:t>
            </a:r>
          </a:p>
          <a:p>
            <a:r>
              <a:rPr lang="en-US" dirty="0">
                <a:solidFill>
                  <a:prstClr val="black"/>
                </a:solidFill>
              </a:rPr>
              <a:t>	        =3000 VA</a:t>
            </a:r>
          </a:p>
          <a:p>
            <a:r>
              <a:rPr lang="en-US" dirty="0">
                <a:solidFill>
                  <a:prstClr val="black"/>
                </a:solidFill>
              </a:rPr>
              <a:t>3001 VA to 120,000 VA at 35% (117,000)</a:t>
            </a:r>
          </a:p>
          <a:p>
            <a:r>
              <a:rPr lang="en-US" dirty="0">
                <a:solidFill>
                  <a:prstClr val="black"/>
                </a:solidFill>
              </a:rPr>
              <a:t>	        =40,950 VA</a:t>
            </a:r>
          </a:p>
          <a:p>
            <a:r>
              <a:rPr lang="en-US" dirty="0">
                <a:solidFill>
                  <a:prstClr val="black"/>
                </a:solidFill>
              </a:rPr>
              <a:t>Remaining over 120,000 VA at 25%</a:t>
            </a:r>
          </a:p>
          <a:p>
            <a:r>
              <a:rPr lang="en-US" dirty="0">
                <a:solidFill>
                  <a:prstClr val="black"/>
                </a:solidFill>
              </a:rPr>
              <a:t>120,000 x .25 = 30,000 VA</a:t>
            </a:r>
          </a:p>
          <a:p>
            <a:endParaRPr lang="en-US" dirty="0">
              <a:solidFill>
                <a:prstClr val="black"/>
              </a:solidFill>
            </a:endParaRPr>
          </a:p>
          <a:p>
            <a:endParaRPr lang="en-US" dirty="0">
              <a:solidFill>
                <a:prstClr val="black"/>
              </a:solidFill>
            </a:endParaRPr>
          </a:p>
        </p:txBody>
      </p:sp>
      <p:sp>
        <p:nvSpPr>
          <p:cNvPr id="3" name="TextBox 2"/>
          <p:cNvSpPr txBox="1"/>
          <p:nvPr/>
        </p:nvSpPr>
        <p:spPr>
          <a:xfrm>
            <a:off x="336606" y="4565922"/>
            <a:ext cx="8645542" cy="923330"/>
          </a:xfrm>
          <a:prstGeom prst="rect">
            <a:avLst/>
          </a:prstGeom>
          <a:noFill/>
        </p:spPr>
        <p:txBody>
          <a:bodyPr wrap="square" rtlCol="0">
            <a:spAutoFit/>
          </a:bodyPr>
          <a:lstStyle/>
          <a:p>
            <a:r>
              <a:rPr lang="en-US" dirty="0"/>
              <a:t>Net general lighting load &amp; small appliance load</a:t>
            </a:r>
          </a:p>
          <a:p>
            <a:r>
              <a:rPr lang="en-US" i="1" dirty="0"/>
              <a:t>	        </a:t>
            </a:r>
            <a:r>
              <a:rPr lang="en-US" dirty="0"/>
              <a:t>=3000 VA + 40,950 VA + 30,000 VA</a:t>
            </a:r>
          </a:p>
          <a:p>
            <a:r>
              <a:rPr lang="en-US" dirty="0"/>
              <a:t>	        =73,950 VA</a:t>
            </a:r>
          </a:p>
        </p:txBody>
      </p:sp>
      <p:sp>
        <p:nvSpPr>
          <p:cNvPr id="5" name="TextBox 4"/>
          <p:cNvSpPr txBox="1"/>
          <p:nvPr/>
        </p:nvSpPr>
        <p:spPr>
          <a:xfrm>
            <a:off x="323077" y="2165936"/>
            <a:ext cx="8802637" cy="369332"/>
          </a:xfrm>
          <a:prstGeom prst="rect">
            <a:avLst/>
          </a:prstGeom>
          <a:noFill/>
        </p:spPr>
        <p:txBody>
          <a:bodyPr wrap="square" rtlCol="0">
            <a:spAutoFit/>
          </a:bodyPr>
          <a:lstStyle/>
          <a:p>
            <a:r>
              <a:rPr lang="en-US" dirty="0"/>
              <a:t>Section 220.52(A) permits Table 220.42 demand factor to be applied to this load.</a:t>
            </a:r>
            <a:endParaRPr lang="en-US" i="1" dirty="0"/>
          </a:p>
        </p:txBody>
      </p:sp>
    </p:spTree>
    <p:custDataLst>
      <p:tags r:id="rId1"/>
    </p:custDataLst>
    <p:extLst>
      <p:ext uri="{BB962C8B-B14F-4D97-AF65-F5344CB8AC3E}">
        <p14:creationId xmlns:p14="http://schemas.microsoft.com/office/powerpoint/2010/main" val="3682929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included.)</a:t>
            </a:r>
          </a:p>
        </p:txBody>
      </p:sp>
      <p:sp>
        <p:nvSpPr>
          <p:cNvPr id="21" name="TextBox 20"/>
          <p:cNvSpPr txBox="1"/>
          <p:nvPr/>
        </p:nvSpPr>
        <p:spPr>
          <a:xfrm>
            <a:off x="323077" y="2611732"/>
            <a:ext cx="8593391" cy="2585323"/>
          </a:xfrm>
          <a:prstGeom prst="rect">
            <a:avLst/>
          </a:prstGeom>
          <a:noFill/>
        </p:spPr>
        <p:txBody>
          <a:bodyPr wrap="square" rtlCol="0">
            <a:spAutoFit/>
          </a:bodyPr>
          <a:lstStyle/>
          <a:p>
            <a:r>
              <a:rPr lang="en-US" dirty="0">
                <a:solidFill>
                  <a:prstClr val="black"/>
                </a:solidFill>
              </a:rPr>
              <a:t>Dishwashers at 1.2 kVA x 40 units		=48,000</a:t>
            </a:r>
          </a:p>
          <a:p>
            <a:r>
              <a:rPr lang="en-US" dirty="0">
                <a:solidFill>
                  <a:prstClr val="black"/>
                </a:solidFill>
              </a:rPr>
              <a:t>Disposer at 0.6 kVA x 40 units			=24,000</a:t>
            </a:r>
          </a:p>
          <a:p>
            <a:r>
              <a:rPr lang="en-US" dirty="0">
                <a:solidFill>
                  <a:prstClr val="black"/>
                </a:solidFill>
              </a:rPr>
              <a:t>Water heater at 2.5 kVA x 40 units		=100,000</a:t>
            </a:r>
          </a:p>
          <a:p>
            <a:r>
              <a:rPr lang="en-US" dirty="0">
                <a:solidFill>
                  <a:prstClr val="black"/>
                </a:solidFill>
              </a:rPr>
              <a:t>	Instant-hot water appliance</a:t>
            </a:r>
          </a:p>
          <a:p>
            <a:r>
              <a:rPr lang="en-US" dirty="0">
                <a:solidFill>
                  <a:prstClr val="black"/>
                </a:solidFill>
              </a:rPr>
              <a:t>	.5 kVA x 40 units			=20,000</a:t>
            </a:r>
          </a:p>
          <a:p>
            <a:r>
              <a:rPr lang="en-US" dirty="0">
                <a:solidFill>
                  <a:prstClr val="black"/>
                </a:solidFill>
              </a:rPr>
              <a:t>Gross appliance load			=192,000 VA</a:t>
            </a:r>
          </a:p>
          <a:p>
            <a:endParaRPr lang="en-US" dirty="0">
              <a:solidFill>
                <a:prstClr val="black"/>
              </a:solidFill>
            </a:endParaRPr>
          </a:p>
          <a:p>
            <a:r>
              <a:rPr lang="en-US" dirty="0">
                <a:solidFill>
                  <a:prstClr val="black"/>
                </a:solidFill>
              </a:rPr>
              <a:t>Net Appliance Load (220.53)			=192,000 VA x 75%</a:t>
            </a:r>
          </a:p>
          <a:p>
            <a:r>
              <a:rPr lang="en-US" dirty="0">
                <a:solidFill>
                  <a:prstClr val="black"/>
                </a:solidFill>
              </a:rPr>
              <a:t>					=144,000 VA</a:t>
            </a:r>
          </a:p>
        </p:txBody>
      </p:sp>
      <p:sp>
        <p:nvSpPr>
          <p:cNvPr id="3" name="TextBox 2"/>
          <p:cNvSpPr txBox="1"/>
          <p:nvPr/>
        </p:nvSpPr>
        <p:spPr>
          <a:xfrm>
            <a:off x="297001" y="5401896"/>
            <a:ext cx="8645542" cy="646331"/>
          </a:xfrm>
          <a:prstGeom prst="rect">
            <a:avLst/>
          </a:prstGeom>
          <a:noFill/>
        </p:spPr>
        <p:txBody>
          <a:bodyPr wrap="square" rtlCol="0">
            <a:spAutoFit/>
          </a:bodyPr>
          <a:lstStyle/>
          <a:p>
            <a:r>
              <a:rPr lang="en-US" dirty="0"/>
              <a:t>Ranges (Table 220.55) Note 3</a:t>
            </a:r>
          </a:p>
          <a:p>
            <a:r>
              <a:rPr lang="en-US" dirty="0"/>
              <a:t>	40 Ranges = 8kVA x 40 x .22		=70,400Va</a:t>
            </a:r>
          </a:p>
        </p:txBody>
      </p:sp>
      <p:sp>
        <p:nvSpPr>
          <p:cNvPr id="5" name="TextBox 4"/>
          <p:cNvSpPr txBox="1"/>
          <p:nvPr/>
        </p:nvSpPr>
        <p:spPr>
          <a:xfrm>
            <a:off x="323077" y="2165936"/>
            <a:ext cx="8802637" cy="369332"/>
          </a:xfrm>
          <a:prstGeom prst="rect">
            <a:avLst/>
          </a:prstGeom>
          <a:noFill/>
        </p:spPr>
        <p:txBody>
          <a:bodyPr wrap="square" rtlCol="0">
            <a:spAutoFit/>
          </a:bodyPr>
          <a:lstStyle/>
          <a:p>
            <a:r>
              <a:rPr lang="en-US" dirty="0"/>
              <a:t>Calculate the net appliance load per 220.53</a:t>
            </a:r>
            <a:endParaRPr lang="en-US" i="1" dirty="0"/>
          </a:p>
        </p:txBody>
      </p:sp>
    </p:spTree>
    <p:custDataLst>
      <p:tags r:id="rId1"/>
    </p:custDataLst>
    <p:extLst>
      <p:ext uri="{BB962C8B-B14F-4D97-AF65-F5344CB8AC3E}">
        <p14:creationId xmlns:p14="http://schemas.microsoft.com/office/powerpoint/2010/main" val="39190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354979" y="4432399"/>
            <a:ext cx="8593391" cy="1200329"/>
          </a:xfrm>
          <a:prstGeom prst="rect">
            <a:avLst/>
          </a:prstGeom>
          <a:noFill/>
        </p:spPr>
        <p:txBody>
          <a:bodyPr wrap="square" rtlCol="0">
            <a:spAutoFit/>
          </a:bodyPr>
          <a:lstStyle/>
          <a:p>
            <a:r>
              <a:rPr lang="en-US" dirty="0">
                <a:solidFill>
                  <a:prstClr val="black"/>
                </a:solidFill>
              </a:rPr>
              <a:t>Calculate the additional 25% for the largest motor load per section 220.14(C), 220.50, </a:t>
            </a:r>
          </a:p>
          <a:p>
            <a:r>
              <a:rPr lang="en-US" dirty="0">
                <a:solidFill>
                  <a:prstClr val="black"/>
                </a:solidFill>
              </a:rPr>
              <a:t>430.22, and 430.24</a:t>
            </a:r>
          </a:p>
          <a:p>
            <a:endParaRPr lang="en-US" dirty="0">
              <a:solidFill>
                <a:prstClr val="black"/>
              </a:solidFill>
            </a:endParaRPr>
          </a:p>
          <a:p>
            <a:r>
              <a:rPr lang="en-US" dirty="0">
                <a:solidFill>
                  <a:prstClr val="black"/>
                </a:solidFill>
              </a:rPr>
              <a:t>	25% largest motor (220.50)		Disposal = 0.6 kVA x .25         =150 VA</a:t>
            </a:r>
          </a:p>
        </p:txBody>
      </p:sp>
      <p:sp>
        <p:nvSpPr>
          <p:cNvPr id="5" name="TextBox 4"/>
          <p:cNvSpPr txBox="1"/>
          <p:nvPr/>
        </p:nvSpPr>
        <p:spPr>
          <a:xfrm>
            <a:off x="104473" y="2298016"/>
            <a:ext cx="9021241" cy="2031325"/>
          </a:xfrm>
          <a:prstGeom prst="rect">
            <a:avLst/>
          </a:prstGeom>
          <a:noFill/>
        </p:spPr>
        <p:txBody>
          <a:bodyPr wrap="square" rtlCol="0">
            <a:spAutoFit/>
          </a:bodyPr>
          <a:lstStyle/>
          <a:p>
            <a:r>
              <a:rPr lang="en-US" dirty="0"/>
              <a:t>Calculate the larger of the heating or cooling loads per Sections 220.14(A), 220.51, and 220.60</a:t>
            </a:r>
          </a:p>
          <a:p>
            <a:r>
              <a:rPr lang="en-US" i="1" dirty="0"/>
              <a:t>	</a:t>
            </a:r>
            <a:r>
              <a:rPr lang="en-US" dirty="0"/>
              <a:t>40 air conditioners at 18A x 120V	=2160 VA x 40	=86,400 VA</a:t>
            </a:r>
          </a:p>
          <a:p>
            <a:r>
              <a:rPr lang="en-US" dirty="0"/>
              <a:t>	40 2.5 kVA 240-volt heaters:		=40 x 2.5		=100,000 VA</a:t>
            </a:r>
          </a:p>
          <a:p>
            <a:endParaRPr lang="en-US" dirty="0"/>
          </a:p>
          <a:p>
            <a:r>
              <a:rPr lang="en-US" dirty="0"/>
              <a:t>Section 220.60 states that we are permitted to use only the larger of the two </a:t>
            </a:r>
            <a:r>
              <a:rPr lang="en-US" dirty="0" err="1"/>
              <a:t>noncoincident</a:t>
            </a:r>
            <a:r>
              <a:rPr lang="en-US" dirty="0"/>
              <a:t> </a:t>
            </a:r>
          </a:p>
          <a:p>
            <a:r>
              <a:rPr lang="en-US" dirty="0"/>
              <a:t>loads, which is the heat load, because the heat and air conditioning will not be operating at the same time</a:t>
            </a:r>
          </a:p>
        </p:txBody>
      </p:sp>
    </p:spTree>
    <p:custDataLst>
      <p:tags r:id="rId1"/>
    </p:custDataLst>
    <p:extLst>
      <p:ext uri="{BB962C8B-B14F-4D97-AF65-F5344CB8AC3E}">
        <p14:creationId xmlns:p14="http://schemas.microsoft.com/office/powerpoint/2010/main" val="322132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1" y="2296630"/>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sp>
        <p:nvSpPr>
          <p:cNvPr id="24" name="Rectangle 23"/>
          <p:cNvSpPr/>
          <p:nvPr/>
        </p:nvSpPr>
        <p:spPr>
          <a:xfrm>
            <a:off x="2114551" y="5124371"/>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
        <p:nvSpPr>
          <p:cNvPr id="4" name="TextBox 3"/>
          <p:cNvSpPr txBox="1"/>
          <p:nvPr/>
        </p:nvSpPr>
        <p:spPr>
          <a:xfrm>
            <a:off x="1979713" y="2584736"/>
            <a:ext cx="5767535" cy="1569660"/>
          </a:xfrm>
          <a:prstGeom prst="rect">
            <a:avLst/>
          </a:prstGeom>
          <a:noFill/>
        </p:spPr>
        <p:txBody>
          <a:bodyPr wrap="square" rtlCol="0">
            <a:spAutoFit/>
          </a:bodyPr>
          <a:lstStyle/>
          <a:p>
            <a:pPr defTabSz="685800"/>
            <a:r>
              <a:rPr lang="en-US" sz="3200" dirty="0">
                <a:solidFill>
                  <a:prstClr val="black"/>
                </a:solidFill>
              </a:rPr>
              <a:t>IMPORTANT FACTS TO </a:t>
            </a:r>
          </a:p>
          <a:p>
            <a:pPr defTabSz="685800"/>
            <a:r>
              <a:rPr lang="en-US" sz="3200" dirty="0">
                <a:solidFill>
                  <a:prstClr val="black"/>
                </a:solidFill>
              </a:rPr>
              <a:t>KNOW BEFORE YOU APPLY</a:t>
            </a:r>
          </a:p>
          <a:p>
            <a:pPr defTabSz="685800"/>
            <a:r>
              <a:rPr lang="en-US" sz="3200" dirty="0">
                <a:solidFill>
                  <a:prstClr val="black"/>
                </a:solidFill>
              </a:rPr>
              <a:t> FOR RECIPROCITY</a:t>
            </a:r>
          </a:p>
        </p:txBody>
      </p:sp>
    </p:spTree>
    <p:custDataLst>
      <p:tags r:id="rId1"/>
    </p:custDataLst>
    <p:extLst>
      <p:ext uri="{BB962C8B-B14F-4D97-AF65-F5344CB8AC3E}">
        <p14:creationId xmlns:p14="http://schemas.microsoft.com/office/powerpoint/2010/main" val="139686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284134" y="3688670"/>
            <a:ext cx="8593391" cy="923330"/>
          </a:xfrm>
          <a:prstGeom prst="rect">
            <a:avLst/>
          </a:prstGeom>
          <a:noFill/>
        </p:spPr>
        <p:txBody>
          <a:bodyPr wrap="square" rtlCol="0">
            <a:spAutoFit/>
          </a:bodyPr>
          <a:lstStyle/>
          <a:p>
            <a:r>
              <a:rPr lang="en-US" dirty="0">
                <a:solidFill>
                  <a:prstClr val="black"/>
                </a:solidFill>
              </a:rPr>
              <a:t>In the index, find “Overcurrent Devices” under which find “Standard; 240.6” In 240.6, we</a:t>
            </a:r>
          </a:p>
          <a:p>
            <a:r>
              <a:rPr lang="en-US" dirty="0">
                <a:solidFill>
                  <a:prstClr val="black"/>
                </a:solidFill>
              </a:rPr>
              <a:t> find that a 2,000-amp overcurrent device is the closest standard rating to a 1,619-ampere load.</a:t>
            </a:r>
          </a:p>
        </p:txBody>
      </p:sp>
      <p:sp>
        <p:nvSpPr>
          <p:cNvPr id="5" name="TextBox 4"/>
          <p:cNvSpPr txBox="1"/>
          <p:nvPr/>
        </p:nvSpPr>
        <p:spPr>
          <a:xfrm>
            <a:off x="340590" y="1916832"/>
            <a:ext cx="9021241" cy="1754326"/>
          </a:xfrm>
          <a:prstGeom prst="rect">
            <a:avLst/>
          </a:prstGeom>
          <a:noFill/>
        </p:spPr>
        <p:txBody>
          <a:bodyPr wrap="square" rtlCol="0">
            <a:spAutoFit/>
          </a:bodyPr>
          <a:lstStyle/>
          <a:p>
            <a:r>
              <a:rPr lang="en-US" dirty="0"/>
              <a:t>Add the sum of all of the net computed lighting, appliance, range, heating or cooling loads,</a:t>
            </a:r>
          </a:p>
          <a:p>
            <a:r>
              <a:rPr lang="en-US" dirty="0"/>
              <a:t> and 25% of the largest motor load.</a:t>
            </a:r>
          </a:p>
          <a:p>
            <a:endParaRPr lang="en-US" dirty="0"/>
          </a:p>
          <a:p>
            <a:r>
              <a:rPr lang="en-US" dirty="0"/>
              <a:t>	Sum	=73,950 VA + 144,000 VA + 70,400 + 100,000 VA + 150 VA</a:t>
            </a:r>
          </a:p>
          <a:p>
            <a:r>
              <a:rPr lang="en-US" dirty="0"/>
              <a:t>	Sum	=388,500 VA</a:t>
            </a:r>
          </a:p>
          <a:p>
            <a:r>
              <a:rPr lang="en-US" dirty="0"/>
              <a:t>		=388,500 VA ÷ 240 V = 1,619 amperes.</a:t>
            </a:r>
          </a:p>
        </p:txBody>
      </p:sp>
      <p:sp>
        <p:nvSpPr>
          <p:cNvPr id="2" name="TextBox 1"/>
          <p:cNvSpPr txBox="1"/>
          <p:nvPr/>
        </p:nvSpPr>
        <p:spPr>
          <a:xfrm>
            <a:off x="340589" y="4642654"/>
            <a:ext cx="8536935" cy="1477328"/>
          </a:xfrm>
          <a:prstGeom prst="rect">
            <a:avLst/>
          </a:prstGeom>
          <a:noFill/>
        </p:spPr>
        <p:txBody>
          <a:bodyPr wrap="square" rtlCol="0">
            <a:spAutoFit/>
          </a:bodyPr>
          <a:lstStyle/>
          <a:p>
            <a:r>
              <a:rPr lang="en-US" dirty="0"/>
              <a:t>NOTE: A 2000-ampere rated service disconnecting means is required. The service </a:t>
            </a:r>
          </a:p>
          <a:p>
            <a:r>
              <a:rPr lang="en-US" dirty="0"/>
              <a:t>conductors would also be required to be sized for 2000 amperes as we are not permitted to round up to the next standard overcurrent device 2000 amperes) from the 1,619 </a:t>
            </a:r>
          </a:p>
          <a:p>
            <a:r>
              <a:rPr lang="en-US" dirty="0"/>
              <a:t>calculated load. Section 240.6 does not permit rounding up over 800 amperes in other </a:t>
            </a:r>
          </a:p>
          <a:p>
            <a:r>
              <a:rPr lang="en-US" dirty="0"/>
              <a:t>than specific industrial applications</a:t>
            </a:r>
          </a:p>
        </p:txBody>
      </p:sp>
      <p:sp>
        <p:nvSpPr>
          <p:cNvPr id="3" name="TextBox 2"/>
          <p:cNvSpPr txBox="1"/>
          <p:nvPr/>
        </p:nvSpPr>
        <p:spPr>
          <a:xfrm>
            <a:off x="1619672" y="6268101"/>
            <a:ext cx="3960440" cy="369332"/>
          </a:xfrm>
          <a:prstGeom prst="rect">
            <a:avLst/>
          </a:prstGeom>
          <a:noFill/>
        </p:spPr>
        <p:txBody>
          <a:bodyPr wrap="square" rtlCol="0">
            <a:spAutoFit/>
          </a:bodyPr>
          <a:lstStyle/>
          <a:p>
            <a:r>
              <a:rPr lang="en-US" dirty="0"/>
              <a:t>The correct answer is A 2,000 amperes</a:t>
            </a:r>
          </a:p>
        </p:txBody>
      </p:sp>
    </p:spTree>
    <p:custDataLst>
      <p:tags r:id="rId1"/>
    </p:custDataLst>
    <p:extLst>
      <p:ext uri="{BB962C8B-B14F-4D97-AF65-F5344CB8AC3E}">
        <p14:creationId xmlns:p14="http://schemas.microsoft.com/office/powerpoint/2010/main" val="1479070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of the following wiring methods is NOT permitted in a Class I, Division 1 hazardous (classified) location?</a:t>
            </a:r>
          </a:p>
        </p:txBody>
      </p:sp>
      <p:sp>
        <p:nvSpPr>
          <p:cNvPr id="21" name="TextBox 20"/>
          <p:cNvSpPr txBox="1"/>
          <p:nvPr/>
        </p:nvSpPr>
        <p:spPr>
          <a:xfrm>
            <a:off x="-396552" y="3227789"/>
            <a:ext cx="9433048" cy="646331"/>
          </a:xfrm>
          <a:prstGeom prst="rect">
            <a:avLst/>
          </a:prstGeom>
          <a:noFill/>
        </p:spPr>
        <p:txBody>
          <a:bodyPr wrap="square" rtlCol="0">
            <a:spAutoFit/>
          </a:bodyPr>
          <a:lstStyle/>
          <a:p>
            <a:pPr lvl="1"/>
            <a:r>
              <a:rPr lang="en-US" dirty="0">
                <a:solidFill>
                  <a:prstClr val="black"/>
                </a:solidFill>
              </a:rPr>
              <a:t>The question is about wiring methods permitted in Class I, Division 1 hazardous (classified) </a:t>
            </a:r>
          </a:p>
          <a:p>
            <a:pPr lvl="1"/>
            <a:r>
              <a:rPr lang="en-US" dirty="0">
                <a:solidFill>
                  <a:prstClr val="black"/>
                </a:solidFill>
              </a:rPr>
              <a:t>locations.</a:t>
            </a:r>
          </a:p>
        </p:txBody>
      </p:sp>
      <p:sp>
        <p:nvSpPr>
          <p:cNvPr id="3" name="TextBox 2"/>
          <p:cNvSpPr txBox="1"/>
          <p:nvPr/>
        </p:nvSpPr>
        <p:spPr>
          <a:xfrm>
            <a:off x="86808" y="4528154"/>
            <a:ext cx="9061364" cy="369332"/>
          </a:xfrm>
          <a:prstGeom prst="rect">
            <a:avLst/>
          </a:prstGeom>
          <a:noFill/>
        </p:spPr>
        <p:txBody>
          <a:bodyPr wrap="square" rtlCol="0">
            <a:spAutoFit/>
          </a:bodyPr>
          <a:lstStyle/>
          <a:p>
            <a:r>
              <a:rPr lang="en-US" dirty="0"/>
              <a:t>Scan Section 501.10(A)(1) and find that answers (A) through (C) are permitted wiring methods.</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Threaded rigid metal conduit</a:t>
            </a:r>
          </a:p>
          <a:p>
            <a:pPr marL="342900" indent="-342900">
              <a:buAutoNum type="alphaUcPeriod"/>
            </a:pPr>
            <a:r>
              <a:rPr lang="en-US" dirty="0"/>
              <a:t>Threaded steel intermediate metal conduit</a:t>
            </a:r>
          </a:p>
          <a:p>
            <a:pPr marL="342900" indent="-342900">
              <a:buAutoNum type="alphaUcPeriod"/>
            </a:pPr>
            <a:r>
              <a:rPr lang="en-US" dirty="0"/>
              <a:t>Type MI cable with appropriate termination fittings</a:t>
            </a:r>
          </a:p>
          <a:p>
            <a:pPr marL="342900" indent="-342900">
              <a:buAutoNum type="alphaUcPeriod"/>
            </a:pPr>
            <a:r>
              <a:rPr lang="en-US" dirty="0"/>
              <a:t>Type MC cable</a:t>
            </a:r>
          </a:p>
        </p:txBody>
      </p:sp>
      <p:sp>
        <p:nvSpPr>
          <p:cNvPr id="4" name="TextBox 3"/>
          <p:cNvSpPr txBox="1"/>
          <p:nvPr/>
        </p:nvSpPr>
        <p:spPr>
          <a:xfrm>
            <a:off x="86808" y="3835655"/>
            <a:ext cx="9465513" cy="646331"/>
          </a:xfrm>
          <a:prstGeom prst="rect">
            <a:avLst/>
          </a:prstGeom>
          <a:noFill/>
        </p:spPr>
        <p:txBody>
          <a:bodyPr wrap="square" rtlCol="0">
            <a:spAutoFit/>
          </a:bodyPr>
          <a:lstStyle/>
          <a:p>
            <a:r>
              <a:rPr lang="en-US" dirty="0"/>
              <a:t>In Index, find “Hazardous (Classified) Locations, </a:t>
            </a:r>
            <a:r>
              <a:rPr lang="en-US" dirty="0" err="1"/>
              <a:t>ClassI</a:t>
            </a:r>
            <a:r>
              <a:rPr lang="en-US" dirty="0"/>
              <a:t>” under which find “Wiring methods, </a:t>
            </a:r>
          </a:p>
          <a:p>
            <a:r>
              <a:rPr lang="en-US" dirty="0"/>
              <a:t>501.10.”</a:t>
            </a:r>
          </a:p>
        </p:txBody>
      </p:sp>
      <p:sp>
        <p:nvSpPr>
          <p:cNvPr id="2" name="TextBox 1"/>
          <p:cNvSpPr txBox="1"/>
          <p:nvPr/>
        </p:nvSpPr>
        <p:spPr>
          <a:xfrm>
            <a:off x="971600" y="6159386"/>
            <a:ext cx="8712968" cy="369332"/>
          </a:xfrm>
          <a:prstGeom prst="rect">
            <a:avLst/>
          </a:prstGeom>
          <a:noFill/>
        </p:spPr>
        <p:txBody>
          <a:bodyPr wrap="square" rtlCol="0">
            <a:spAutoFit/>
          </a:bodyPr>
          <a:lstStyle/>
          <a:p>
            <a:r>
              <a:rPr lang="en-US" dirty="0"/>
              <a:t>The correct answer is D.</a:t>
            </a:r>
          </a:p>
        </p:txBody>
      </p:sp>
      <p:sp>
        <p:nvSpPr>
          <p:cNvPr id="9" name="TextBox 8"/>
          <p:cNvSpPr txBox="1"/>
          <p:nvPr/>
        </p:nvSpPr>
        <p:spPr>
          <a:xfrm>
            <a:off x="78552" y="5005927"/>
            <a:ext cx="9061364" cy="646331"/>
          </a:xfrm>
          <a:prstGeom prst="rect">
            <a:avLst/>
          </a:prstGeom>
          <a:noFill/>
        </p:spPr>
        <p:txBody>
          <a:bodyPr wrap="square" rtlCol="0">
            <a:spAutoFit/>
          </a:bodyPr>
          <a:lstStyle/>
          <a:p>
            <a:r>
              <a:rPr lang="en-US" dirty="0"/>
              <a:t>Scan Section 501.10(A)(1) and find Type MC-HL cable is permitted in limited locations provided it has specific construction specifications, but standard type MC cable is not permitted.</a:t>
            </a:r>
          </a:p>
        </p:txBody>
      </p:sp>
    </p:spTree>
    <p:custDataLst>
      <p:tags r:id="rId1"/>
    </p:custDataLst>
    <p:extLst>
      <p:ext uri="{BB962C8B-B14F-4D97-AF65-F5344CB8AC3E}">
        <p14:creationId xmlns:p14="http://schemas.microsoft.com/office/powerpoint/2010/main" val="2516784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exceptions, what is the general lighting load of an office building with an area of 4500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square feet and the actual number of general-purpose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 outlets is unknown?</a:t>
            </a:r>
          </a:p>
        </p:txBody>
      </p:sp>
      <p:sp>
        <p:nvSpPr>
          <p:cNvPr id="21" name="TextBox 20"/>
          <p:cNvSpPr txBox="1"/>
          <p:nvPr/>
        </p:nvSpPr>
        <p:spPr>
          <a:xfrm>
            <a:off x="349152" y="3366265"/>
            <a:ext cx="8593391" cy="369332"/>
          </a:xfrm>
          <a:prstGeom prst="rect">
            <a:avLst/>
          </a:prstGeom>
          <a:noFill/>
        </p:spPr>
        <p:txBody>
          <a:bodyPr wrap="square" rtlCol="0">
            <a:spAutoFit/>
          </a:bodyPr>
          <a:lstStyle/>
          <a:p>
            <a:r>
              <a:rPr lang="en-US" dirty="0">
                <a:solidFill>
                  <a:prstClr val="black"/>
                </a:solidFill>
              </a:rPr>
              <a:t>The question is about the calculation of branch-circuit lighting loads.</a:t>
            </a:r>
          </a:p>
        </p:txBody>
      </p:sp>
      <p:sp>
        <p:nvSpPr>
          <p:cNvPr id="3" name="TextBox 2"/>
          <p:cNvSpPr txBox="1"/>
          <p:nvPr/>
        </p:nvSpPr>
        <p:spPr>
          <a:xfrm>
            <a:off x="349152" y="3842510"/>
            <a:ext cx="8645542" cy="1200329"/>
          </a:xfrm>
          <a:prstGeom prst="rect">
            <a:avLst/>
          </a:prstGeom>
          <a:noFill/>
        </p:spPr>
        <p:txBody>
          <a:bodyPr wrap="square" rtlCol="0">
            <a:spAutoFit/>
          </a:bodyPr>
          <a:lstStyle/>
          <a:p>
            <a:r>
              <a:rPr lang="en-US" dirty="0"/>
              <a:t>In the index, find “Branch circuits” under which find “Calculation of loads, 220 Part II, and Annex D.” You can find “Lighting” in the Index under which find “Branch circuits, </a:t>
            </a:r>
          </a:p>
          <a:p>
            <a:r>
              <a:rPr lang="en-US" dirty="0"/>
              <a:t>calculation of load, 220.12”</a:t>
            </a:r>
          </a:p>
          <a:p>
            <a:r>
              <a:rPr lang="en-US" dirty="0"/>
              <a:t>Section 220.12, Lighting Loads for Specified Occupancies, refers to Table 220.12.</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13,500 VA</a:t>
            </a:r>
          </a:p>
          <a:p>
            <a:pPr marL="342900" indent="-342900">
              <a:buAutoNum type="alphaUcPeriod"/>
            </a:pPr>
            <a:r>
              <a:rPr lang="en-US" dirty="0"/>
              <a:t>15,750 VA</a:t>
            </a:r>
          </a:p>
          <a:p>
            <a:pPr marL="342900" indent="-342900">
              <a:buAutoNum type="alphaUcPeriod"/>
            </a:pPr>
            <a:r>
              <a:rPr lang="en-US" dirty="0"/>
              <a:t>18,000 VA</a:t>
            </a:r>
          </a:p>
          <a:p>
            <a:pPr marL="342900" indent="-342900">
              <a:buAutoNum type="alphaUcPeriod"/>
            </a:pPr>
            <a:r>
              <a:rPr lang="en-US" dirty="0"/>
              <a:t>20,250 VA</a:t>
            </a:r>
          </a:p>
        </p:txBody>
      </p:sp>
      <p:sp>
        <p:nvSpPr>
          <p:cNvPr id="2" name="TextBox 1"/>
          <p:cNvSpPr txBox="1"/>
          <p:nvPr/>
        </p:nvSpPr>
        <p:spPr>
          <a:xfrm>
            <a:off x="611560" y="5445224"/>
            <a:ext cx="6480720" cy="369332"/>
          </a:xfrm>
          <a:prstGeom prst="rect">
            <a:avLst/>
          </a:prstGeom>
          <a:noFill/>
        </p:spPr>
        <p:txBody>
          <a:bodyPr wrap="square" rtlCol="0">
            <a:spAutoFit/>
          </a:bodyPr>
          <a:lstStyle/>
          <a:p>
            <a:r>
              <a:rPr lang="en-US" dirty="0"/>
              <a:t>Proceed with the calculations.</a:t>
            </a:r>
          </a:p>
        </p:txBody>
      </p:sp>
    </p:spTree>
    <p:custDataLst>
      <p:tags r:id="rId1"/>
    </p:custDataLst>
    <p:extLst>
      <p:ext uri="{BB962C8B-B14F-4D97-AF65-F5344CB8AC3E}">
        <p14:creationId xmlns:p14="http://schemas.microsoft.com/office/powerpoint/2010/main" val="477040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exceptions, what is the general lighting load of an office building with an area of 4500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square feet and the actual number of general-purpose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 outlets is unknown?</a:t>
            </a:r>
          </a:p>
        </p:txBody>
      </p:sp>
      <p:sp>
        <p:nvSpPr>
          <p:cNvPr id="21" name="TextBox 20"/>
          <p:cNvSpPr txBox="1"/>
          <p:nvPr/>
        </p:nvSpPr>
        <p:spPr>
          <a:xfrm>
            <a:off x="349152" y="3161384"/>
            <a:ext cx="8593391" cy="923330"/>
          </a:xfrm>
          <a:prstGeom prst="rect">
            <a:avLst/>
          </a:prstGeom>
          <a:noFill/>
        </p:spPr>
        <p:txBody>
          <a:bodyPr wrap="square" rtlCol="0">
            <a:spAutoFit/>
          </a:bodyPr>
          <a:lstStyle/>
          <a:p>
            <a:pPr lvl="1"/>
            <a:r>
              <a:rPr lang="en-US" dirty="0">
                <a:solidFill>
                  <a:prstClr val="black"/>
                </a:solidFill>
              </a:rPr>
              <a:t>Lighting load [Table 220.12]</a:t>
            </a:r>
          </a:p>
          <a:p>
            <a:pPr lvl="1"/>
            <a:r>
              <a:rPr lang="en-US" dirty="0">
                <a:solidFill>
                  <a:prstClr val="black"/>
                </a:solidFill>
              </a:rPr>
              <a:t>	= 4500 sq. ft. x 3.5 VA per sq. ft.</a:t>
            </a:r>
          </a:p>
          <a:p>
            <a:pPr lvl="1"/>
            <a:r>
              <a:rPr lang="en-US" dirty="0">
                <a:solidFill>
                  <a:prstClr val="black"/>
                </a:solidFill>
              </a:rPr>
              <a:t>	= 15, 750 VA</a:t>
            </a:r>
          </a:p>
        </p:txBody>
      </p:sp>
      <p:sp>
        <p:nvSpPr>
          <p:cNvPr id="3" name="TextBox 2"/>
          <p:cNvSpPr txBox="1"/>
          <p:nvPr/>
        </p:nvSpPr>
        <p:spPr>
          <a:xfrm>
            <a:off x="104473" y="4191627"/>
            <a:ext cx="8864145" cy="1754326"/>
          </a:xfrm>
          <a:prstGeom prst="rect">
            <a:avLst/>
          </a:prstGeom>
          <a:noFill/>
        </p:spPr>
        <p:txBody>
          <a:bodyPr wrap="square" rtlCol="0">
            <a:spAutoFit/>
          </a:bodyPr>
          <a:lstStyle/>
          <a:p>
            <a:r>
              <a:rPr lang="en-US" dirty="0"/>
              <a:t>Receptacle outlets [Superscript Note b to Table 220.12 refers to 220.14(K)] Section 220.14(K) requires the larger of 220.14(k)(1) or (2). Because the actual number of receptacles is </a:t>
            </a:r>
          </a:p>
          <a:p>
            <a:r>
              <a:rPr lang="en-US" dirty="0"/>
              <a:t>unknown, 220.14(K)(2) is chosen.</a:t>
            </a:r>
          </a:p>
          <a:p>
            <a:r>
              <a:rPr lang="en-US" dirty="0"/>
              <a:t>	= 4500 sq. ft. x 1.0 VA per sq. ft.</a:t>
            </a:r>
          </a:p>
          <a:p>
            <a:r>
              <a:rPr lang="en-US" dirty="0"/>
              <a:t>	= 4500 VA</a:t>
            </a:r>
          </a:p>
          <a:p>
            <a:r>
              <a:rPr lang="en-US" dirty="0"/>
              <a:t>Total	= 15,750 + 4500 = 20,250 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13,500 VA</a:t>
            </a:r>
          </a:p>
          <a:p>
            <a:pPr marL="342900" indent="-342900">
              <a:buAutoNum type="alphaUcPeriod"/>
            </a:pPr>
            <a:r>
              <a:rPr lang="en-US" dirty="0"/>
              <a:t>15,750 VA</a:t>
            </a:r>
          </a:p>
          <a:p>
            <a:pPr marL="342900" indent="-342900">
              <a:buAutoNum type="alphaUcPeriod"/>
            </a:pPr>
            <a:r>
              <a:rPr lang="en-US" dirty="0"/>
              <a:t>18,000 VA</a:t>
            </a:r>
          </a:p>
          <a:p>
            <a:pPr marL="342900" indent="-342900">
              <a:buAutoNum type="alphaUcPeriod"/>
            </a:pPr>
            <a:r>
              <a:rPr lang="en-US" dirty="0"/>
              <a:t>20,250 VA</a:t>
            </a:r>
          </a:p>
        </p:txBody>
      </p:sp>
      <p:sp>
        <p:nvSpPr>
          <p:cNvPr id="2" name="TextBox 1"/>
          <p:cNvSpPr txBox="1"/>
          <p:nvPr/>
        </p:nvSpPr>
        <p:spPr>
          <a:xfrm>
            <a:off x="611560" y="6093296"/>
            <a:ext cx="6480720" cy="369332"/>
          </a:xfrm>
          <a:prstGeom prst="rect">
            <a:avLst/>
          </a:prstGeom>
          <a:noFill/>
        </p:spPr>
        <p:txBody>
          <a:bodyPr wrap="square" rtlCol="0">
            <a:spAutoFit/>
          </a:bodyPr>
          <a:lstStyle/>
          <a:p>
            <a:r>
              <a:rPr lang="en-US" dirty="0"/>
              <a:t>The correct </a:t>
            </a:r>
            <a:r>
              <a:rPr lang="en-US"/>
              <a:t>Answer is D.</a:t>
            </a:r>
            <a:endParaRPr lang="en-US" dirty="0"/>
          </a:p>
        </p:txBody>
      </p:sp>
    </p:spTree>
    <p:custDataLst>
      <p:tags r:id="rId1"/>
    </p:custDataLst>
    <p:extLst>
      <p:ext uri="{BB962C8B-B14F-4D97-AF65-F5344CB8AC3E}">
        <p14:creationId xmlns:p14="http://schemas.microsoft.com/office/powerpoint/2010/main" val="307667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for a 480Y/277-volt,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feeder supplying a 150 kVA fixed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 space heating load?</a:t>
            </a:r>
          </a:p>
        </p:txBody>
      </p:sp>
      <p:sp>
        <p:nvSpPr>
          <p:cNvPr id="21" name="TextBox 20"/>
          <p:cNvSpPr txBox="1"/>
          <p:nvPr/>
        </p:nvSpPr>
        <p:spPr>
          <a:xfrm>
            <a:off x="-324544" y="3145263"/>
            <a:ext cx="9123071" cy="369332"/>
          </a:xfrm>
          <a:prstGeom prst="rect">
            <a:avLst/>
          </a:prstGeom>
          <a:noFill/>
        </p:spPr>
        <p:txBody>
          <a:bodyPr wrap="square" rtlCol="0">
            <a:spAutoFit/>
          </a:bodyPr>
          <a:lstStyle/>
          <a:p>
            <a:pPr lvl="1"/>
            <a:r>
              <a:rPr lang="en-US" dirty="0">
                <a:solidFill>
                  <a:prstClr val="black"/>
                </a:solidFill>
              </a:rPr>
              <a:t>The question is about the minimum calculated feeder load for fixed electric space heating.</a:t>
            </a:r>
          </a:p>
        </p:txBody>
      </p:sp>
      <p:sp>
        <p:nvSpPr>
          <p:cNvPr id="3" name="TextBox 2"/>
          <p:cNvSpPr txBox="1"/>
          <p:nvPr/>
        </p:nvSpPr>
        <p:spPr>
          <a:xfrm>
            <a:off x="82636" y="4359639"/>
            <a:ext cx="8953860" cy="1477328"/>
          </a:xfrm>
          <a:prstGeom prst="rect">
            <a:avLst/>
          </a:prstGeom>
          <a:noFill/>
        </p:spPr>
        <p:txBody>
          <a:bodyPr wrap="square" rtlCol="0">
            <a:spAutoFit/>
          </a:bodyPr>
          <a:lstStyle/>
          <a:p>
            <a:r>
              <a:rPr lang="en-US" dirty="0"/>
              <a:t>Section 215.2(A)(1)(a) generally requires feeders to be able to carry 100% of the </a:t>
            </a:r>
          </a:p>
          <a:p>
            <a:r>
              <a:rPr lang="en-US" dirty="0"/>
              <a:t>non-continuous load and 125% of the continuous load. Section 220.40 requires feeder </a:t>
            </a:r>
          </a:p>
          <a:p>
            <a:r>
              <a:rPr lang="en-US" dirty="0"/>
              <a:t>conductors to have sufficient ampacity to supply the load served and in no case shall the </a:t>
            </a:r>
          </a:p>
          <a:p>
            <a:r>
              <a:rPr lang="en-US" dirty="0"/>
              <a:t>computed load of a feeder be less than the total computed branch-circuit load per Part II after demand factors of Parts III, IV or V have been applied.</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181 amperes</a:t>
            </a:r>
          </a:p>
          <a:p>
            <a:pPr marL="342900" indent="-342900">
              <a:buAutoNum type="alphaUcPeriod"/>
            </a:pPr>
            <a:r>
              <a:rPr lang="en-US" dirty="0"/>
              <a:t>226 amperes</a:t>
            </a:r>
          </a:p>
          <a:p>
            <a:pPr marL="342900" indent="-342900">
              <a:buAutoNum type="alphaUcPeriod"/>
            </a:pPr>
            <a:r>
              <a:rPr lang="en-US" dirty="0"/>
              <a:t>313 amperes</a:t>
            </a:r>
          </a:p>
          <a:p>
            <a:pPr marL="342900" indent="-342900">
              <a:buAutoNum type="alphaUcPeriod"/>
            </a:pPr>
            <a:r>
              <a:rPr lang="en-US" dirty="0"/>
              <a:t>391 amperes</a:t>
            </a:r>
          </a:p>
        </p:txBody>
      </p:sp>
      <p:sp>
        <p:nvSpPr>
          <p:cNvPr id="2" name="TextBox 1"/>
          <p:cNvSpPr txBox="1"/>
          <p:nvPr/>
        </p:nvSpPr>
        <p:spPr>
          <a:xfrm>
            <a:off x="201349" y="5850907"/>
            <a:ext cx="8856984" cy="646331"/>
          </a:xfrm>
          <a:prstGeom prst="rect">
            <a:avLst/>
          </a:prstGeom>
          <a:noFill/>
        </p:spPr>
        <p:txBody>
          <a:bodyPr wrap="square" rtlCol="0">
            <a:spAutoFit/>
          </a:bodyPr>
          <a:lstStyle/>
          <a:p>
            <a:r>
              <a:rPr lang="en-US" dirty="0"/>
              <a:t>Scan Part II and find “220.51, Fixed Electric Space Heating,” which requires the feeder load to be calculated at 100% of the total connected fixed electric space-heating load.</a:t>
            </a:r>
          </a:p>
        </p:txBody>
      </p:sp>
      <p:sp>
        <p:nvSpPr>
          <p:cNvPr id="4" name="TextBox 3"/>
          <p:cNvSpPr txBox="1"/>
          <p:nvPr/>
        </p:nvSpPr>
        <p:spPr>
          <a:xfrm>
            <a:off x="126309" y="3589137"/>
            <a:ext cx="8820472" cy="646331"/>
          </a:xfrm>
          <a:prstGeom prst="rect">
            <a:avLst/>
          </a:prstGeom>
          <a:noFill/>
        </p:spPr>
        <p:txBody>
          <a:bodyPr wrap="square" rtlCol="0">
            <a:spAutoFit/>
          </a:bodyPr>
          <a:lstStyle/>
          <a:p>
            <a:r>
              <a:rPr lang="en-US" dirty="0"/>
              <a:t>In Index, find “Feeders” under which find “Calculation of loads, see Loads.” Under “Loads,” </a:t>
            </a:r>
          </a:p>
          <a:p>
            <a:r>
              <a:rPr lang="en-US" dirty="0"/>
              <a:t>find “Feeders, calculations, 215.2(A), Article 220, and Annex D.”</a:t>
            </a:r>
          </a:p>
        </p:txBody>
      </p:sp>
    </p:spTree>
    <p:custDataLst>
      <p:tags r:id="rId1"/>
    </p:custDataLst>
    <p:extLst>
      <p:ext uri="{BB962C8B-B14F-4D97-AF65-F5344CB8AC3E}">
        <p14:creationId xmlns:p14="http://schemas.microsoft.com/office/powerpoint/2010/main" val="68965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for a 480Y/277-volt,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feeder supplying a 150 kVA fixed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 space heating load?</a:t>
            </a:r>
          </a:p>
        </p:txBody>
      </p:sp>
      <p:sp>
        <p:nvSpPr>
          <p:cNvPr id="21" name="TextBox 20"/>
          <p:cNvSpPr txBox="1"/>
          <p:nvPr/>
        </p:nvSpPr>
        <p:spPr>
          <a:xfrm>
            <a:off x="-324544" y="3145263"/>
            <a:ext cx="9123071" cy="369332"/>
          </a:xfrm>
          <a:prstGeom prst="rect">
            <a:avLst/>
          </a:prstGeom>
          <a:noFill/>
        </p:spPr>
        <p:txBody>
          <a:bodyPr wrap="square" rtlCol="0">
            <a:spAutoFit/>
          </a:bodyPr>
          <a:lstStyle/>
          <a:p>
            <a:pPr lvl="1"/>
            <a:r>
              <a:rPr lang="en-US" dirty="0">
                <a:solidFill>
                  <a:prstClr val="black"/>
                </a:solidFill>
              </a:rPr>
              <a:t>Based on the previous, the total feeder load is 150 kVA x 1000 = 150,000 VA at 100%</a:t>
            </a:r>
          </a:p>
        </p:txBody>
      </p:sp>
      <p:sp>
        <p:nvSpPr>
          <p:cNvPr id="3" name="TextBox 2"/>
          <p:cNvSpPr txBox="1"/>
          <p:nvPr/>
        </p:nvSpPr>
        <p:spPr>
          <a:xfrm>
            <a:off x="169253" y="5949280"/>
            <a:ext cx="8953860" cy="369332"/>
          </a:xfrm>
          <a:prstGeom prst="rect">
            <a:avLst/>
          </a:prstGeom>
          <a:noFill/>
        </p:spPr>
        <p:txBody>
          <a:bodyPr wrap="square" rtlCol="0">
            <a:spAutoFit/>
          </a:bodyPr>
          <a:lstStyle/>
          <a:p>
            <a:r>
              <a:rPr lang="en-US" dirty="0"/>
              <a:t>The correct answer is A, 181 amperes. We will round up from 180.7 amps per 220.5(B).</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181 amperes</a:t>
            </a:r>
          </a:p>
          <a:p>
            <a:pPr marL="342900" indent="-342900">
              <a:buAutoNum type="alphaUcPeriod"/>
            </a:pPr>
            <a:r>
              <a:rPr lang="en-US" dirty="0"/>
              <a:t>226 amperes</a:t>
            </a:r>
          </a:p>
          <a:p>
            <a:pPr marL="342900" indent="-342900">
              <a:buAutoNum type="alphaUcPeriod"/>
            </a:pPr>
            <a:r>
              <a:rPr lang="en-US" dirty="0"/>
              <a:t>313 amperes</a:t>
            </a:r>
          </a:p>
          <a:p>
            <a:pPr marL="342900" indent="-342900">
              <a:buAutoNum type="alphaUcPeriod"/>
            </a:pPr>
            <a:r>
              <a:rPr lang="en-US" dirty="0"/>
              <a:t>391 amperes</a:t>
            </a:r>
          </a:p>
        </p:txBody>
      </p:sp>
      <p:sp>
        <p:nvSpPr>
          <p:cNvPr id="4" name="TextBox 3"/>
          <p:cNvSpPr txBox="1"/>
          <p:nvPr/>
        </p:nvSpPr>
        <p:spPr>
          <a:xfrm>
            <a:off x="170594" y="3898501"/>
            <a:ext cx="8820472" cy="1754326"/>
          </a:xfrm>
          <a:prstGeom prst="rect">
            <a:avLst/>
          </a:prstGeom>
          <a:noFill/>
        </p:spPr>
        <p:txBody>
          <a:bodyPr wrap="square" rtlCol="0">
            <a:spAutoFit/>
          </a:bodyPr>
          <a:lstStyle/>
          <a:p>
            <a:r>
              <a:rPr lang="en-US" dirty="0"/>
              <a:t>The minimum conductor ampacity for the 3-phase load is: Use Ohm’s Law Formula:</a:t>
            </a:r>
          </a:p>
          <a:p>
            <a:r>
              <a:rPr lang="en-US" dirty="0"/>
              <a:t>	I (amps)		= VA / E (volts) x 1.73 (3-phase)</a:t>
            </a:r>
          </a:p>
          <a:p>
            <a:r>
              <a:rPr lang="en-US" dirty="0"/>
              <a:t>	             I		= 150,000 / (480 x 1.73)</a:t>
            </a:r>
          </a:p>
          <a:p>
            <a:r>
              <a:rPr lang="en-US" dirty="0"/>
              <a:t>	             I		= 150,000 / 830.4</a:t>
            </a:r>
          </a:p>
          <a:p>
            <a:r>
              <a:rPr lang="en-US" dirty="0"/>
              <a:t>	             I		= 180.7 amperes</a:t>
            </a:r>
          </a:p>
          <a:p>
            <a:endParaRPr lang="en-US" dirty="0"/>
          </a:p>
        </p:txBody>
      </p:sp>
    </p:spTree>
    <p:custDataLst>
      <p:tags r:id="rId1"/>
    </p:custDataLst>
    <p:extLst>
      <p:ext uri="{BB962C8B-B14F-4D97-AF65-F5344CB8AC3E}">
        <p14:creationId xmlns:p14="http://schemas.microsoft.com/office/powerpoint/2010/main" val="1407491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7544" y="1819245"/>
            <a:ext cx="8335267" cy="1390809"/>
          </a:xfrm>
          <a:prstGeom prst="rect">
            <a:avLst/>
          </a:prstGeom>
          <a:noFill/>
        </p:spPr>
        <p:txBody>
          <a:bodyPr wrap="square" rtlCol="0">
            <a:normAutofit lnSpcReduction="10000"/>
          </a:bodyPr>
          <a:lstStyle/>
          <a:p>
            <a:pPr marL="342900" indent="-342900" defTabSz="685800">
              <a:buAutoNum type="alphaUcPeriod"/>
            </a:pPr>
            <a:r>
              <a:rPr lang="en-US" altLang="en-US" dirty="0">
                <a:solidFill>
                  <a:prstClr val="black"/>
                </a:solidFill>
              </a:rPr>
              <a:t>Separate vertical switchgear sections.</a:t>
            </a:r>
          </a:p>
          <a:p>
            <a:pPr marL="342900" indent="-342900" defTabSz="685800">
              <a:buAutoNum type="alphaUcPeriod"/>
            </a:pPr>
            <a:r>
              <a:rPr lang="en-US" altLang="en-US" dirty="0">
                <a:solidFill>
                  <a:prstClr val="black"/>
                </a:solidFill>
              </a:rPr>
              <a:t>Individual disconnects in separate enclosures used to separate emergency loads       from all other loads</a:t>
            </a:r>
          </a:p>
          <a:p>
            <a:pPr marL="342900" indent="-342900" defTabSz="685800">
              <a:buAutoNum type="alphaUcPeriod"/>
            </a:pPr>
            <a:r>
              <a:rPr lang="en-US" altLang="en-US" dirty="0">
                <a:solidFill>
                  <a:prstClr val="black"/>
                </a:solidFill>
              </a:rPr>
              <a:t>Neither A nor B</a:t>
            </a:r>
          </a:p>
          <a:p>
            <a:pPr marL="342900" indent="-342900" defTabSz="685800">
              <a:buAutoNum type="alphaUcPeriod"/>
            </a:pPr>
            <a:r>
              <a:rPr lang="en-US" altLang="en-US" dirty="0">
                <a:solidFill>
                  <a:prstClr val="black"/>
                </a:solidFill>
              </a:rPr>
              <a:t>Both A and B</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Wiring from a single generator, or multiple generators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operating in parallel, supplying emergency and other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loads shall be permitted to supply which of the following equipment:</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3" name="TextBox 2"/>
          <p:cNvSpPr txBox="1"/>
          <p:nvPr/>
        </p:nvSpPr>
        <p:spPr>
          <a:xfrm>
            <a:off x="179511" y="3188637"/>
            <a:ext cx="8802637" cy="923330"/>
          </a:xfrm>
          <a:prstGeom prst="rect">
            <a:avLst/>
          </a:prstGeom>
          <a:noFill/>
        </p:spPr>
        <p:txBody>
          <a:bodyPr wrap="square" rtlCol="0">
            <a:spAutoFit/>
          </a:bodyPr>
          <a:lstStyle/>
          <a:p>
            <a:r>
              <a:rPr lang="en-US" dirty="0"/>
              <a:t>The question is about the type of equipment which can be supplied by the wiring from </a:t>
            </a:r>
          </a:p>
          <a:p>
            <a:r>
              <a:rPr lang="en-US" dirty="0"/>
              <a:t>single or multiple generators operating in parallel that are supplying emergency loads as well as other loads.</a:t>
            </a:r>
          </a:p>
        </p:txBody>
      </p:sp>
      <p:sp>
        <p:nvSpPr>
          <p:cNvPr id="5" name="TextBox 4"/>
          <p:cNvSpPr txBox="1"/>
          <p:nvPr/>
        </p:nvSpPr>
        <p:spPr>
          <a:xfrm>
            <a:off x="169165" y="4176296"/>
            <a:ext cx="8802637" cy="646331"/>
          </a:xfrm>
          <a:prstGeom prst="rect">
            <a:avLst/>
          </a:prstGeom>
          <a:noFill/>
        </p:spPr>
        <p:txBody>
          <a:bodyPr wrap="square" rtlCol="0">
            <a:spAutoFit/>
          </a:bodyPr>
          <a:lstStyle/>
          <a:p>
            <a:r>
              <a:rPr lang="en-US" dirty="0"/>
              <a:t>In the index find “Emergency systems” find “Wiring, 700.10, IN Fig. 700.10(B)(5)(b)(1),</a:t>
            </a:r>
          </a:p>
          <a:p>
            <a:r>
              <a:rPr lang="en-US" dirty="0"/>
              <a:t> IN 700.10(B)(5)(b)(2) </a:t>
            </a:r>
            <a:endParaRPr lang="en-US" i="1" dirty="0"/>
          </a:p>
        </p:txBody>
      </p:sp>
      <p:sp>
        <p:nvSpPr>
          <p:cNvPr id="2" name="TextBox 1"/>
          <p:cNvSpPr txBox="1"/>
          <p:nvPr/>
        </p:nvSpPr>
        <p:spPr>
          <a:xfrm>
            <a:off x="123646" y="4946659"/>
            <a:ext cx="8914363" cy="1347512"/>
          </a:xfrm>
          <a:prstGeom prst="rect">
            <a:avLst/>
          </a:prstGeom>
          <a:noFill/>
        </p:spPr>
        <p:txBody>
          <a:bodyPr wrap="square" rtlCol="0">
            <a:normAutofit lnSpcReduction="10000"/>
          </a:bodyPr>
          <a:lstStyle/>
          <a:p>
            <a:r>
              <a:rPr lang="en-US" dirty="0"/>
              <a:t>Looking at 700.10(B) we find the provisions are related to separating emergency loads from </a:t>
            </a:r>
          </a:p>
          <a:p>
            <a:r>
              <a:rPr lang="en-US" dirty="0"/>
              <a:t>other loads. Section 700.10(B)(5)(a) addresses the type of equipment that can be supplied</a:t>
            </a:r>
          </a:p>
          <a:p>
            <a:r>
              <a:rPr lang="en-US" dirty="0"/>
              <a:t> from an emergency source and permits wiring from an emergency source supplying other </a:t>
            </a:r>
          </a:p>
          <a:p>
            <a:r>
              <a:rPr lang="en-US" dirty="0"/>
              <a:t>loads to supply separate vertical switchboard sections or individual disconnects in separate </a:t>
            </a:r>
          </a:p>
          <a:p>
            <a:r>
              <a:rPr lang="en-US" dirty="0"/>
              <a:t>enclosures.</a:t>
            </a:r>
          </a:p>
        </p:txBody>
      </p:sp>
    </p:spTree>
    <p:custDataLst>
      <p:tags r:id="rId1"/>
    </p:custDataLst>
    <p:extLst>
      <p:ext uri="{BB962C8B-B14F-4D97-AF65-F5344CB8AC3E}">
        <p14:creationId xmlns:p14="http://schemas.microsoft.com/office/powerpoint/2010/main" val="1551670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5"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dwelling unit has three electric wall-mounted ovens rated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8.0, 6.0, and 3.5 kVA respectively; 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(cooking unit (cook top) rated at 6.0 kVA; and a counter-mounted broiler at 3.5 kVA. The calculated demand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is:</a:t>
            </a:r>
          </a:p>
        </p:txBody>
      </p:sp>
      <p:sp>
        <p:nvSpPr>
          <p:cNvPr id="21" name="TextBox 20"/>
          <p:cNvSpPr txBox="1"/>
          <p:nvPr/>
        </p:nvSpPr>
        <p:spPr>
          <a:xfrm>
            <a:off x="-324544" y="2889349"/>
            <a:ext cx="9123071" cy="646331"/>
          </a:xfrm>
          <a:prstGeom prst="rect">
            <a:avLst/>
          </a:prstGeom>
          <a:noFill/>
        </p:spPr>
        <p:txBody>
          <a:bodyPr wrap="square" rtlCol="0">
            <a:spAutoFit/>
          </a:bodyPr>
          <a:lstStyle/>
          <a:p>
            <a:pPr lvl="1"/>
            <a:r>
              <a:rPr lang="en-US" dirty="0">
                <a:solidFill>
                  <a:prstClr val="black"/>
                </a:solidFill>
              </a:rPr>
              <a:t>The question is about the calculated demand load of cooking appliances in a dwelling unit </a:t>
            </a:r>
          </a:p>
          <a:p>
            <a:pPr lvl="1"/>
            <a:r>
              <a:rPr lang="en-US" dirty="0">
                <a:solidFill>
                  <a:prstClr val="black"/>
                </a:solidFill>
              </a:rPr>
              <a:t>supplied by a 120/240 single phase, 3-wire, dwelling unit service.</a:t>
            </a:r>
          </a:p>
        </p:txBody>
      </p:sp>
      <p:sp>
        <p:nvSpPr>
          <p:cNvPr id="3" name="TextBox 2"/>
          <p:cNvSpPr txBox="1"/>
          <p:nvPr/>
        </p:nvSpPr>
        <p:spPr>
          <a:xfrm>
            <a:off x="82636" y="4592039"/>
            <a:ext cx="9061364" cy="1754326"/>
          </a:xfrm>
          <a:prstGeom prst="rect">
            <a:avLst/>
          </a:prstGeom>
          <a:noFill/>
        </p:spPr>
        <p:txBody>
          <a:bodyPr wrap="square" rtlCol="0">
            <a:spAutoFit/>
          </a:bodyPr>
          <a:lstStyle/>
          <a:p>
            <a:r>
              <a:rPr lang="en-US" dirty="0"/>
              <a:t>Section 220.55 permits the load for our electric cooking appliances rated greater than 1 ¾ kW </a:t>
            </a:r>
          </a:p>
          <a:p>
            <a:r>
              <a:rPr lang="en-US" dirty="0"/>
              <a:t>and located in a dwelling unit or household cooking appliances used in instructional programs </a:t>
            </a:r>
          </a:p>
          <a:p>
            <a:r>
              <a:rPr lang="en-US" dirty="0"/>
              <a:t>to be calculated in accordance with Table 220.55. As with the use of any NEC Table we have to pay special attention to any applicable notes. Note 3 permits the nameplate ratings for all </a:t>
            </a:r>
          </a:p>
          <a:p>
            <a:r>
              <a:rPr lang="en-US" dirty="0"/>
              <a:t>household electric cooking appliances rated more than 1 ¾ kW but not more than 8 ¾ kW to be added together and subjected to the demand factors of Column A or B as applicable.</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12.2 kVA</a:t>
            </a:r>
          </a:p>
          <a:p>
            <a:pPr marL="342900" indent="-342900">
              <a:buAutoNum type="alphaUcPeriod"/>
            </a:pPr>
            <a:r>
              <a:rPr lang="en-US" dirty="0"/>
              <a:t>18.6 kVA</a:t>
            </a:r>
          </a:p>
          <a:p>
            <a:pPr marL="342900" indent="-342900">
              <a:buAutoNum type="alphaUcPeriod"/>
            </a:pPr>
            <a:r>
              <a:rPr lang="en-US" dirty="0"/>
              <a:t>27.3 kVA</a:t>
            </a:r>
          </a:p>
          <a:p>
            <a:pPr marL="342900" indent="-342900">
              <a:buAutoNum type="alphaUcPeriod"/>
            </a:pPr>
            <a:r>
              <a:rPr lang="en-US" dirty="0"/>
              <a:t>29.7 kVA</a:t>
            </a:r>
          </a:p>
        </p:txBody>
      </p:sp>
      <p:sp>
        <p:nvSpPr>
          <p:cNvPr id="4" name="TextBox 3"/>
          <p:cNvSpPr txBox="1"/>
          <p:nvPr/>
        </p:nvSpPr>
        <p:spPr>
          <a:xfrm>
            <a:off x="104473" y="3706338"/>
            <a:ext cx="8820472" cy="646331"/>
          </a:xfrm>
          <a:prstGeom prst="rect">
            <a:avLst/>
          </a:prstGeom>
          <a:noFill/>
        </p:spPr>
        <p:txBody>
          <a:bodyPr wrap="square" rtlCol="0">
            <a:spAutoFit/>
          </a:bodyPr>
          <a:lstStyle/>
          <a:p>
            <a:r>
              <a:rPr lang="en-US" dirty="0"/>
              <a:t>In Index, find “Ranges” under which find “Branch circuits” under which find “Calculation of </a:t>
            </a:r>
          </a:p>
          <a:p>
            <a:r>
              <a:rPr lang="en-US" dirty="0"/>
              <a:t>load, 220.55 and Table 220.55.”</a:t>
            </a:r>
          </a:p>
        </p:txBody>
      </p:sp>
    </p:spTree>
    <p:custDataLst>
      <p:tags r:id="rId1"/>
    </p:custDataLst>
    <p:extLst>
      <p:ext uri="{BB962C8B-B14F-4D97-AF65-F5344CB8AC3E}">
        <p14:creationId xmlns:p14="http://schemas.microsoft.com/office/powerpoint/2010/main" val="715118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dwelling unit has three electric wall-mounted ovens rated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8.0, 6.0, and 3.5 kVA respectively; 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(cooking unit (cook top) rated at 6.0 kVA; and a counter-mounted broiler at 3.5 kVA. The calculated demand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is:</a:t>
            </a:r>
          </a:p>
        </p:txBody>
      </p:sp>
      <p:sp>
        <p:nvSpPr>
          <p:cNvPr id="21" name="TextBox 20"/>
          <p:cNvSpPr txBox="1"/>
          <p:nvPr/>
        </p:nvSpPr>
        <p:spPr>
          <a:xfrm>
            <a:off x="-324544" y="3227789"/>
            <a:ext cx="9123071" cy="1200329"/>
          </a:xfrm>
          <a:prstGeom prst="rect">
            <a:avLst/>
          </a:prstGeom>
          <a:noFill/>
        </p:spPr>
        <p:txBody>
          <a:bodyPr wrap="square" rtlCol="0">
            <a:spAutoFit/>
          </a:bodyPr>
          <a:lstStyle/>
          <a:p>
            <a:pPr lvl="1"/>
            <a:r>
              <a:rPr lang="en-US" dirty="0">
                <a:solidFill>
                  <a:prstClr val="black"/>
                </a:solidFill>
              </a:rPr>
              <a:t>We will use the demand factors from Column B for the given number of appliances as they are all rated 3 ½ kW but not more than 8 ¾ kW.</a:t>
            </a:r>
          </a:p>
          <a:p>
            <a:pPr lvl="1"/>
            <a:r>
              <a:rPr lang="en-US" dirty="0">
                <a:solidFill>
                  <a:prstClr val="black"/>
                </a:solidFill>
              </a:rPr>
              <a:t>		=8.0 + 6.0 + 3.5</a:t>
            </a:r>
          </a:p>
          <a:p>
            <a:pPr lvl="1"/>
            <a:r>
              <a:rPr lang="en-US" dirty="0">
                <a:solidFill>
                  <a:prstClr val="black"/>
                </a:solidFill>
              </a:rPr>
              <a:t>		=27 kVA</a:t>
            </a:r>
          </a:p>
        </p:txBody>
      </p:sp>
      <p:sp>
        <p:nvSpPr>
          <p:cNvPr id="3" name="TextBox 2"/>
          <p:cNvSpPr txBox="1"/>
          <p:nvPr/>
        </p:nvSpPr>
        <p:spPr>
          <a:xfrm>
            <a:off x="683568" y="6165304"/>
            <a:ext cx="9061364" cy="369332"/>
          </a:xfrm>
          <a:prstGeom prst="rect">
            <a:avLst/>
          </a:prstGeom>
          <a:noFill/>
        </p:spPr>
        <p:txBody>
          <a:bodyPr wrap="square" rtlCol="0">
            <a:spAutoFit/>
          </a:bodyPr>
          <a:lstStyle/>
          <a:p>
            <a:r>
              <a:rPr lang="en-US" dirty="0"/>
              <a:t>The correct answer is A, 12.2 kVA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12.2 kVA</a:t>
            </a:r>
          </a:p>
          <a:p>
            <a:pPr marL="342900" indent="-342900">
              <a:buAutoNum type="alphaUcPeriod"/>
            </a:pPr>
            <a:r>
              <a:rPr lang="en-US" dirty="0"/>
              <a:t>18.6 kVA</a:t>
            </a:r>
          </a:p>
          <a:p>
            <a:pPr marL="342900" indent="-342900">
              <a:buAutoNum type="alphaUcPeriod"/>
            </a:pPr>
            <a:r>
              <a:rPr lang="en-US" dirty="0"/>
              <a:t>27.3 kVA</a:t>
            </a:r>
          </a:p>
          <a:p>
            <a:pPr marL="342900" indent="-342900">
              <a:buAutoNum type="alphaUcPeriod"/>
            </a:pPr>
            <a:r>
              <a:rPr lang="en-US" dirty="0"/>
              <a:t>29.7 kVA</a:t>
            </a:r>
          </a:p>
        </p:txBody>
      </p:sp>
      <p:sp>
        <p:nvSpPr>
          <p:cNvPr id="4" name="TextBox 3"/>
          <p:cNvSpPr txBox="1"/>
          <p:nvPr/>
        </p:nvSpPr>
        <p:spPr>
          <a:xfrm>
            <a:off x="81015" y="4732655"/>
            <a:ext cx="9272867" cy="923330"/>
          </a:xfrm>
          <a:prstGeom prst="rect">
            <a:avLst/>
          </a:prstGeom>
          <a:noFill/>
        </p:spPr>
        <p:txBody>
          <a:bodyPr wrap="square" rtlCol="0">
            <a:spAutoFit/>
          </a:bodyPr>
          <a:lstStyle/>
          <a:p>
            <a:r>
              <a:rPr lang="en-US" dirty="0"/>
              <a:t>Column B permits a demand of 45% to be applied.</a:t>
            </a:r>
          </a:p>
          <a:p>
            <a:r>
              <a:rPr lang="en-US" dirty="0"/>
              <a:t>	          = .45 x 27 kVA</a:t>
            </a:r>
          </a:p>
          <a:p>
            <a:r>
              <a:rPr lang="en-US" dirty="0"/>
              <a:t>	          = 12.15 or 12.2 kVA	</a:t>
            </a:r>
          </a:p>
        </p:txBody>
      </p:sp>
    </p:spTree>
    <p:custDataLst>
      <p:tags r:id="rId1"/>
    </p:custDataLst>
    <p:extLst>
      <p:ext uri="{BB962C8B-B14F-4D97-AF65-F5344CB8AC3E}">
        <p14:creationId xmlns:p14="http://schemas.microsoft.com/office/powerpoint/2010/main" val="976775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THWN copper conductor required for a feeder supplying ten 12 kVA electric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ranges (240-volt, single-phase) in a restaurant kitchen?</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calculation of feeder loads for electric ranges in a restaurant.</a:t>
            </a:r>
          </a:p>
        </p:txBody>
      </p:sp>
      <p:sp>
        <p:nvSpPr>
          <p:cNvPr id="3" name="TextBox 2"/>
          <p:cNvSpPr txBox="1"/>
          <p:nvPr/>
        </p:nvSpPr>
        <p:spPr>
          <a:xfrm>
            <a:off x="216596" y="4354307"/>
            <a:ext cx="9061364" cy="646331"/>
          </a:xfrm>
          <a:prstGeom prst="rect">
            <a:avLst/>
          </a:prstGeom>
          <a:noFill/>
        </p:spPr>
        <p:txBody>
          <a:bodyPr wrap="square" rtlCol="0">
            <a:spAutoFit/>
          </a:bodyPr>
          <a:lstStyle/>
          <a:p>
            <a:r>
              <a:rPr lang="en-US" dirty="0"/>
              <a:t>Section 220.56 permits the load for commercial kitchen equipment to be in accordance with </a:t>
            </a:r>
          </a:p>
          <a:p>
            <a:r>
              <a:rPr lang="en-US" dirty="0"/>
              <a:t>Table 220.56.</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a:t>
            </a:r>
          </a:p>
          <a:p>
            <a:pPr marL="342900" indent="-342900">
              <a:buAutoNum type="alphaUcPeriod"/>
            </a:pPr>
            <a:r>
              <a:rPr lang="en-US" dirty="0"/>
              <a:t>1 AWG</a:t>
            </a:r>
          </a:p>
          <a:p>
            <a:pPr marL="342900" indent="-342900">
              <a:buAutoNum type="alphaUcPeriod"/>
            </a:pPr>
            <a:r>
              <a:rPr lang="en-US" dirty="0"/>
              <a:t>350 </a:t>
            </a:r>
            <a:r>
              <a:rPr lang="en-US" dirty="0" err="1"/>
              <a:t>kcmil</a:t>
            </a:r>
            <a:endParaRPr lang="en-US" dirty="0"/>
          </a:p>
          <a:p>
            <a:pPr marL="342900" indent="-342900">
              <a:buAutoNum type="alphaUcPeriod"/>
            </a:pPr>
            <a:r>
              <a:rPr lang="en-US" dirty="0"/>
              <a:t>400 </a:t>
            </a:r>
            <a:r>
              <a:rPr lang="en-US" dirty="0" err="1"/>
              <a:t>kcmil</a:t>
            </a: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“Kitchen equipment, commercial, 220.56, 422.11(F)(2).”</a:t>
            </a:r>
          </a:p>
        </p:txBody>
      </p:sp>
      <p:sp>
        <p:nvSpPr>
          <p:cNvPr id="2" name="TextBox 1"/>
          <p:cNvSpPr txBox="1"/>
          <p:nvPr/>
        </p:nvSpPr>
        <p:spPr>
          <a:xfrm>
            <a:off x="323528" y="5229200"/>
            <a:ext cx="8712968" cy="1200329"/>
          </a:xfrm>
          <a:prstGeom prst="rect">
            <a:avLst/>
          </a:prstGeom>
          <a:noFill/>
        </p:spPr>
        <p:txBody>
          <a:bodyPr wrap="square" rtlCol="0">
            <a:spAutoFit/>
          </a:bodyPr>
          <a:lstStyle/>
          <a:p>
            <a:r>
              <a:rPr lang="en-US" dirty="0"/>
              <a:t>Proceed with the calculation.</a:t>
            </a:r>
          </a:p>
          <a:p>
            <a:r>
              <a:rPr lang="en-US" dirty="0"/>
              <a:t>	10 appliances x 12 kVA	= 120 kVA</a:t>
            </a:r>
          </a:p>
          <a:p>
            <a:r>
              <a:rPr lang="en-US" dirty="0"/>
              <a:t>	65% x 120 kVA		= 78 kVA or 78,000 VA</a:t>
            </a:r>
          </a:p>
          <a:p>
            <a:r>
              <a:rPr lang="en-US" dirty="0"/>
              <a:t>	78,000 VA / 240 V		= 325 amperes</a:t>
            </a:r>
          </a:p>
        </p:txBody>
      </p:sp>
    </p:spTree>
    <p:custDataLst>
      <p:tags r:id="rId1"/>
    </p:custDataLst>
    <p:extLst>
      <p:ext uri="{BB962C8B-B14F-4D97-AF65-F5344CB8AC3E}">
        <p14:creationId xmlns:p14="http://schemas.microsoft.com/office/powerpoint/2010/main" val="3424990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flipH="1">
            <a:off x="827584" y="1844825"/>
            <a:ext cx="7704856" cy="1008112"/>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received a 75% or greater on the exam for the license you wish to reciprocate.</a:t>
            </a:r>
          </a:p>
        </p:txBody>
      </p:sp>
      <p:sp>
        <p:nvSpPr>
          <p:cNvPr id="65" name="Rounded Rectangle 64"/>
          <p:cNvSpPr/>
          <p:nvPr/>
        </p:nvSpPr>
        <p:spPr>
          <a:xfrm flipH="1">
            <a:off x="827584" y="3212976"/>
            <a:ext cx="7704856" cy="108012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held the license you wish to reciprocate in good standing for a period of not less</a:t>
            </a: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 than one (1) year.</a:t>
            </a:r>
          </a:p>
        </p:txBody>
      </p:sp>
      <p:sp>
        <p:nvSpPr>
          <p:cNvPr id="70" name="Rounded Rectangle 69"/>
          <p:cNvSpPr/>
          <p:nvPr/>
        </p:nvSpPr>
        <p:spPr>
          <a:xfrm flipH="1">
            <a:off x="827584" y="4653135"/>
            <a:ext cx="7704856" cy="1137882"/>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applicant must have passed a </a:t>
            </a:r>
            <a:r>
              <a:rPr lang="en-US" sz="1350" b="1" u="sng" dirty="0">
                <a:solidFill>
                  <a:prstClr val="white"/>
                </a:solidFill>
                <a:latin typeface="Tahoma" panose="020B0604030504040204" pitchFamily="34" charset="0"/>
                <a:ea typeface="Tahoma" panose="020B0604030504040204" pitchFamily="34" charset="0"/>
                <a:cs typeface="Tahoma" panose="020B0604030504040204" pitchFamily="34" charset="0"/>
              </a:rPr>
              <a:t>State examination </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(not a city) in order for the license to     reciprocate to another state.</a:t>
            </a:r>
          </a:p>
        </p:txBody>
      </p:sp>
      <p:sp>
        <p:nvSpPr>
          <p:cNvPr id="6" name="Rectangle 5"/>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2241374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5" grpId="0" animBg="1"/>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THWN copper conductor required for a feeder supplying ten 12 kVA electric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ranges (240-volt, single-phase) in a restaurant kitchen?</a:t>
            </a:r>
          </a:p>
        </p:txBody>
      </p:sp>
      <p:sp>
        <p:nvSpPr>
          <p:cNvPr id="21" name="TextBox 20"/>
          <p:cNvSpPr txBox="1"/>
          <p:nvPr/>
        </p:nvSpPr>
        <p:spPr>
          <a:xfrm>
            <a:off x="-252536" y="4117252"/>
            <a:ext cx="9123071" cy="646331"/>
          </a:xfrm>
          <a:prstGeom prst="rect">
            <a:avLst/>
          </a:prstGeom>
          <a:noFill/>
        </p:spPr>
        <p:txBody>
          <a:bodyPr wrap="square" rtlCol="0">
            <a:spAutoFit/>
          </a:bodyPr>
          <a:lstStyle/>
          <a:p>
            <a:pPr lvl="1"/>
            <a:r>
              <a:rPr lang="en-US" dirty="0">
                <a:solidFill>
                  <a:prstClr val="black"/>
                </a:solidFill>
              </a:rPr>
              <a:t>Refer to Table 310.15(B)(16) and find that a 400-kcmil Type THWN CU conductor = 335 amperes and a 350-kcmil Type THWN CU conductor has an ampacity of 310 amperes.</a:t>
            </a:r>
          </a:p>
        </p:txBody>
      </p:sp>
      <p:sp>
        <p:nvSpPr>
          <p:cNvPr id="3" name="TextBox 2"/>
          <p:cNvSpPr txBox="1"/>
          <p:nvPr/>
        </p:nvSpPr>
        <p:spPr>
          <a:xfrm>
            <a:off x="899592" y="5309010"/>
            <a:ext cx="9061364" cy="369332"/>
          </a:xfrm>
          <a:prstGeom prst="rect">
            <a:avLst/>
          </a:prstGeom>
          <a:noFill/>
        </p:spPr>
        <p:txBody>
          <a:bodyPr wrap="square" rtlCol="0">
            <a:spAutoFit/>
          </a:bodyPr>
          <a:lstStyle/>
          <a:p>
            <a:r>
              <a:rPr lang="en-US" dirty="0"/>
              <a:t>The correct answer is D, 400 </a:t>
            </a:r>
            <a:r>
              <a:rPr lang="en-US" dirty="0" err="1"/>
              <a:t>kcmil</a:t>
            </a:r>
            <a:endParaRPr lang="en-US" dirty="0"/>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a:t>
            </a:r>
          </a:p>
          <a:p>
            <a:pPr marL="342900" indent="-342900">
              <a:buAutoNum type="alphaUcPeriod"/>
            </a:pPr>
            <a:r>
              <a:rPr lang="en-US" dirty="0"/>
              <a:t>1 AWG</a:t>
            </a:r>
          </a:p>
          <a:p>
            <a:pPr marL="342900" indent="-342900">
              <a:buAutoNum type="alphaUcPeriod"/>
            </a:pPr>
            <a:r>
              <a:rPr lang="en-US" dirty="0"/>
              <a:t>350 </a:t>
            </a:r>
            <a:r>
              <a:rPr lang="en-US" dirty="0" err="1"/>
              <a:t>kcmil</a:t>
            </a:r>
            <a:endParaRPr lang="en-US" dirty="0"/>
          </a:p>
          <a:p>
            <a:pPr marL="342900" indent="-342900">
              <a:buAutoNum type="alphaUcPeriod"/>
            </a:pPr>
            <a:r>
              <a:rPr lang="en-US" dirty="0"/>
              <a:t>400 </a:t>
            </a:r>
            <a:r>
              <a:rPr lang="en-US" dirty="0" err="1"/>
              <a:t>kcmil</a:t>
            </a:r>
            <a:endParaRPr lang="en-US" dirty="0"/>
          </a:p>
        </p:txBody>
      </p:sp>
    </p:spTree>
    <p:custDataLst>
      <p:tags r:id="rId1"/>
    </p:custDataLst>
    <p:extLst>
      <p:ext uri="{BB962C8B-B14F-4D97-AF65-F5344CB8AC3E}">
        <p14:creationId xmlns:p14="http://schemas.microsoft.com/office/powerpoint/2010/main" val="3254446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classification of Class I, Zone 0, 1, or 2 locations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shall be performed by which one of the following?</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who is responsible for classifying Class I, Zone 0, 1, or 2 locations.</a:t>
            </a:r>
          </a:p>
        </p:txBody>
      </p:sp>
      <p:sp>
        <p:nvSpPr>
          <p:cNvPr id="3" name="TextBox 2"/>
          <p:cNvSpPr txBox="1"/>
          <p:nvPr/>
        </p:nvSpPr>
        <p:spPr>
          <a:xfrm>
            <a:off x="216596" y="4354307"/>
            <a:ext cx="9061364" cy="369332"/>
          </a:xfrm>
          <a:prstGeom prst="rect">
            <a:avLst/>
          </a:prstGeom>
          <a:noFill/>
        </p:spPr>
        <p:txBody>
          <a:bodyPr wrap="square" rtlCol="0">
            <a:spAutoFit/>
          </a:bodyPr>
          <a:lstStyle/>
          <a:p>
            <a:r>
              <a:rPr lang="en-US" dirty="0"/>
              <a:t>Scan Section 505.7 and find “505.7(A), Implementation of Zone Classification System.”</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A qualified registered professional engineer</a:t>
            </a:r>
          </a:p>
          <a:p>
            <a:pPr marL="342900" indent="-342900">
              <a:buAutoNum type="alphaUcPeriod"/>
            </a:pPr>
            <a:r>
              <a:rPr lang="en-US" dirty="0"/>
              <a:t>The authority having jurisdiction</a:t>
            </a:r>
          </a:p>
          <a:p>
            <a:pPr marL="342900" indent="-342900">
              <a:buAutoNum type="alphaUcPeriod"/>
            </a:pPr>
            <a:r>
              <a:rPr lang="en-US" dirty="0"/>
              <a:t>The owner of the facility</a:t>
            </a:r>
          </a:p>
          <a:p>
            <a:pPr marL="342900" indent="-342900">
              <a:buAutoNum type="alphaUcPeriod"/>
            </a:pPr>
            <a:r>
              <a:rPr lang="en-US" dirty="0"/>
              <a:t>A qualified person</a:t>
            </a:r>
          </a:p>
        </p:txBody>
      </p:sp>
      <p:sp>
        <p:nvSpPr>
          <p:cNvPr id="4" name="TextBox 3"/>
          <p:cNvSpPr txBox="1"/>
          <p:nvPr/>
        </p:nvSpPr>
        <p:spPr>
          <a:xfrm>
            <a:off x="180626" y="3668663"/>
            <a:ext cx="9465513" cy="646331"/>
          </a:xfrm>
          <a:prstGeom prst="rect">
            <a:avLst/>
          </a:prstGeom>
          <a:noFill/>
        </p:spPr>
        <p:txBody>
          <a:bodyPr wrap="square" rtlCol="0">
            <a:spAutoFit/>
          </a:bodyPr>
          <a:lstStyle/>
          <a:p>
            <a:r>
              <a:rPr lang="en-US" dirty="0"/>
              <a:t>In Index, find “Hazardous (classified) locations, Class I, Zone 0, 1, and 2 locations” under which </a:t>
            </a:r>
          </a:p>
          <a:p>
            <a:r>
              <a:rPr lang="en-US" dirty="0"/>
              <a:t>find “Special precaution, 505.7.”</a:t>
            </a:r>
          </a:p>
        </p:txBody>
      </p:sp>
      <p:sp>
        <p:nvSpPr>
          <p:cNvPr id="2" name="TextBox 1"/>
          <p:cNvSpPr txBox="1"/>
          <p:nvPr/>
        </p:nvSpPr>
        <p:spPr>
          <a:xfrm>
            <a:off x="971600" y="6159386"/>
            <a:ext cx="8712968" cy="369332"/>
          </a:xfrm>
          <a:prstGeom prst="rect">
            <a:avLst/>
          </a:prstGeom>
          <a:noFill/>
        </p:spPr>
        <p:txBody>
          <a:bodyPr wrap="square" rtlCol="0">
            <a:spAutoFit/>
          </a:bodyPr>
          <a:lstStyle/>
          <a:p>
            <a:r>
              <a:rPr lang="en-US" dirty="0"/>
              <a:t>The correct answer is D.</a:t>
            </a:r>
          </a:p>
        </p:txBody>
      </p:sp>
      <p:sp>
        <p:nvSpPr>
          <p:cNvPr id="9" name="TextBox 8"/>
          <p:cNvSpPr txBox="1"/>
          <p:nvPr/>
        </p:nvSpPr>
        <p:spPr>
          <a:xfrm>
            <a:off x="189641" y="4769191"/>
            <a:ext cx="9061364" cy="923330"/>
          </a:xfrm>
          <a:prstGeom prst="rect">
            <a:avLst/>
          </a:prstGeom>
          <a:noFill/>
        </p:spPr>
        <p:txBody>
          <a:bodyPr wrap="square" rtlCol="0">
            <a:spAutoFit/>
          </a:bodyPr>
          <a:lstStyle/>
          <a:p>
            <a:r>
              <a:rPr lang="en-US" dirty="0"/>
              <a:t>Section 505.7(A) requires that the area classification, wiring, equipment selection and </a:t>
            </a:r>
          </a:p>
          <a:p>
            <a:r>
              <a:rPr lang="en-US" dirty="0"/>
              <a:t>inspections be performed by a qualified person. Supervision by a registered professional </a:t>
            </a:r>
          </a:p>
          <a:p>
            <a:r>
              <a:rPr lang="en-US" dirty="0"/>
              <a:t>engineer is no longer required.</a:t>
            </a:r>
          </a:p>
        </p:txBody>
      </p:sp>
    </p:spTree>
    <p:custDataLst>
      <p:tags r:id="rId1"/>
    </p:custDataLst>
    <p:extLst>
      <p:ext uri="{BB962C8B-B14F-4D97-AF65-F5344CB8AC3E}">
        <p14:creationId xmlns:p14="http://schemas.microsoft.com/office/powerpoint/2010/main" val="4141131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All of the following statements regarding individual unit equipment for emergency illumination are true EXCEPT:</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unit equipment used for emergency lighting.</a:t>
            </a:r>
          </a:p>
        </p:txBody>
      </p:sp>
      <p:sp>
        <p:nvSpPr>
          <p:cNvPr id="3" name="TextBox 2"/>
          <p:cNvSpPr txBox="1"/>
          <p:nvPr/>
        </p:nvSpPr>
        <p:spPr>
          <a:xfrm>
            <a:off x="216596" y="4354307"/>
            <a:ext cx="8531868" cy="1200329"/>
          </a:xfrm>
          <a:prstGeom prst="rect">
            <a:avLst/>
          </a:prstGeom>
          <a:noFill/>
        </p:spPr>
        <p:txBody>
          <a:bodyPr wrap="square" rtlCol="0">
            <a:spAutoFit/>
          </a:bodyPr>
          <a:lstStyle/>
          <a:p>
            <a:r>
              <a:rPr lang="en-US" dirty="0"/>
              <a:t>Section 700.12(F), Unit Equipment, provides the requirements for the type of equipment addressed in the question. Sections 700.12(F)(2)(1) through (3) address the statements in the question including requiring the unit equipment to be connected ahead of local </a:t>
            </a:r>
          </a:p>
          <a:p>
            <a:r>
              <a:rPr lang="en-US" dirty="0"/>
              <a:t>switches so Answer D is not true.</a:t>
            </a:r>
          </a:p>
        </p:txBody>
      </p:sp>
      <p:sp>
        <p:nvSpPr>
          <p:cNvPr id="5" name="TextBox 4"/>
          <p:cNvSpPr txBox="1"/>
          <p:nvPr/>
        </p:nvSpPr>
        <p:spPr>
          <a:xfrm>
            <a:off x="683568" y="1786863"/>
            <a:ext cx="7848872" cy="1477328"/>
          </a:xfrm>
          <a:prstGeom prst="rect">
            <a:avLst/>
          </a:prstGeom>
          <a:noFill/>
        </p:spPr>
        <p:txBody>
          <a:bodyPr wrap="square" rtlCol="0">
            <a:spAutoFit/>
          </a:bodyPr>
          <a:lstStyle/>
          <a:p>
            <a:pPr marL="342900" indent="-342900">
              <a:buAutoNum type="alphaUcPeriod"/>
            </a:pPr>
            <a:r>
              <a:rPr lang="en-US" dirty="0"/>
              <a:t>The unit may be supplied with flexible cord not exceeding 3 ft. in length.</a:t>
            </a:r>
          </a:p>
          <a:p>
            <a:pPr marL="342900" indent="-342900">
              <a:buAutoNum type="alphaUcPeriod"/>
            </a:pPr>
            <a:r>
              <a:rPr lang="en-US" dirty="0"/>
              <a:t>The circuit feeding the unit shall also feed normal lighting in the area.</a:t>
            </a:r>
          </a:p>
          <a:p>
            <a:pPr marL="342900" indent="-342900">
              <a:buAutoNum type="alphaUcPeriod"/>
            </a:pPr>
            <a:r>
              <a:rPr lang="en-US" dirty="0"/>
              <a:t>The unit shall be permanently fixed in place.</a:t>
            </a:r>
          </a:p>
          <a:p>
            <a:pPr marL="342900" indent="-342900">
              <a:buAutoNum type="alphaUcPeriod"/>
            </a:pPr>
            <a:r>
              <a:rPr lang="en-US" dirty="0"/>
              <a:t>The unit may be connected on the load side of local switches.</a:t>
            </a:r>
          </a:p>
          <a:p>
            <a:pPr marL="342900" indent="-342900">
              <a:buAutoNum type="alphaUcPeriod"/>
            </a:pP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“Emergency systems” under which find “Unit Equipment, 700.12(F).”</a:t>
            </a:r>
          </a:p>
        </p:txBody>
      </p:sp>
      <p:sp>
        <p:nvSpPr>
          <p:cNvPr id="2" name="TextBox 1"/>
          <p:cNvSpPr txBox="1"/>
          <p:nvPr/>
        </p:nvSpPr>
        <p:spPr>
          <a:xfrm>
            <a:off x="971600" y="6021569"/>
            <a:ext cx="8712968"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14995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220.42)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the load on a feeder neutral conductor.</a:t>
            </a:r>
          </a:p>
        </p:txBody>
      </p:sp>
      <p:sp>
        <p:nvSpPr>
          <p:cNvPr id="3" name="TextBox 2"/>
          <p:cNvSpPr txBox="1"/>
          <p:nvPr/>
        </p:nvSpPr>
        <p:spPr>
          <a:xfrm>
            <a:off x="216596" y="4354307"/>
            <a:ext cx="9061364" cy="923330"/>
          </a:xfrm>
          <a:prstGeom prst="rect">
            <a:avLst/>
          </a:prstGeom>
          <a:noFill/>
        </p:spPr>
        <p:txBody>
          <a:bodyPr wrap="square" rtlCol="0">
            <a:spAutoFit/>
          </a:bodyPr>
          <a:lstStyle/>
          <a:p>
            <a:r>
              <a:rPr lang="en-US" dirty="0"/>
              <a:t>Section 220.61(B)(1) permits the unbalanced neutral load to be considered as 70% of calculated range load with a further demand factor of 70% permitted for that portion of the feeder load in excess of 200 amps permitted in 220.61(B)(2).</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“Neutral” under which find “Feeder load, 220.61.”</a:t>
            </a:r>
          </a:p>
        </p:txBody>
      </p:sp>
      <p:sp>
        <p:nvSpPr>
          <p:cNvPr id="2" name="TextBox 1"/>
          <p:cNvSpPr txBox="1"/>
          <p:nvPr/>
        </p:nvSpPr>
        <p:spPr>
          <a:xfrm>
            <a:off x="323528" y="5509702"/>
            <a:ext cx="8712968" cy="369332"/>
          </a:xfrm>
          <a:prstGeom prst="rect">
            <a:avLst/>
          </a:prstGeom>
          <a:noFill/>
        </p:spPr>
        <p:txBody>
          <a:bodyPr wrap="square" rtlCol="0">
            <a:spAutoFit/>
          </a:bodyPr>
          <a:lstStyle/>
          <a:p>
            <a:r>
              <a:rPr lang="en-US" dirty="0"/>
              <a:t>Calculate the amperage of the respective loads.</a:t>
            </a:r>
          </a:p>
        </p:txBody>
      </p:sp>
    </p:spTree>
    <p:custDataLst>
      <p:tags r:id="rId1"/>
    </p:custDataLst>
    <p:extLst>
      <p:ext uri="{BB962C8B-B14F-4D97-AF65-F5344CB8AC3E}">
        <p14:creationId xmlns:p14="http://schemas.microsoft.com/office/powerpoint/2010/main" val="315569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220.42)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58905" y="4257092"/>
            <a:ext cx="8843850" cy="1754326"/>
          </a:xfrm>
          <a:prstGeom prst="rect">
            <a:avLst/>
          </a:prstGeom>
          <a:noFill/>
        </p:spPr>
        <p:txBody>
          <a:bodyPr wrap="square" rtlCol="0">
            <a:spAutoFit/>
          </a:bodyPr>
          <a:lstStyle/>
          <a:p>
            <a:r>
              <a:rPr lang="en-US" dirty="0"/>
              <a:t>Total feeder load of 111,450 volt-amperes less range load of 40,000 = 71,450 VA. Converting </a:t>
            </a:r>
          </a:p>
          <a:p>
            <a:r>
              <a:rPr lang="en-US" dirty="0"/>
              <a:t>the volt-ampere loads to amperes:</a:t>
            </a:r>
          </a:p>
          <a:p>
            <a:r>
              <a:rPr lang="en-US" dirty="0"/>
              <a:t>	A = 71,450 VA / 240 volts</a:t>
            </a:r>
          </a:p>
          <a:p>
            <a:r>
              <a:rPr lang="en-US" dirty="0"/>
              <a:t>	A = 298 amperes</a:t>
            </a:r>
          </a:p>
          <a:p>
            <a:r>
              <a:rPr lang="en-US" dirty="0"/>
              <a:t>	A = 40,000 VA (range load) / 240 volts</a:t>
            </a:r>
          </a:p>
          <a:p>
            <a:r>
              <a:rPr lang="en-US" dirty="0"/>
              <a:t>	A = 167 amperes	</a:t>
            </a:r>
          </a:p>
        </p:txBody>
      </p:sp>
      <p:sp>
        <p:nvSpPr>
          <p:cNvPr id="2" name="TextBox 1"/>
          <p:cNvSpPr txBox="1"/>
          <p:nvPr/>
        </p:nvSpPr>
        <p:spPr>
          <a:xfrm>
            <a:off x="228999" y="3162549"/>
            <a:ext cx="8712968" cy="369332"/>
          </a:xfrm>
          <a:prstGeom prst="rect">
            <a:avLst/>
          </a:prstGeom>
          <a:noFill/>
        </p:spPr>
        <p:txBody>
          <a:bodyPr wrap="square" rtlCol="0">
            <a:spAutoFit/>
          </a:bodyPr>
          <a:lstStyle/>
          <a:p>
            <a:r>
              <a:rPr lang="en-US" dirty="0"/>
              <a:t>Calculate the amperage of the respective loads.</a:t>
            </a:r>
          </a:p>
        </p:txBody>
      </p:sp>
    </p:spTree>
    <p:custDataLst>
      <p:tags r:id="rId1"/>
    </p:custDataLst>
    <p:extLst>
      <p:ext uri="{BB962C8B-B14F-4D97-AF65-F5344CB8AC3E}">
        <p14:creationId xmlns:p14="http://schemas.microsoft.com/office/powerpoint/2010/main" val="1148866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220.42)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3" name="TextBox 2"/>
          <p:cNvSpPr txBox="1"/>
          <p:nvPr/>
        </p:nvSpPr>
        <p:spPr>
          <a:xfrm>
            <a:off x="100296" y="2872470"/>
            <a:ext cx="9061364" cy="1754326"/>
          </a:xfrm>
          <a:prstGeom prst="rect">
            <a:avLst/>
          </a:prstGeom>
          <a:noFill/>
        </p:spPr>
        <p:txBody>
          <a:bodyPr wrap="square" rtlCol="0">
            <a:spAutoFit/>
          </a:bodyPr>
          <a:lstStyle/>
          <a:p>
            <a:r>
              <a:rPr lang="en-US" dirty="0"/>
              <a:t>70% of 167 A (range load) = 117 amps</a:t>
            </a:r>
          </a:p>
          <a:p>
            <a:endParaRPr lang="en-US" dirty="0"/>
          </a:p>
          <a:p>
            <a:r>
              <a:rPr lang="en-US" dirty="0"/>
              <a:t>Total Neutral Load = general neutral load plus range neutral load (including demand factor)</a:t>
            </a:r>
          </a:p>
          <a:p>
            <a:r>
              <a:rPr lang="en-US" dirty="0"/>
              <a:t>	= 298 amps + 117 amps</a:t>
            </a:r>
          </a:p>
          <a:p>
            <a:r>
              <a:rPr lang="en-US" dirty="0"/>
              <a:t>	= 415 amps</a:t>
            </a:r>
          </a:p>
          <a:p>
            <a:endParaRPr lang="en-US" dirty="0"/>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48559" y="4282702"/>
            <a:ext cx="8843850" cy="1754326"/>
          </a:xfrm>
          <a:prstGeom prst="rect">
            <a:avLst/>
          </a:prstGeom>
          <a:noFill/>
        </p:spPr>
        <p:txBody>
          <a:bodyPr wrap="square" rtlCol="0">
            <a:spAutoFit/>
          </a:bodyPr>
          <a:lstStyle/>
          <a:p>
            <a:r>
              <a:rPr lang="en-US" dirty="0"/>
              <a:t>And per 220.61(B)(2):</a:t>
            </a:r>
          </a:p>
          <a:p>
            <a:r>
              <a:rPr lang="en-US" dirty="0"/>
              <a:t>	100% of the first 200 A		= 200 amperes</a:t>
            </a:r>
          </a:p>
          <a:p>
            <a:r>
              <a:rPr lang="en-US" dirty="0"/>
              <a:t>	70% of load in excel of 200 A		= 415 A – 200 A = 215 A</a:t>
            </a:r>
          </a:p>
          <a:p>
            <a:r>
              <a:rPr lang="en-US" dirty="0"/>
              <a:t>					=215 A X 70% = 151 A</a:t>
            </a:r>
          </a:p>
          <a:p>
            <a:r>
              <a:rPr lang="en-US" dirty="0"/>
              <a:t>					= 151 A + 200 A</a:t>
            </a:r>
          </a:p>
          <a:p>
            <a:r>
              <a:rPr lang="en-US" dirty="0"/>
              <a:t>Total Neutral Demand Load			= 351 amperes</a:t>
            </a:r>
          </a:p>
        </p:txBody>
      </p:sp>
      <p:sp>
        <p:nvSpPr>
          <p:cNvPr id="2" name="TextBox 1"/>
          <p:cNvSpPr txBox="1"/>
          <p:nvPr/>
        </p:nvSpPr>
        <p:spPr>
          <a:xfrm>
            <a:off x="683568" y="6309320"/>
            <a:ext cx="8712968" cy="369332"/>
          </a:xfrm>
          <a:prstGeom prst="rect">
            <a:avLst/>
          </a:prstGeom>
          <a:noFill/>
        </p:spPr>
        <p:txBody>
          <a:bodyPr wrap="square" rtlCol="0">
            <a:spAutoFit/>
          </a:bodyPr>
          <a:lstStyle/>
          <a:p>
            <a:r>
              <a:rPr lang="en-US" dirty="0"/>
              <a:t>The correct answer is A, 351 amperes.</a:t>
            </a:r>
          </a:p>
        </p:txBody>
      </p:sp>
    </p:spTree>
    <p:custDataLst>
      <p:tags r:id="rId1"/>
    </p:custDataLst>
    <p:extLst>
      <p:ext uri="{BB962C8B-B14F-4D97-AF65-F5344CB8AC3E}">
        <p14:creationId xmlns:p14="http://schemas.microsoft.com/office/powerpoint/2010/main" val="3375368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is not a standard rating for a branch circuit serving several loads?</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the general classification of branch circuits.</a:t>
            </a:r>
          </a:p>
        </p:txBody>
      </p:sp>
      <p:sp>
        <p:nvSpPr>
          <p:cNvPr id="3" name="TextBox 2"/>
          <p:cNvSpPr txBox="1"/>
          <p:nvPr/>
        </p:nvSpPr>
        <p:spPr>
          <a:xfrm>
            <a:off x="216596" y="4354307"/>
            <a:ext cx="8531868" cy="646331"/>
          </a:xfrm>
          <a:prstGeom prst="rect">
            <a:avLst/>
          </a:prstGeom>
          <a:noFill/>
        </p:spPr>
        <p:txBody>
          <a:bodyPr wrap="square" rtlCol="0">
            <a:spAutoFit/>
          </a:bodyPr>
          <a:lstStyle/>
          <a:p>
            <a:r>
              <a:rPr lang="en-US" dirty="0"/>
              <a:t>Because there is no specific section referenced in the Index by scanning Part II we find the firs section, 210.18, Rating</a:t>
            </a:r>
          </a:p>
        </p:txBody>
      </p:sp>
      <p:sp>
        <p:nvSpPr>
          <p:cNvPr id="5" name="TextBox 4"/>
          <p:cNvSpPr txBox="1"/>
          <p:nvPr/>
        </p:nvSpPr>
        <p:spPr>
          <a:xfrm>
            <a:off x="683568" y="1786863"/>
            <a:ext cx="7848872" cy="1477328"/>
          </a:xfrm>
          <a:prstGeom prst="rect">
            <a:avLst/>
          </a:prstGeom>
          <a:noFill/>
        </p:spPr>
        <p:txBody>
          <a:bodyPr wrap="square" rtlCol="0">
            <a:spAutoFit/>
          </a:bodyPr>
          <a:lstStyle/>
          <a:p>
            <a:pPr marL="342900" indent="-342900">
              <a:buAutoNum type="alphaUcPeriod"/>
            </a:pPr>
            <a:r>
              <a:rPr lang="en-US" dirty="0"/>
              <a:t>20 ampere</a:t>
            </a:r>
          </a:p>
          <a:p>
            <a:pPr marL="342900" indent="-342900">
              <a:buAutoNum type="alphaUcPeriod"/>
            </a:pPr>
            <a:r>
              <a:rPr lang="en-US" dirty="0"/>
              <a:t>25 ampere</a:t>
            </a:r>
          </a:p>
          <a:p>
            <a:pPr marL="342900" indent="-342900">
              <a:buAutoNum type="alphaUcPeriod"/>
            </a:pPr>
            <a:r>
              <a:rPr lang="en-US" dirty="0"/>
              <a:t>30 ampere</a:t>
            </a:r>
          </a:p>
          <a:p>
            <a:pPr marL="342900" indent="-342900">
              <a:buAutoNum type="alphaUcPeriod"/>
            </a:pPr>
            <a:r>
              <a:rPr lang="en-US" dirty="0"/>
              <a:t>50 ampere</a:t>
            </a:r>
          </a:p>
          <a:p>
            <a:pPr marL="342900" indent="-342900">
              <a:buAutoNum type="alphaUcPeriod"/>
            </a:pP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“Branch circuits” under which find “Ratings, 210 – Part II.”</a:t>
            </a:r>
          </a:p>
        </p:txBody>
      </p:sp>
      <p:sp>
        <p:nvSpPr>
          <p:cNvPr id="2" name="TextBox 1"/>
          <p:cNvSpPr txBox="1"/>
          <p:nvPr/>
        </p:nvSpPr>
        <p:spPr>
          <a:xfrm>
            <a:off x="1907704" y="6275049"/>
            <a:ext cx="8712968" cy="369332"/>
          </a:xfrm>
          <a:prstGeom prst="rect">
            <a:avLst/>
          </a:prstGeom>
          <a:noFill/>
        </p:spPr>
        <p:txBody>
          <a:bodyPr wrap="square" rtlCol="0">
            <a:spAutoFit/>
          </a:bodyPr>
          <a:lstStyle/>
          <a:p>
            <a:r>
              <a:rPr lang="en-US" dirty="0"/>
              <a:t>The correct answer </a:t>
            </a:r>
            <a:r>
              <a:rPr lang="en-US"/>
              <a:t>is B.</a:t>
            </a:r>
            <a:endParaRPr lang="en-US" dirty="0"/>
          </a:p>
        </p:txBody>
      </p:sp>
      <p:sp>
        <p:nvSpPr>
          <p:cNvPr id="9" name="TextBox 8"/>
          <p:cNvSpPr txBox="1"/>
          <p:nvPr/>
        </p:nvSpPr>
        <p:spPr>
          <a:xfrm>
            <a:off x="200399" y="4950774"/>
            <a:ext cx="8531868" cy="646331"/>
          </a:xfrm>
          <a:prstGeom prst="rect">
            <a:avLst/>
          </a:prstGeom>
          <a:noFill/>
        </p:spPr>
        <p:txBody>
          <a:bodyPr wrap="square" rtlCol="0">
            <a:spAutoFit/>
          </a:bodyPr>
          <a:lstStyle/>
          <a:p>
            <a:r>
              <a:rPr lang="en-US" dirty="0"/>
              <a:t>Section 210.18 recognizes standard branch circuit ratings for other than individual branch circuits to be 15, 20, 30, 40, and 50 amperes.</a:t>
            </a:r>
          </a:p>
        </p:txBody>
      </p:sp>
      <p:sp>
        <p:nvSpPr>
          <p:cNvPr id="10" name="TextBox 9"/>
          <p:cNvSpPr txBox="1"/>
          <p:nvPr/>
        </p:nvSpPr>
        <p:spPr>
          <a:xfrm>
            <a:off x="236619" y="5531731"/>
            <a:ext cx="8531868" cy="646331"/>
          </a:xfrm>
          <a:prstGeom prst="rect">
            <a:avLst/>
          </a:prstGeom>
          <a:noFill/>
        </p:spPr>
        <p:txBody>
          <a:bodyPr wrap="square" rtlCol="0">
            <a:spAutoFit/>
          </a:bodyPr>
          <a:lstStyle/>
          <a:p>
            <a:r>
              <a:rPr lang="en-US" dirty="0"/>
              <a:t>Answer B is not prohibited as a branch circuit rating, however, it is not considered a </a:t>
            </a:r>
          </a:p>
          <a:p>
            <a:r>
              <a:rPr lang="en-US" dirty="0"/>
              <a:t>“standard branch circuit rating.”</a:t>
            </a:r>
          </a:p>
        </p:txBody>
      </p:sp>
    </p:spTree>
    <p:custDataLst>
      <p:tags r:id="rId1"/>
    </p:custDataLst>
    <p:extLst>
      <p:ext uri="{BB962C8B-B14F-4D97-AF65-F5344CB8AC3E}">
        <p14:creationId xmlns:p14="http://schemas.microsoft.com/office/powerpoint/2010/main" val="383090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How many amperes will each phase conductor carry to a 240-volt, 3-phase, 15-kVA heater?</a:t>
            </a:r>
          </a:p>
        </p:txBody>
      </p:sp>
      <p:sp>
        <p:nvSpPr>
          <p:cNvPr id="3" name="TextBox 2"/>
          <p:cNvSpPr txBox="1"/>
          <p:nvPr/>
        </p:nvSpPr>
        <p:spPr>
          <a:xfrm>
            <a:off x="82636" y="3095686"/>
            <a:ext cx="9061364" cy="646331"/>
          </a:xfrm>
          <a:prstGeom prst="rect">
            <a:avLst/>
          </a:prstGeom>
          <a:noFill/>
        </p:spPr>
        <p:txBody>
          <a:bodyPr wrap="square" rtlCol="0">
            <a:spAutoFit/>
          </a:bodyPr>
          <a:lstStyle/>
          <a:p>
            <a:r>
              <a:rPr lang="en-US" dirty="0"/>
              <a:t>The question is about calculating phase current on a 3-phase circuit. </a:t>
            </a:r>
          </a:p>
          <a:p>
            <a:r>
              <a:rPr lang="en-US" dirty="0"/>
              <a:t>Use the Ohm’s Law formula: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36.1 amperes</a:t>
            </a:r>
          </a:p>
          <a:p>
            <a:pPr marL="342900" indent="-342900">
              <a:buAutoNum type="alphaUcPeriod"/>
            </a:pPr>
            <a:r>
              <a:rPr lang="en-US" dirty="0"/>
              <a:t>62.5 amperes</a:t>
            </a:r>
          </a:p>
          <a:p>
            <a:pPr marL="342900" indent="-342900">
              <a:buAutoNum type="alphaUcPeriod"/>
            </a:pPr>
            <a:r>
              <a:rPr lang="en-US" dirty="0"/>
              <a:t>72.3 amperes</a:t>
            </a:r>
          </a:p>
          <a:p>
            <a:pPr marL="342900" indent="-342900">
              <a:buAutoNum type="alphaUcPeriod"/>
            </a:pPr>
            <a:r>
              <a:rPr lang="en-US" dirty="0"/>
              <a:t>125 amperes</a:t>
            </a:r>
          </a:p>
        </p:txBody>
      </p:sp>
      <p:sp>
        <p:nvSpPr>
          <p:cNvPr id="4" name="TextBox 3"/>
          <p:cNvSpPr txBox="1"/>
          <p:nvPr/>
        </p:nvSpPr>
        <p:spPr>
          <a:xfrm>
            <a:off x="105005" y="3848930"/>
            <a:ext cx="8843850" cy="1754326"/>
          </a:xfrm>
          <a:prstGeom prst="rect">
            <a:avLst/>
          </a:prstGeom>
          <a:noFill/>
        </p:spPr>
        <p:txBody>
          <a:bodyPr wrap="square" rtlCol="0">
            <a:spAutoFit/>
          </a:bodyPr>
          <a:lstStyle/>
          <a:p>
            <a:r>
              <a:rPr lang="en-US" dirty="0"/>
              <a:t>kVA = 1.73 (3-phase) x E (volts) x I (amps)</a:t>
            </a:r>
          </a:p>
          <a:p>
            <a:endParaRPr lang="en-US" dirty="0"/>
          </a:p>
          <a:p>
            <a:r>
              <a:rPr lang="en-US" dirty="0"/>
              <a:t>15,000	= 1.73 x 240 x I (amps)</a:t>
            </a:r>
          </a:p>
          <a:p>
            <a:r>
              <a:rPr lang="en-US" dirty="0"/>
              <a:t> I (amps)	= 15,000 / (1.73 x 240)</a:t>
            </a:r>
          </a:p>
          <a:p>
            <a:r>
              <a:rPr lang="en-US" dirty="0"/>
              <a:t>        I	= 15,000 / 415.2</a:t>
            </a:r>
          </a:p>
          <a:p>
            <a:r>
              <a:rPr lang="en-US" dirty="0"/>
              <a:t>        I	= 36.1 amperes</a:t>
            </a:r>
          </a:p>
        </p:txBody>
      </p:sp>
      <p:sp>
        <p:nvSpPr>
          <p:cNvPr id="2" name="TextBox 1"/>
          <p:cNvSpPr txBox="1"/>
          <p:nvPr/>
        </p:nvSpPr>
        <p:spPr>
          <a:xfrm>
            <a:off x="683568" y="6309320"/>
            <a:ext cx="8712968" cy="369332"/>
          </a:xfrm>
          <a:prstGeom prst="rect">
            <a:avLst/>
          </a:prstGeom>
          <a:noFill/>
        </p:spPr>
        <p:txBody>
          <a:bodyPr wrap="square" rtlCol="0">
            <a:spAutoFit/>
          </a:bodyPr>
          <a:lstStyle/>
          <a:p>
            <a:r>
              <a:rPr lang="en-US" dirty="0"/>
              <a:t>The correct answer is A, 36.1 amperes.</a:t>
            </a:r>
          </a:p>
        </p:txBody>
      </p:sp>
    </p:spTree>
    <p:custDataLst>
      <p:tags r:id="rId1"/>
    </p:custDataLst>
    <p:extLst>
      <p:ext uri="{BB962C8B-B14F-4D97-AF65-F5344CB8AC3E}">
        <p14:creationId xmlns:p14="http://schemas.microsoft.com/office/powerpoint/2010/main" val="3145628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conductor required for a feeder supplying a balanced 100 kVA office lighting load at 3-phase, 480Y/277 volts?</a:t>
            </a:r>
          </a:p>
        </p:txBody>
      </p:sp>
      <p:sp>
        <p:nvSpPr>
          <p:cNvPr id="3" name="TextBox 2"/>
          <p:cNvSpPr txBox="1"/>
          <p:nvPr/>
        </p:nvSpPr>
        <p:spPr>
          <a:xfrm>
            <a:off x="82636" y="2974472"/>
            <a:ext cx="9061364" cy="369332"/>
          </a:xfrm>
          <a:prstGeom prst="rect">
            <a:avLst/>
          </a:prstGeom>
          <a:noFill/>
        </p:spPr>
        <p:txBody>
          <a:bodyPr wrap="square" rtlCol="0">
            <a:spAutoFit/>
          </a:bodyPr>
          <a:lstStyle/>
          <a:p>
            <a:r>
              <a:rPr lang="en-US" dirty="0"/>
              <a:t>The question is about determining conductor size for a specific load.</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 copper</a:t>
            </a:r>
          </a:p>
          <a:p>
            <a:pPr marL="342900" indent="-342900">
              <a:buAutoNum type="alphaUcPeriod"/>
            </a:pPr>
            <a:r>
              <a:rPr lang="en-US" dirty="0"/>
              <a:t>1 AWG copper</a:t>
            </a:r>
          </a:p>
          <a:p>
            <a:pPr marL="342900" indent="-342900">
              <a:buAutoNum type="alphaUcPeriod"/>
            </a:pPr>
            <a:r>
              <a:rPr lang="en-US" dirty="0"/>
              <a:t>1 AWG aluminum</a:t>
            </a:r>
          </a:p>
          <a:p>
            <a:pPr marL="342900" indent="-342900">
              <a:buAutoNum type="alphaUcPeriod"/>
            </a:pPr>
            <a:r>
              <a:rPr lang="en-US" dirty="0"/>
              <a:t>2/0 AWG aluminum</a:t>
            </a:r>
          </a:p>
        </p:txBody>
      </p:sp>
      <p:sp>
        <p:nvSpPr>
          <p:cNvPr id="4" name="TextBox 3"/>
          <p:cNvSpPr txBox="1"/>
          <p:nvPr/>
        </p:nvSpPr>
        <p:spPr>
          <a:xfrm>
            <a:off x="104473" y="3387974"/>
            <a:ext cx="8843850" cy="1477328"/>
          </a:xfrm>
          <a:prstGeom prst="rect">
            <a:avLst/>
          </a:prstGeom>
          <a:noFill/>
        </p:spPr>
        <p:txBody>
          <a:bodyPr wrap="square" rtlCol="0">
            <a:spAutoFit/>
          </a:bodyPr>
          <a:lstStyle/>
          <a:p>
            <a:r>
              <a:rPr lang="en-US" dirty="0"/>
              <a:t>Calculate the load current.</a:t>
            </a:r>
          </a:p>
          <a:p>
            <a:r>
              <a:rPr lang="en-US" dirty="0"/>
              <a:t>	Use Ohm’[s Law formula</a:t>
            </a:r>
          </a:p>
          <a:p>
            <a:r>
              <a:rPr lang="en-US" dirty="0"/>
              <a:t>	I = P / E x 1.73 [3-phase amps when the load is balanced]</a:t>
            </a:r>
          </a:p>
          <a:p>
            <a:r>
              <a:rPr lang="en-US" dirty="0"/>
              <a:t>	I = 100,000 VA / (480 x 1.73)</a:t>
            </a:r>
          </a:p>
          <a:p>
            <a:r>
              <a:rPr lang="en-US" dirty="0"/>
              <a:t>	I = 120 amperes</a:t>
            </a:r>
          </a:p>
        </p:txBody>
      </p:sp>
      <p:sp>
        <p:nvSpPr>
          <p:cNvPr id="2" name="TextBox 1"/>
          <p:cNvSpPr txBox="1"/>
          <p:nvPr/>
        </p:nvSpPr>
        <p:spPr>
          <a:xfrm>
            <a:off x="1907704" y="5434003"/>
            <a:ext cx="8712968" cy="369332"/>
          </a:xfrm>
          <a:prstGeom prst="rect">
            <a:avLst/>
          </a:prstGeom>
          <a:noFill/>
        </p:spPr>
        <p:txBody>
          <a:bodyPr wrap="square" rtlCol="0">
            <a:spAutoFit/>
          </a:bodyPr>
          <a:lstStyle/>
          <a:p>
            <a:r>
              <a:rPr lang="en-US" dirty="0"/>
              <a:t>The correct answer is A, 36.1 amperes.</a:t>
            </a:r>
          </a:p>
        </p:txBody>
      </p:sp>
      <p:sp>
        <p:nvSpPr>
          <p:cNvPr id="6" name="TextBox 5"/>
          <p:cNvSpPr txBox="1"/>
          <p:nvPr/>
        </p:nvSpPr>
        <p:spPr>
          <a:xfrm>
            <a:off x="169914" y="4833838"/>
            <a:ext cx="8712968" cy="646331"/>
          </a:xfrm>
          <a:prstGeom prst="rect">
            <a:avLst/>
          </a:prstGeom>
          <a:noFill/>
        </p:spPr>
        <p:txBody>
          <a:bodyPr wrap="square" rtlCol="0">
            <a:spAutoFit/>
          </a:bodyPr>
          <a:lstStyle/>
          <a:p>
            <a:r>
              <a:rPr lang="en-US" dirty="0"/>
              <a:t>Refer to Table 310.15(B)(16) and find that a 1 AWG Type THW copper conductor is rated at 130 amperes, whereas a 2 AWG Type THW copper conductor is only rated for 115 amperes.</a:t>
            </a:r>
          </a:p>
        </p:txBody>
      </p:sp>
      <p:sp>
        <p:nvSpPr>
          <p:cNvPr id="7" name="TextBox 6"/>
          <p:cNvSpPr txBox="1"/>
          <p:nvPr/>
        </p:nvSpPr>
        <p:spPr>
          <a:xfrm>
            <a:off x="201348" y="5752846"/>
            <a:ext cx="8942651" cy="646331"/>
          </a:xfrm>
          <a:prstGeom prst="rect">
            <a:avLst/>
          </a:prstGeom>
          <a:noFill/>
        </p:spPr>
        <p:txBody>
          <a:bodyPr wrap="square" rtlCol="0">
            <a:spAutoFit/>
          </a:bodyPr>
          <a:lstStyle/>
          <a:p>
            <a:r>
              <a:rPr lang="en-US" dirty="0"/>
              <a:t>Note: Although a 1/0 AWG aluminum conductor is rated at 120 amperes, the question did not specify a conductor material so a copper conductor is chosen (see 110.5)</a:t>
            </a:r>
          </a:p>
        </p:txBody>
      </p:sp>
    </p:spTree>
    <p:custDataLst>
      <p:tags r:id="rId1"/>
    </p:custDataLst>
    <p:extLst>
      <p:ext uri="{BB962C8B-B14F-4D97-AF65-F5344CB8AC3E}">
        <p14:creationId xmlns:p14="http://schemas.microsoft.com/office/powerpoint/2010/main" val="2600555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single-phase electric furnace rated at 10 kVA at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240-volts is connected to a single-phase 208-volt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system. What will be the outlet rating of the furnace?</a:t>
            </a:r>
          </a:p>
        </p:txBody>
      </p:sp>
      <p:sp>
        <p:nvSpPr>
          <p:cNvPr id="3" name="TextBox 2"/>
          <p:cNvSpPr txBox="1"/>
          <p:nvPr/>
        </p:nvSpPr>
        <p:spPr>
          <a:xfrm>
            <a:off x="77986" y="3015712"/>
            <a:ext cx="9061364" cy="646331"/>
          </a:xfrm>
          <a:prstGeom prst="rect">
            <a:avLst/>
          </a:prstGeom>
          <a:noFill/>
        </p:spPr>
        <p:txBody>
          <a:bodyPr wrap="square" rtlCol="0">
            <a:spAutoFit/>
          </a:bodyPr>
          <a:lstStyle/>
          <a:p>
            <a:r>
              <a:rPr lang="en-US" dirty="0"/>
              <a:t>The question is about calculating the output of a 240-volt electric furnace operating </a:t>
            </a:r>
          </a:p>
          <a:p>
            <a:r>
              <a:rPr lang="en-US" dirty="0"/>
              <a:t>at 208-volts.</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5.8 kVA</a:t>
            </a:r>
          </a:p>
          <a:p>
            <a:pPr marL="342900" indent="-342900">
              <a:buAutoNum type="alphaUcPeriod"/>
            </a:pPr>
            <a:r>
              <a:rPr lang="en-US" dirty="0"/>
              <a:t>6.9 kVA</a:t>
            </a:r>
          </a:p>
          <a:p>
            <a:pPr marL="342900" indent="-342900">
              <a:buAutoNum type="alphaUcPeriod"/>
            </a:pPr>
            <a:r>
              <a:rPr lang="en-US" dirty="0"/>
              <a:t>7.2 kVA</a:t>
            </a:r>
          </a:p>
          <a:p>
            <a:pPr marL="342900" indent="-342900">
              <a:buAutoNum type="alphaUcPeriod"/>
            </a:pPr>
            <a:r>
              <a:rPr lang="en-US" dirty="0"/>
              <a:t>7.5 kVA</a:t>
            </a:r>
          </a:p>
        </p:txBody>
      </p:sp>
      <p:sp>
        <p:nvSpPr>
          <p:cNvPr id="4" name="TextBox 3"/>
          <p:cNvSpPr txBox="1"/>
          <p:nvPr/>
        </p:nvSpPr>
        <p:spPr>
          <a:xfrm>
            <a:off x="148559" y="4230088"/>
            <a:ext cx="8843850" cy="2492990"/>
          </a:xfrm>
          <a:prstGeom prst="rect">
            <a:avLst/>
          </a:prstGeom>
          <a:noFill/>
        </p:spPr>
        <p:txBody>
          <a:bodyPr wrap="square" rtlCol="0">
            <a:spAutoFit/>
          </a:bodyPr>
          <a:lstStyle/>
          <a:p>
            <a:r>
              <a:rPr lang="en-US" dirty="0"/>
              <a:t>Using the VA and voltage rating of the furnace determine the resistance of the furnace, with the Ohm’s Law formula:</a:t>
            </a:r>
          </a:p>
          <a:p>
            <a:r>
              <a:rPr lang="en-US" dirty="0"/>
              <a:t>	R = E x E / VA</a:t>
            </a:r>
          </a:p>
          <a:p>
            <a:r>
              <a:rPr lang="en-US" dirty="0"/>
              <a:t>	R = E</a:t>
            </a:r>
            <a:r>
              <a:rPr lang="en-US" baseline="58000" dirty="0"/>
              <a:t>2</a:t>
            </a:r>
            <a:r>
              <a:rPr lang="en-US" dirty="0"/>
              <a:t> / VA</a:t>
            </a:r>
          </a:p>
          <a:p>
            <a:r>
              <a:rPr lang="en-US" dirty="0"/>
              <a:t>	R = 240 x 240 / 10,000</a:t>
            </a:r>
          </a:p>
          <a:p>
            <a:r>
              <a:rPr lang="en-US" dirty="0"/>
              <a:t>	R = 57,600 / 10,000</a:t>
            </a:r>
          </a:p>
          <a:p>
            <a:r>
              <a:rPr lang="en-US" dirty="0"/>
              <a:t>	R = 5.76 ohms</a:t>
            </a:r>
          </a:p>
          <a:p>
            <a:endParaRPr lang="en-US" dirty="0"/>
          </a:p>
          <a:p>
            <a:r>
              <a:rPr lang="en-US" baseline="58000" dirty="0"/>
              <a:t>	</a:t>
            </a:r>
          </a:p>
        </p:txBody>
      </p:sp>
    </p:spTree>
    <p:custDataLst>
      <p:tags r:id="rId1"/>
    </p:custDataLst>
    <p:extLst>
      <p:ext uri="{BB962C8B-B14F-4D97-AF65-F5344CB8AC3E}">
        <p14:creationId xmlns:p14="http://schemas.microsoft.com/office/powerpoint/2010/main" val="2424136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flipH="1">
            <a:off x="683568" y="4466157"/>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4 years registered and 8000 hours work to reciprocate.</a:t>
            </a:r>
          </a:p>
        </p:txBody>
      </p:sp>
      <p:sp>
        <p:nvSpPr>
          <p:cNvPr id="65" name="Rounded Rectangle 64"/>
          <p:cNvSpPr/>
          <p:nvPr/>
        </p:nvSpPr>
        <p:spPr>
          <a:xfrm flipH="1">
            <a:off x="683568" y="5609157"/>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If you use school as one of your years of eligibility, </a:t>
            </a: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a:t>
            </a:r>
            <a:r>
              <a:rPr lang="en-US" sz="1350" u="sng" dirty="0">
                <a:solidFill>
                  <a:srgbClr val="FF0000"/>
                </a:solidFill>
                <a:latin typeface="Tahoma" panose="020B0604030504040204" pitchFamily="34" charset="0"/>
                <a:ea typeface="Tahoma" panose="020B0604030504040204" pitchFamily="34" charset="0"/>
                <a:cs typeface="Tahoma" panose="020B0604030504040204" pitchFamily="34" charset="0"/>
              </a:rPr>
              <a:t>CAN NOT RECIPROCATE.</a:t>
            </a:r>
          </a:p>
        </p:txBody>
      </p:sp>
      <p:sp>
        <p:nvSpPr>
          <p:cNvPr id="33" name="Rounded Rectangle 32"/>
          <p:cNvSpPr/>
          <p:nvPr/>
        </p:nvSpPr>
        <p:spPr>
          <a:xfrm flipH="1">
            <a:off x="683568" y="3294791"/>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license must be active and not expired.</a:t>
            </a:r>
          </a:p>
        </p:txBody>
      </p:sp>
      <p:sp>
        <p:nvSpPr>
          <p:cNvPr id="39" name="Rounded Rectangle 38"/>
          <p:cNvSpPr/>
          <p:nvPr/>
        </p:nvSpPr>
        <p:spPr>
          <a:xfrm flipH="1">
            <a:off x="683568" y="2060848"/>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If the issuing state has no record of your exam it will be rejected.</a:t>
            </a:r>
          </a:p>
        </p:txBody>
      </p:sp>
      <p:sp>
        <p:nvSpPr>
          <p:cNvPr id="6" name="Rectangle 5"/>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2945956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5" grpId="0" animBg="1"/>
      <p:bldP spid="3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single-phase electric furnace rated at 10 kVA at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240-volts is connected to a single-phase 208-volt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system. What will be the outlet rating of the furnace?</a:t>
            </a:r>
          </a:p>
        </p:txBody>
      </p:sp>
      <p:sp>
        <p:nvSpPr>
          <p:cNvPr id="3" name="TextBox 2"/>
          <p:cNvSpPr txBox="1"/>
          <p:nvPr/>
        </p:nvSpPr>
        <p:spPr>
          <a:xfrm>
            <a:off x="395536" y="5337102"/>
            <a:ext cx="9061364" cy="369332"/>
          </a:xfrm>
          <a:prstGeom prst="rect">
            <a:avLst/>
          </a:prstGeom>
          <a:noFill/>
        </p:spPr>
        <p:txBody>
          <a:bodyPr wrap="square" rtlCol="0">
            <a:spAutoFit/>
          </a:bodyPr>
          <a:lstStyle/>
          <a:p>
            <a:r>
              <a:rPr lang="en-US" dirty="0"/>
              <a:t>The correct answer is D, 7.5 kVA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5.8 kVA</a:t>
            </a:r>
          </a:p>
          <a:p>
            <a:pPr marL="342900" indent="-342900">
              <a:buAutoNum type="alphaUcPeriod"/>
            </a:pPr>
            <a:r>
              <a:rPr lang="en-US" dirty="0"/>
              <a:t>6.9 kVA</a:t>
            </a:r>
          </a:p>
          <a:p>
            <a:pPr marL="342900" indent="-342900">
              <a:buAutoNum type="alphaUcPeriod"/>
            </a:pPr>
            <a:r>
              <a:rPr lang="en-US" dirty="0"/>
              <a:t>7.2 kVA</a:t>
            </a:r>
          </a:p>
          <a:p>
            <a:pPr marL="342900" indent="-342900">
              <a:buAutoNum type="alphaUcPeriod"/>
            </a:pPr>
            <a:r>
              <a:rPr lang="en-US" dirty="0"/>
              <a:t>7.5 kVA</a:t>
            </a:r>
          </a:p>
        </p:txBody>
      </p:sp>
      <p:sp>
        <p:nvSpPr>
          <p:cNvPr id="4" name="TextBox 3"/>
          <p:cNvSpPr txBox="1"/>
          <p:nvPr/>
        </p:nvSpPr>
        <p:spPr>
          <a:xfrm>
            <a:off x="148559" y="3284984"/>
            <a:ext cx="8843850" cy="1754326"/>
          </a:xfrm>
          <a:prstGeom prst="rect">
            <a:avLst/>
          </a:prstGeom>
          <a:noFill/>
        </p:spPr>
        <p:txBody>
          <a:bodyPr wrap="square" rtlCol="0">
            <a:spAutoFit/>
          </a:bodyPr>
          <a:lstStyle/>
          <a:p>
            <a:r>
              <a:rPr lang="en-US" dirty="0"/>
              <a:t>Using the resistance of the furnace and voltage of the circuit determine the VA at the outlet. Note the definition of </a:t>
            </a:r>
            <a:r>
              <a:rPr lang="en-US" i="1" dirty="0"/>
              <a:t>outlet</a:t>
            </a:r>
            <a:r>
              <a:rPr lang="en-US" dirty="0"/>
              <a:t> in Article 100, Definitions</a:t>
            </a:r>
          </a:p>
          <a:p>
            <a:r>
              <a:rPr lang="en-US" dirty="0"/>
              <a:t>	VA = E x E / R</a:t>
            </a:r>
          </a:p>
          <a:p>
            <a:r>
              <a:rPr lang="en-US" dirty="0"/>
              <a:t>	VA = 208 X 208 / 5.76</a:t>
            </a:r>
          </a:p>
          <a:p>
            <a:r>
              <a:rPr lang="en-US" dirty="0"/>
              <a:t>	VA = 43,264 / 5.76</a:t>
            </a:r>
          </a:p>
          <a:p>
            <a:r>
              <a:rPr lang="en-US" dirty="0"/>
              <a:t>	VA = 7511 Volt-amperes</a:t>
            </a:r>
            <a:r>
              <a:rPr lang="en-US" baseline="58000" dirty="0"/>
              <a:t>	</a:t>
            </a:r>
          </a:p>
        </p:txBody>
      </p:sp>
    </p:spTree>
    <p:custDataLst>
      <p:tags r:id="rId1"/>
    </p:custDataLst>
    <p:extLst>
      <p:ext uri="{BB962C8B-B14F-4D97-AF65-F5344CB8AC3E}">
        <p14:creationId xmlns:p14="http://schemas.microsoft.com/office/powerpoint/2010/main" val="336084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current for a 5-horsepower, 230-volt,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motor with efficiency of 80% and operating at 80% power factor?</a:t>
            </a:r>
          </a:p>
        </p:txBody>
      </p:sp>
      <p:sp>
        <p:nvSpPr>
          <p:cNvPr id="3" name="TextBox 2"/>
          <p:cNvSpPr txBox="1"/>
          <p:nvPr/>
        </p:nvSpPr>
        <p:spPr>
          <a:xfrm>
            <a:off x="1403648" y="6256838"/>
            <a:ext cx="9061364" cy="369332"/>
          </a:xfrm>
          <a:prstGeom prst="rect">
            <a:avLst/>
          </a:prstGeom>
          <a:noFill/>
        </p:spPr>
        <p:txBody>
          <a:bodyPr wrap="square" rtlCol="0">
            <a:spAutoFit/>
          </a:bodyPr>
          <a:lstStyle/>
          <a:p>
            <a:r>
              <a:rPr lang="en-US" dirty="0"/>
              <a:t>The correct answer is B, 14.6 amperes</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14.2 amperes</a:t>
            </a:r>
          </a:p>
          <a:p>
            <a:pPr marL="342900" indent="-342900">
              <a:buAutoNum type="alphaUcPeriod"/>
            </a:pPr>
            <a:r>
              <a:rPr lang="en-US" dirty="0"/>
              <a:t>14.6 amperes</a:t>
            </a:r>
          </a:p>
          <a:p>
            <a:pPr marL="342900" indent="-342900">
              <a:buAutoNum type="alphaUcPeriod"/>
            </a:pPr>
            <a:r>
              <a:rPr lang="en-US" dirty="0"/>
              <a:t>16.1 amperes</a:t>
            </a:r>
          </a:p>
          <a:p>
            <a:pPr marL="342900" indent="-342900">
              <a:buAutoNum type="alphaUcPeriod"/>
            </a:pPr>
            <a:r>
              <a:rPr lang="en-US" dirty="0"/>
              <a:t>17.0 amperes</a:t>
            </a:r>
          </a:p>
        </p:txBody>
      </p:sp>
      <p:sp>
        <p:nvSpPr>
          <p:cNvPr id="4" name="TextBox 3"/>
          <p:cNvSpPr txBox="1"/>
          <p:nvPr/>
        </p:nvSpPr>
        <p:spPr>
          <a:xfrm>
            <a:off x="192646" y="3827253"/>
            <a:ext cx="8843850" cy="2492990"/>
          </a:xfrm>
          <a:prstGeom prst="rect">
            <a:avLst/>
          </a:prstGeom>
          <a:noFill/>
        </p:spPr>
        <p:txBody>
          <a:bodyPr wrap="square" rtlCol="0">
            <a:spAutoFit/>
          </a:bodyPr>
          <a:lstStyle/>
          <a:p>
            <a:r>
              <a:rPr lang="en-US" dirty="0"/>
              <a:t>Apply the basic formula for horsepower for a 3-phase load:</a:t>
            </a:r>
          </a:p>
          <a:p>
            <a:r>
              <a:rPr lang="en-US" dirty="0"/>
              <a:t>	</a:t>
            </a:r>
          </a:p>
          <a:p>
            <a:r>
              <a:rPr lang="en-US" dirty="0"/>
              <a:t>HP(horsepower) = E (volts) x I (amps) x 1.73 x efficiency x PF / 746 watts (one horsepower)</a:t>
            </a:r>
          </a:p>
          <a:p>
            <a:r>
              <a:rPr lang="en-US" dirty="0"/>
              <a:t>	</a:t>
            </a:r>
            <a:r>
              <a:rPr lang="en-US" b="1" dirty="0"/>
              <a:t>or</a:t>
            </a:r>
          </a:p>
          <a:p>
            <a:r>
              <a:rPr lang="en-US" dirty="0"/>
              <a:t>I (amps)		=HP x 746 / (E x 1.73 x efficiency x PF)</a:t>
            </a:r>
          </a:p>
          <a:p>
            <a:r>
              <a:rPr lang="en-US" dirty="0"/>
              <a:t>I		=(5 x 746) / (230 x 1.73 x .80 x .80)</a:t>
            </a:r>
          </a:p>
          <a:p>
            <a:r>
              <a:rPr lang="en-US" dirty="0"/>
              <a:t>		= 3730 / 254.65</a:t>
            </a:r>
          </a:p>
          <a:p>
            <a:r>
              <a:rPr lang="en-US" dirty="0"/>
              <a:t>I		= 14.6 amperes</a:t>
            </a:r>
          </a:p>
          <a:p>
            <a:r>
              <a:rPr lang="en-US" baseline="58000" dirty="0"/>
              <a:t>	</a:t>
            </a:r>
          </a:p>
        </p:txBody>
      </p:sp>
      <p:sp>
        <p:nvSpPr>
          <p:cNvPr id="2" name="TextBox 1"/>
          <p:cNvSpPr txBox="1"/>
          <p:nvPr/>
        </p:nvSpPr>
        <p:spPr>
          <a:xfrm>
            <a:off x="192646" y="3126127"/>
            <a:ext cx="8843850" cy="646331"/>
          </a:xfrm>
          <a:prstGeom prst="rect">
            <a:avLst/>
          </a:prstGeom>
          <a:noFill/>
        </p:spPr>
        <p:txBody>
          <a:bodyPr wrap="square" rtlCol="0">
            <a:spAutoFit/>
          </a:bodyPr>
          <a:lstStyle/>
          <a:p>
            <a:r>
              <a:rPr lang="en-US" dirty="0"/>
              <a:t>The question is about determining the current of a motor including efficiency and power </a:t>
            </a:r>
          </a:p>
          <a:p>
            <a:r>
              <a:rPr lang="en-US" dirty="0"/>
              <a:t>factor.</a:t>
            </a:r>
          </a:p>
        </p:txBody>
      </p:sp>
    </p:spTree>
    <p:custDataLst>
      <p:tags r:id="rId1"/>
    </p:custDataLst>
    <p:extLst>
      <p:ext uri="{BB962C8B-B14F-4D97-AF65-F5344CB8AC3E}">
        <p14:creationId xmlns:p14="http://schemas.microsoft.com/office/powerpoint/2010/main" val="3629191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electrical metallic tubing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six 3 AWG Type THWN, three 8 AWG THW,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two 10 AWG THW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35 (Trade Size 1 ¼)</a:t>
            </a:r>
          </a:p>
          <a:p>
            <a:pPr marL="342900" indent="-342900">
              <a:buAutoNum type="alphaUcPeriod"/>
            </a:pPr>
            <a:r>
              <a:rPr lang="en-US" dirty="0"/>
              <a:t>Metric designator 53 (Trade Size 2)</a:t>
            </a:r>
          </a:p>
          <a:p>
            <a:pPr marL="342900" indent="-342900">
              <a:buAutoNum type="alphaUcPeriod"/>
            </a:pPr>
            <a:r>
              <a:rPr lang="en-US" dirty="0"/>
              <a:t>Metric designator 41 (Trade Size 1 ½)</a:t>
            </a:r>
          </a:p>
          <a:p>
            <a:pPr marL="342900" indent="-342900">
              <a:buAutoNum type="alphaUcPeriod"/>
            </a:pPr>
            <a:r>
              <a:rPr lang="en-US" dirty="0"/>
              <a:t>Metric designator 63 (Trade Size 2 ½)</a:t>
            </a:r>
          </a:p>
        </p:txBody>
      </p:sp>
      <p:sp>
        <p:nvSpPr>
          <p:cNvPr id="4" name="TextBox 3"/>
          <p:cNvSpPr txBox="1"/>
          <p:nvPr/>
        </p:nvSpPr>
        <p:spPr>
          <a:xfrm>
            <a:off x="192646" y="4062231"/>
            <a:ext cx="8843850" cy="646331"/>
          </a:xfrm>
          <a:prstGeom prst="rect">
            <a:avLst/>
          </a:prstGeom>
          <a:noFill/>
        </p:spPr>
        <p:txBody>
          <a:bodyPr wrap="square" rtlCol="0">
            <a:spAutoFit/>
          </a:bodyPr>
          <a:lstStyle/>
          <a:p>
            <a:r>
              <a:rPr lang="en-US" dirty="0"/>
              <a:t>In the Index, find “Electrical metallic tubing (Type EMT)” under which find “Number of </a:t>
            </a:r>
          </a:p>
          <a:p>
            <a:r>
              <a:rPr lang="en-US" dirty="0"/>
              <a:t>conductors in, 358.22.”</a:t>
            </a:r>
            <a:r>
              <a:rPr lang="en-US" baseline="58000" dirty="0"/>
              <a:t>	</a:t>
            </a:r>
          </a:p>
        </p:txBody>
      </p:sp>
      <p:sp>
        <p:nvSpPr>
          <p:cNvPr id="2" name="TextBox 1"/>
          <p:cNvSpPr txBox="1"/>
          <p:nvPr/>
        </p:nvSpPr>
        <p:spPr>
          <a:xfrm>
            <a:off x="192646" y="3340167"/>
            <a:ext cx="8843850" cy="369332"/>
          </a:xfrm>
          <a:prstGeom prst="rect">
            <a:avLst/>
          </a:prstGeom>
          <a:noFill/>
        </p:spPr>
        <p:txBody>
          <a:bodyPr wrap="square" rtlCol="0">
            <a:spAutoFit/>
          </a:bodyPr>
          <a:lstStyle/>
          <a:p>
            <a:r>
              <a:rPr lang="en-US" dirty="0"/>
              <a:t>The question is about calculating the required minimum size of EMT.</a:t>
            </a:r>
          </a:p>
        </p:txBody>
      </p:sp>
      <p:sp>
        <p:nvSpPr>
          <p:cNvPr id="6" name="TextBox 5"/>
          <p:cNvSpPr txBox="1"/>
          <p:nvPr/>
        </p:nvSpPr>
        <p:spPr>
          <a:xfrm>
            <a:off x="192646" y="5085184"/>
            <a:ext cx="8843199" cy="1200329"/>
          </a:xfrm>
          <a:prstGeom prst="rect">
            <a:avLst/>
          </a:prstGeom>
          <a:noFill/>
        </p:spPr>
        <p:txBody>
          <a:bodyPr wrap="square" rtlCol="0">
            <a:spAutoFit/>
          </a:bodyPr>
          <a:lstStyle/>
          <a:p>
            <a:r>
              <a:rPr lang="en-US" dirty="0"/>
              <a:t>Section 358.22 refers to Table 1, Chapter 9 under which Note 6 for combinations of </a:t>
            </a:r>
          </a:p>
          <a:p>
            <a:r>
              <a:rPr lang="en-US" dirty="0"/>
              <a:t>conductors refers to using the actual dimensions of the conductors or Tables 5 and 5A and </a:t>
            </a:r>
          </a:p>
          <a:p>
            <a:r>
              <a:rPr lang="en-US" dirty="0"/>
              <a:t>Table 4 for applicable size of tubing. Since the actual dimensions of the conductors were not provided in the question, Tables 5 and 5A will be used.</a:t>
            </a:r>
          </a:p>
        </p:txBody>
      </p:sp>
    </p:spTree>
    <p:custDataLst>
      <p:tags r:id="rId1"/>
    </p:custDataLst>
    <p:extLst>
      <p:ext uri="{BB962C8B-B14F-4D97-AF65-F5344CB8AC3E}">
        <p14:creationId xmlns:p14="http://schemas.microsoft.com/office/powerpoint/2010/main" val="3183399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electrical metallic tubing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six 3 AWG Type THWN, three 8 AWG THW,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two 10 AWG THW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35 (Trade Size 1 ¼)</a:t>
            </a:r>
          </a:p>
          <a:p>
            <a:pPr marL="342900" indent="-342900">
              <a:buAutoNum type="alphaUcPeriod"/>
            </a:pPr>
            <a:r>
              <a:rPr lang="en-US" dirty="0"/>
              <a:t>Metric designator 53 (Trade Size 2)</a:t>
            </a:r>
          </a:p>
          <a:p>
            <a:pPr marL="342900" indent="-342900">
              <a:buAutoNum type="alphaUcPeriod"/>
            </a:pPr>
            <a:r>
              <a:rPr lang="en-US" dirty="0"/>
              <a:t>Metric designator 41 (Trade Size 1 ½)</a:t>
            </a:r>
          </a:p>
          <a:p>
            <a:pPr marL="342900" indent="-342900">
              <a:buAutoNum type="alphaUcPeriod"/>
            </a:pPr>
            <a:r>
              <a:rPr lang="en-US" dirty="0"/>
              <a:t>Metric designator 63 (Trade Size 2 ½)</a:t>
            </a:r>
          </a:p>
        </p:txBody>
      </p:sp>
      <p:sp>
        <p:nvSpPr>
          <p:cNvPr id="4" name="TextBox 3"/>
          <p:cNvSpPr txBox="1"/>
          <p:nvPr/>
        </p:nvSpPr>
        <p:spPr>
          <a:xfrm>
            <a:off x="204438" y="4642529"/>
            <a:ext cx="8843850" cy="1384995"/>
          </a:xfrm>
          <a:prstGeom prst="rect">
            <a:avLst/>
          </a:prstGeom>
          <a:noFill/>
        </p:spPr>
        <p:txBody>
          <a:bodyPr wrap="square" rtlCol="0">
            <a:spAutoFit/>
          </a:bodyPr>
          <a:lstStyle/>
          <a:p>
            <a:r>
              <a:rPr lang="en-US" dirty="0"/>
              <a:t>Refer to Table 4, “Article 358 – Electrical Metallic Tubing (EMT)” under which find the “ Over 2 Wires 40%” column:</a:t>
            </a:r>
          </a:p>
          <a:p>
            <a:r>
              <a:rPr lang="en-US" dirty="0"/>
              <a:t> </a:t>
            </a:r>
          </a:p>
          <a:p>
            <a:r>
              <a:rPr lang="en-US" dirty="0"/>
              <a:t>41 metric designator ( 1 ½ in.) tubing = 0.814 sq. in.</a:t>
            </a:r>
          </a:p>
          <a:p>
            <a:r>
              <a:rPr lang="en-US" baseline="58000" dirty="0"/>
              <a:t>	</a:t>
            </a:r>
          </a:p>
        </p:txBody>
      </p:sp>
      <p:sp>
        <p:nvSpPr>
          <p:cNvPr id="2" name="TextBox 1"/>
          <p:cNvSpPr txBox="1"/>
          <p:nvPr/>
        </p:nvSpPr>
        <p:spPr>
          <a:xfrm>
            <a:off x="148558" y="3005356"/>
            <a:ext cx="8843850" cy="1477328"/>
          </a:xfrm>
          <a:prstGeom prst="rect">
            <a:avLst/>
          </a:prstGeom>
          <a:noFill/>
        </p:spPr>
        <p:txBody>
          <a:bodyPr wrap="square" rtlCol="0">
            <a:spAutoFit/>
          </a:bodyPr>
          <a:lstStyle/>
          <a:p>
            <a:r>
              <a:rPr lang="en-US" dirty="0"/>
              <a:t>Referring to Table 5 for conductor areas</a:t>
            </a:r>
          </a:p>
          <a:p>
            <a:r>
              <a:rPr lang="en-US" dirty="0"/>
              <a:t>	3 AWG THWN	= 0.0973 sq. in. x 6		= 0.5838 sq. in.</a:t>
            </a:r>
          </a:p>
          <a:p>
            <a:r>
              <a:rPr lang="en-US" dirty="0"/>
              <a:t>	8 AWG THW	= 0.0437 sq. in. x 3		= 0.1311 sq. in.</a:t>
            </a:r>
          </a:p>
          <a:p>
            <a:r>
              <a:rPr lang="en-US" dirty="0"/>
              <a:t>	10 AWG THW	= 0.0243 sq. in. x 2		</a:t>
            </a:r>
            <a:r>
              <a:rPr lang="en-US" u="sng" dirty="0"/>
              <a:t>= 0.0486 sq. in.</a:t>
            </a:r>
          </a:p>
          <a:p>
            <a:r>
              <a:rPr lang="en-US" dirty="0"/>
              <a:t>Total conductor area				= 0.7635 sq. in.</a:t>
            </a:r>
          </a:p>
        </p:txBody>
      </p:sp>
      <p:sp>
        <p:nvSpPr>
          <p:cNvPr id="6" name="TextBox 5"/>
          <p:cNvSpPr txBox="1"/>
          <p:nvPr/>
        </p:nvSpPr>
        <p:spPr>
          <a:xfrm>
            <a:off x="899592" y="6267293"/>
            <a:ext cx="8843199" cy="369332"/>
          </a:xfrm>
          <a:prstGeom prst="rect">
            <a:avLst/>
          </a:prstGeom>
          <a:noFill/>
        </p:spPr>
        <p:txBody>
          <a:bodyPr wrap="square" rtlCol="0">
            <a:spAutoFit/>
          </a:bodyPr>
          <a:lstStyle/>
          <a:p>
            <a:r>
              <a:rPr lang="en-US" dirty="0"/>
              <a:t>The correct answer is C, Metric designator 41 (Trade Size 1 ½)</a:t>
            </a:r>
          </a:p>
        </p:txBody>
      </p:sp>
    </p:spTree>
    <p:custDataLst>
      <p:tags r:id="rId1"/>
    </p:custDataLst>
    <p:extLst>
      <p:ext uri="{BB962C8B-B14F-4D97-AF65-F5344CB8AC3E}">
        <p14:creationId xmlns:p14="http://schemas.microsoft.com/office/powerpoint/2010/main" val="2513823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areas designated as general care pediatric locations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 hospital, which statement concerning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receptacles is TRUE?</a:t>
            </a:r>
          </a:p>
        </p:txBody>
      </p:sp>
      <p:sp>
        <p:nvSpPr>
          <p:cNvPr id="5" name="TextBox 4"/>
          <p:cNvSpPr txBox="1"/>
          <p:nvPr/>
        </p:nvSpPr>
        <p:spPr>
          <a:xfrm>
            <a:off x="539552" y="1785658"/>
            <a:ext cx="8463202" cy="2031325"/>
          </a:xfrm>
          <a:prstGeom prst="rect">
            <a:avLst/>
          </a:prstGeom>
          <a:noFill/>
        </p:spPr>
        <p:txBody>
          <a:bodyPr wrap="square" rtlCol="0">
            <a:spAutoFit/>
          </a:bodyPr>
          <a:lstStyle/>
          <a:p>
            <a:pPr marL="342900" indent="-342900">
              <a:buAutoNum type="alphaUcPeriod"/>
            </a:pPr>
            <a:r>
              <a:rPr lang="en-US" dirty="0"/>
              <a:t>Only 15- and 20-ampere receptacles are required to be listed tamper-resistant or       shall employ a listed tamper-resistant cover.</a:t>
            </a:r>
          </a:p>
          <a:p>
            <a:pPr marL="342900" indent="-342900">
              <a:buAutoNum type="alphaUcPeriod"/>
            </a:pPr>
            <a:r>
              <a:rPr lang="en-US" dirty="0"/>
              <a:t>All receptacles, regardless of their rating, are required to be listed tamper-resistant or employ a listed tamper-resistant cover.</a:t>
            </a:r>
          </a:p>
          <a:p>
            <a:pPr marL="342900" indent="-342900">
              <a:buAutoNum type="alphaUcPeriod"/>
            </a:pPr>
            <a:r>
              <a:rPr lang="en-US" dirty="0"/>
              <a:t>Tamper-resistant receptacles or tamper-resistant covers are not required.</a:t>
            </a:r>
          </a:p>
          <a:p>
            <a:pPr marL="342900" indent="-342900">
              <a:buAutoNum type="alphaUcPeriod"/>
            </a:pPr>
            <a:r>
              <a:rPr lang="en-US" dirty="0"/>
              <a:t>All receptacles, regardless  of their rating, are required to be tamper-proof or employ listed tamper-proof covers.</a:t>
            </a:r>
          </a:p>
        </p:txBody>
      </p:sp>
      <p:sp>
        <p:nvSpPr>
          <p:cNvPr id="2" name="TextBox 1"/>
          <p:cNvSpPr txBox="1"/>
          <p:nvPr/>
        </p:nvSpPr>
        <p:spPr>
          <a:xfrm>
            <a:off x="245585" y="3874574"/>
            <a:ext cx="8843850" cy="369332"/>
          </a:xfrm>
          <a:prstGeom prst="rect">
            <a:avLst/>
          </a:prstGeom>
          <a:noFill/>
        </p:spPr>
        <p:txBody>
          <a:bodyPr wrap="square" rtlCol="0">
            <a:spAutoFit/>
          </a:bodyPr>
          <a:lstStyle/>
          <a:p>
            <a:r>
              <a:rPr lang="en-US" dirty="0"/>
              <a:t>The question is about receptacles in pediatric locations of a health-care facility.</a:t>
            </a:r>
          </a:p>
        </p:txBody>
      </p:sp>
      <p:sp>
        <p:nvSpPr>
          <p:cNvPr id="3" name="TextBox 2"/>
          <p:cNvSpPr txBox="1"/>
          <p:nvPr/>
        </p:nvSpPr>
        <p:spPr>
          <a:xfrm>
            <a:off x="177966" y="4469348"/>
            <a:ext cx="8990269" cy="369332"/>
          </a:xfrm>
          <a:prstGeom prst="rect">
            <a:avLst/>
          </a:prstGeom>
          <a:noFill/>
        </p:spPr>
        <p:txBody>
          <a:bodyPr wrap="square" rtlCol="0">
            <a:spAutoFit/>
          </a:bodyPr>
          <a:lstStyle/>
          <a:p>
            <a:r>
              <a:rPr lang="en-US" dirty="0"/>
              <a:t>In Index, find “Receptacles…” under which find “Health care facilities, 517.13, 517.18, 517.19..”</a:t>
            </a:r>
          </a:p>
        </p:txBody>
      </p:sp>
      <p:sp>
        <p:nvSpPr>
          <p:cNvPr id="4" name="TextBox 3"/>
          <p:cNvSpPr txBox="1"/>
          <p:nvPr/>
        </p:nvSpPr>
        <p:spPr>
          <a:xfrm>
            <a:off x="245585" y="4993850"/>
            <a:ext cx="8757169" cy="923330"/>
          </a:xfrm>
          <a:prstGeom prst="rect">
            <a:avLst/>
          </a:prstGeom>
          <a:noFill/>
        </p:spPr>
        <p:txBody>
          <a:bodyPr wrap="square" rtlCol="0">
            <a:spAutoFit/>
          </a:bodyPr>
          <a:lstStyle/>
          <a:p>
            <a:r>
              <a:rPr lang="en-US" dirty="0"/>
              <a:t>Scan The referenced sections and find “517.18(C), Pediatric Locations,” which requires </a:t>
            </a:r>
          </a:p>
          <a:p>
            <a:r>
              <a:rPr lang="en-US" dirty="0"/>
              <a:t>receptacles located within the patient care areas of pediatric locations to be listed </a:t>
            </a:r>
          </a:p>
          <a:p>
            <a:r>
              <a:rPr lang="en-US" dirty="0"/>
              <a:t>tamper-resistant or employ a listed tamper-resistant cover</a:t>
            </a:r>
          </a:p>
        </p:txBody>
      </p:sp>
      <p:sp>
        <p:nvSpPr>
          <p:cNvPr id="6" name="TextBox 5"/>
          <p:cNvSpPr txBox="1"/>
          <p:nvPr/>
        </p:nvSpPr>
        <p:spPr>
          <a:xfrm>
            <a:off x="1331640" y="6309320"/>
            <a:ext cx="4896544" cy="369332"/>
          </a:xfrm>
          <a:prstGeom prst="rect">
            <a:avLst/>
          </a:prstGeom>
          <a:noFill/>
        </p:spPr>
        <p:txBody>
          <a:bodyPr wrap="square" rtlCol="0">
            <a:spAutoFit/>
          </a:bodyPr>
          <a:lstStyle/>
          <a:p>
            <a:r>
              <a:rPr lang="en-US" dirty="0"/>
              <a:t>The correct answer is B.</a:t>
            </a:r>
          </a:p>
        </p:txBody>
      </p:sp>
    </p:spTree>
    <p:custDataLst>
      <p:tags r:id="rId1"/>
    </p:custDataLst>
    <p:extLst>
      <p:ext uri="{BB962C8B-B14F-4D97-AF65-F5344CB8AC3E}">
        <p14:creationId xmlns:p14="http://schemas.microsoft.com/office/powerpoint/2010/main" val="2107256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Illumination of paint spray booths through glass panels is permitted provided all of the following are complied with EXCEPT:</a:t>
            </a:r>
          </a:p>
        </p:txBody>
      </p:sp>
      <p:sp>
        <p:nvSpPr>
          <p:cNvPr id="5" name="TextBox 4"/>
          <p:cNvSpPr txBox="1"/>
          <p:nvPr/>
        </p:nvSpPr>
        <p:spPr>
          <a:xfrm>
            <a:off x="539552" y="1785658"/>
            <a:ext cx="8463202" cy="2031325"/>
          </a:xfrm>
          <a:prstGeom prst="rect">
            <a:avLst/>
          </a:prstGeom>
          <a:noFill/>
        </p:spPr>
        <p:txBody>
          <a:bodyPr wrap="square" rtlCol="0">
            <a:spAutoFit/>
          </a:bodyPr>
          <a:lstStyle/>
          <a:p>
            <a:pPr marL="342900" indent="-342900">
              <a:buAutoNum type="alphaUcPeriod"/>
            </a:pPr>
            <a:r>
              <a:rPr lang="en-US" dirty="0"/>
              <a:t>Portable lighting units are permitted to provide illumination in areas that are readily  illuminated with fixed lighting within the spraying area.</a:t>
            </a:r>
          </a:p>
          <a:p>
            <a:pPr marL="342900" indent="-342900">
              <a:buAutoNum type="alphaUcPeriod"/>
            </a:pPr>
            <a:r>
              <a:rPr lang="en-US" dirty="0"/>
              <a:t>The luminaire is installed as described in 516.6(C)(1).</a:t>
            </a:r>
          </a:p>
          <a:p>
            <a:pPr marL="342900" indent="-342900">
              <a:buAutoNum type="alphaUcPeriod"/>
            </a:pPr>
            <a:r>
              <a:rPr lang="en-US" dirty="0"/>
              <a:t>The glass panel installed to separate the luminaire from the spray area must be of     heat-treated glass, laminated glass, wired glass, or hammered-wired glass.</a:t>
            </a:r>
          </a:p>
          <a:p>
            <a:pPr marL="342900" indent="-342900">
              <a:buAutoNum type="alphaUcPeriod"/>
            </a:pPr>
            <a:r>
              <a:rPr lang="en-US" dirty="0"/>
              <a:t>The glass panel installed must be sealed to confine vapors, mists, residues, dusts and deposits to the spray area.</a:t>
            </a:r>
          </a:p>
        </p:txBody>
      </p:sp>
      <p:sp>
        <p:nvSpPr>
          <p:cNvPr id="2" name="TextBox 1"/>
          <p:cNvSpPr txBox="1"/>
          <p:nvPr/>
        </p:nvSpPr>
        <p:spPr>
          <a:xfrm>
            <a:off x="104473" y="3761265"/>
            <a:ext cx="8843850" cy="369332"/>
          </a:xfrm>
          <a:prstGeom prst="rect">
            <a:avLst/>
          </a:prstGeom>
          <a:noFill/>
        </p:spPr>
        <p:txBody>
          <a:bodyPr wrap="square" rtlCol="0">
            <a:spAutoFit/>
          </a:bodyPr>
          <a:lstStyle/>
          <a:p>
            <a:r>
              <a:rPr lang="en-US" dirty="0"/>
              <a:t>The question is about illumination of a paint spray booth.</a:t>
            </a:r>
          </a:p>
        </p:txBody>
      </p:sp>
      <p:sp>
        <p:nvSpPr>
          <p:cNvPr id="3" name="TextBox 2"/>
          <p:cNvSpPr txBox="1"/>
          <p:nvPr/>
        </p:nvSpPr>
        <p:spPr>
          <a:xfrm>
            <a:off x="0" y="4153242"/>
            <a:ext cx="9138828" cy="646331"/>
          </a:xfrm>
          <a:prstGeom prst="rect">
            <a:avLst/>
          </a:prstGeom>
          <a:noFill/>
        </p:spPr>
        <p:txBody>
          <a:bodyPr wrap="square" rtlCol="0">
            <a:spAutoFit/>
          </a:bodyPr>
          <a:lstStyle/>
          <a:p>
            <a:r>
              <a:rPr lang="en-US" dirty="0"/>
              <a:t>In Index, find “Spray, application, dipping, and coating processes” under which find “Equipment, 516.5(A)(3), 516.6, 516.7, 516.10, 516.38(B).”</a:t>
            </a:r>
          </a:p>
        </p:txBody>
      </p:sp>
      <p:sp>
        <p:nvSpPr>
          <p:cNvPr id="7" name="TextBox 6"/>
          <p:cNvSpPr txBox="1"/>
          <p:nvPr/>
        </p:nvSpPr>
        <p:spPr>
          <a:xfrm>
            <a:off x="2699792" y="6412487"/>
            <a:ext cx="8820453" cy="369332"/>
          </a:xfrm>
          <a:prstGeom prst="rect">
            <a:avLst/>
          </a:prstGeom>
          <a:noFill/>
        </p:spPr>
        <p:txBody>
          <a:bodyPr wrap="square" rtlCol="0">
            <a:spAutoFit/>
          </a:bodyPr>
          <a:lstStyle/>
          <a:p>
            <a:r>
              <a:rPr lang="en-US" dirty="0"/>
              <a:t>The correct answer is A.</a:t>
            </a:r>
          </a:p>
        </p:txBody>
      </p:sp>
      <p:sp>
        <p:nvSpPr>
          <p:cNvPr id="8" name="TextBox 7"/>
          <p:cNvSpPr txBox="1"/>
          <p:nvPr/>
        </p:nvSpPr>
        <p:spPr>
          <a:xfrm>
            <a:off x="25989" y="4792841"/>
            <a:ext cx="8932023" cy="1200329"/>
          </a:xfrm>
          <a:prstGeom prst="rect">
            <a:avLst/>
          </a:prstGeom>
          <a:noFill/>
        </p:spPr>
        <p:txBody>
          <a:bodyPr wrap="square" rtlCol="0">
            <a:spAutoFit/>
          </a:bodyPr>
          <a:lstStyle/>
          <a:p>
            <a:r>
              <a:rPr lang="en-US" dirty="0"/>
              <a:t>Scan Article 516.6 and find “516.6(D), Portable Equipment,” which does not permit portable</a:t>
            </a:r>
          </a:p>
          <a:p>
            <a:r>
              <a:rPr lang="en-US" dirty="0"/>
              <a:t> lighting to be used in spraying areas, unless by Exception No. 1 the area is not readily </a:t>
            </a:r>
          </a:p>
          <a:p>
            <a:r>
              <a:rPr lang="en-US" dirty="0"/>
              <a:t>illuminated by fixed lighting. Answer A is not correct as it state the area is readily illuminated </a:t>
            </a:r>
          </a:p>
          <a:p>
            <a:r>
              <a:rPr lang="en-US" dirty="0"/>
              <a:t>by fixed lighting in the spraying area.</a:t>
            </a:r>
          </a:p>
        </p:txBody>
      </p:sp>
      <p:sp>
        <p:nvSpPr>
          <p:cNvPr id="4" name="TextBox 3"/>
          <p:cNvSpPr txBox="1"/>
          <p:nvPr/>
        </p:nvSpPr>
        <p:spPr>
          <a:xfrm>
            <a:off x="160759" y="5861988"/>
            <a:ext cx="8823242" cy="646331"/>
          </a:xfrm>
          <a:prstGeom prst="rect">
            <a:avLst/>
          </a:prstGeom>
          <a:noFill/>
        </p:spPr>
        <p:txBody>
          <a:bodyPr wrap="square" rtlCol="0">
            <a:spAutoFit/>
          </a:bodyPr>
          <a:lstStyle/>
          <a:p>
            <a:r>
              <a:rPr lang="en-US" dirty="0"/>
              <a:t>Section 516.6(C) further confirms that the remaining conditions in answers B, C, and D stated above are met.</a:t>
            </a:r>
          </a:p>
        </p:txBody>
      </p:sp>
    </p:spTree>
    <p:custDataLst>
      <p:tags r:id="rId1"/>
    </p:custDataLst>
    <p:extLst>
      <p:ext uri="{BB962C8B-B14F-4D97-AF65-F5344CB8AC3E}">
        <p14:creationId xmlns:p14="http://schemas.microsoft.com/office/powerpoint/2010/main" val="10805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transformer has a 480-volt, 2-wire primary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120-volt, 2-wire secondary and will provide 20 amperes at 120 volts. When the secondary current is 20 amperes, how many amperes of current flow in the primary?</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5 amperes</a:t>
            </a:r>
          </a:p>
          <a:p>
            <a:pPr marL="342900" indent="-342900">
              <a:buAutoNum type="alphaUcPeriod"/>
            </a:pPr>
            <a:r>
              <a:rPr lang="en-US" dirty="0"/>
              <a:t>10 amperes</a:t>
            </a:r>
          </a:p>
          <a:p>
            <a:pPr marL="342900" indent="-342900">
              <a:buAutoNum type="alphaUcPeriod"/>
            </a:pPr>
            <a:r>
              <a:rPr lang="en-US" dirty="0"/>
              <a:t>20 amperes</a:t>
            </a:r>
          </a:p>
          <a:p>
            <a:pPr marL="342900" indent="-342900">
              <a:buAutoNum type="alphaUcPeriod"/>
            </a:pPr>
            <a:r>
              <a:rPr lang="en-US" dirty="0"/>
              <a:t>40 amperes</a:t>
            </a:r>
          </a:p>
        </p:txBody>
      </p:sp>
      <p:sp>
        <p:nvSpPr>
          <p:cNvPr id="4" name="TextBox 3"/>
          <p:cNvSpPr txBox="1"/>
          <p:nvPr/>
        </p:nvSpPr>
        <p:spPr>
          <a:xfrm>
            <a:off x="129751" y="3914730"/>
            <a:ext cx="8843850" cy="1384995"/>
          </a:xfrm>
          <a:prstGeom prst="rect">
            <a:avLst/>
          </a:prstGeom>
          <a:noFill/>
        </p:spPr>
        <p:txBody>
          <a:bodyPr wrap="square" rtlCol="0">
            <a:spAutoFit/>
          </a:bodyPr>
          <a:lstStyle/>
          <a:p>
            <a:r>
              <a:rPr lang="en-US" dirty="0"/>
              <a:t>Using the basic transformer formula:</a:t>
            </a:r>
          </a:p>
          <a:p>
            <a:r>
              <a:rPr lang="en-US" dirty="0"/>
              <a:t>	I (primary)	= E (secondary) x I (secondary) / E (primary)</a:t>
            </a:r>
          </a:p>
          <a:p>
            <a:r>
              <a:rPr lang="en-US" dirty="0"/>
              <a:t>		I	= 120 volts x 20 amps / 480 volts</a:t>
            </a:r>
          </a:p>
          <a:p>
            <a:r>
              <a:rPr lang="en-US" dirty="0"/>
              <a:t>		I	= 5 amperes</a:t>
            </a:r>
          </a:p>
          <a:p>
            <a:r>
              <a:rPr lang="en-US" baseline="58000" dirty="0"/>
              <a:t>	</a:t>
            </a:r>
          </a:p>
        </p:txBody>
      </p:sp>
      <p:sp>
        <p:nvSpPr>
          <p:cNvPr id="2" name="TextBox 1"/>
          <p:cNvSpPr txBox="1"/>
          <p:nvPr/>
        </p:nvSpPr>
        <p:spPr>
          <a:xfrm>
            <a:off x="148558" y="3005356"/>
            <a:ext cx="8843850" cy="369332"/>
          </a:xfrm>
          <a:prstGeom prst="rect">
            <a:avLst/>
          </a:prstGeom>
          <a:noFill/>
        </p:spPr>
        <p:txBody>
          <a:bodyPr wrap="square" rtlCol="0">
            <a:spAutoFit/>
          </a:bodyPr>
          <a:lstStyle/>
          <a:p>
            <a:r>
              <a:rPr lang="en-US" dirty="0"/>
              <a:t>The question is about calculating transformer currents.</a:t>
            </a:r>
          </a:p>
        </p:txBody>
      </p:sp>
      <p:sp>
        <p:nvSpPr>
          <p:cNvPr id="6" name="TextBox 5"/>
          <p:cNvSpPr txBox="1"/>
          <p:nvPr/>
        </p:nvSpPr>
        <p:spPr>
          <a:xfrm>
            <a:off x="899592" y="6021288"/>
            <a:ext cx="8843199" cy="369332"/>
          </a:xfrm>
          <a:prstGeom prst="rect">
            <a:avLst/>
          </a:prstGeom>
          <a:noFill/>
        </p:spPr>
        <p:txBody>
          <a:bodyPr wrap="square" rtlCol="0">
            <a:spAutoFit/>
          </a:bodyPr>
          <a:lstStyle/>
          <a:p>
            <a:r>
              <a:rPr lang="en-US" dirty="0"/>
              <a:t>The correct answer is A, 5 amperes</a:t>
            </a:r>
          </a:p>
        </p:txBody>
      </p:sp>
    </p:spTree>
    <p:custDataLst>
      <p:tags r:id="rId1"/>
    </p:custDataLst>
    <p:extLst>
      <p:ext uri="{BB962C8B-B14F-4D97-AF65-F5344CB8AC3E}">
        <p14:creationId xmlns:p14="http://schemas.microsoft.com/office/powerpoint/2010/main" val="264362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industrial heating unit is operated from a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system. The loads are connected in a delta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configuration and balanced to provide an equal load on each phase. If the total load is 30 kVA, what is the current in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the unit?</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24 amperes</a:t>
            </a:r>
          </a:p>
          <a:p>
            <a:pPr marL="342900" indent="-342900">
              <a:buAutoNum type="alphaUcPeriod"/>
            </a:pPr>
            <a:r>
              <a:rPr lang="en-US" dirty="0"/>
              <a:t>42 amperes</a:t>
            </a:r>
          </a:p>
          <a:p>
            <a:pPr marL="342900" indent="-342900">
              <a:buAutoNum type="alphaUcPeriod"/>
            </a:pPr>
            <a:r>
              <a:rPr lang="en-US" dirty="0"/>
              <a:t>72 amperes</a:t>
            </a:r>
          </a:p>
          <a:p>
            <a:pPr marL="342900" indent="-342900">
              <a:buAutoNum type="alphaUcPeriod"/>
            </a:pPr>
            <a:r>
              <a:rPr lang="en-US" dirty="0"/>
              <a:t>125 amperes</a:t>
            </a:r>
          </a:p>
        </p:txBody>
      </p:sp>
      <p:sp>
        <p:nvSpPr>
          <p:cNvPr id="4" name="TextBox 3"/>
          <p:cNvSpPr txBox="1"/>
          <p:nvPr/>
        </p:nvSpPr>
        <p:spPr>
          <a:xfrm>
            <a:off x="129751" y="3914730"/>
            <a:ext cx="8843850" cy="2031325"/>
          </a:xfrm>
          <a:prstGeom prst="rect">
            <a:avLst/>
          </a:prstGeom>
          <a:noFill/>
        </p:spPr>
        <p:txBody>
          <a:bodyPr wrap="square" rtlCol="0">
            <a:spAutoFit/>
          </a:bodyPr>
          <a:lstStyle/>
          <a:p>
            <a:r>
              <a:rPr lang="en-US" dirty="0"/>
              <a:t>Using the basic Ohm’s Law formula:</a:t>
            </a:r>
          </a:p>
          <a:p>
            <a:pPr lvl="1"/>
            <a:r>
              <a:rPr lang="en-US" dirty="0"/>
              <a:t>VA		= 1.73 x E (volts) x I (amps)</a:t>
            </a:r>
          </a:p>
          <a:p>
            <a:pPr lvl="1"/>
            <a:r>
              <a:rPr lang="en-US" dirty="0"/>
              <a:t> I (amps)	= VA / 1.73 x E</a:t>
            </a:r>
          </a:p>
          <a:p>
            <a:pPr lvl="1"/>
            <a:r>
              <a:rPr lang="en-US" dirty="0"/>
              <a:t> I		= 30 x 1000 VA / (1.73 x 240) volts</a:t>
            </a:r>
          </a:p>
          <a:p>
            <a:pPr lvl="1"/>
            <a:r>
              <a:rPr lang="en-US" dirty="0"/>
              <a:t> I		=30,000 / 415.2</a:t>
            </a:r>
          </a:p>
          <a:p>
            <a:pPr lvl="1"/>
            <a:r>
              <a:rPr lang="en-US" dirty="0"/>
              <a:t> I		= 72.25 amperes</a:t>
            </a:r>
          </a:p>
          <a:p>
            <a:pPr lvl="1"/>
            <a:endParaRPr lang="en-US" dirty="0"/>
          </a:p>
        </p:txBody>
      </p:sp>
      <p:sp>
        <p:nvSpPr>
          <p:cNvPr id="2" name="TextBox 1"/>
          <p:cNvSpPr txBox="1"/>
          <p:nvPr/>
        </p:nvSpPr>
        <p:spPr>
          <a:xfrm>
            <a:off x="129751" y="3194650"/>
            <a:ext cx="8843850" cy="369332"/>
          </a:xfrm>
          <a:prstGeom prst="rect">
            <a:avLst/>
          </a:prstGeom>
          <a:noFill/>
        </p:spPr>
        <p:txBody>
          <a:bodyPr wrap="square" rtlCol="0">
            <a:spAutoFit/>
          </a:bodyPr>
          <a:lstStyle/>
          <a:p>
            <a:r>
              <a:rPr lang="en-US" dirty="0"/>
              <a:t>The question is about calculating current to a 3-phase load.</a:t>
            </a:r>
          </a:p>
        </p:txBody>
      </p:sp>
    </p:spTree>
    <p:custDataLst>
      <p:tags r:id="rId1"/>
    </p:custDataLst>
    <p:extLst>
      <p:ext uri="{BB962C8B-B14F-4D97-AF65-F5344CB8AC3E}">
        <p14:creationId xmlns:p14="http://schemas.microsoft.com/office/powerpoint/2010/main" val="1262717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industrial heating unit is operated from a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system. The loads are connected in a delta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configuration and balanced to provide an equal load on each phase. If the total load is 30 kVA, what is the current in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the unit?</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24 amperes</a:t>
            </a:r>
          </a:p>
          <a:p>
            <a:pPr marL="342900" indent="-342900">
              <a:buAutoNum type="alphaUcPeriod"/>
            </a:pPr>
            <a:r>
              <a:rPr lang="en-US" dirty="0"/>
              <a:t>42 amperes</a:t>
            </a:r>
          </a:p>
          <a:p>
            <a:pPr marL="342900" indent="-342900">
              <a:buAutoNum type="alphaUcPeriod"/>
            </a:pPr>
            <a:r>
              <a:rPr lang="en-US" dirty="0"/>
              <a:t>72 amperes</a:t>
            </a:r>
          </a:p>
          <a:p>
            <a:pPr marL="342900" indent="-342900">
              <a:buAutoNum type="alphaUcPeriod"/>
            </a:pPr>
            <a:r>
              <a:rPr lang="en-US" dirty="0"/>
              <a:t>125 amperes</a:t>
            </a:r>
          </a:p>
        </p:txBody>
      </p:sp>
      <p:sp>
        <p:nvSpPr>
          <p:cNvPr id="4" name="TextBox 3"/>
          <p:cNvSpPr txBox="1"/>
          <p:nvPr/>
        </p:nvSpPr>
        <p:spPr>
          <a:xfrm>
            <a:off x="158905" y="3356992"/>
            <a:ext cx="8843850" cy="1754326"/>
          </a:xfrm>
          <a:prstGeom prst="rect">
            <a:avLst/>
          </a:prstGeom>
          <a:noFill/>
        </p:spPr>
        <p:txBody>
          <a:bodyPr wrap="square" rtlCol="0">
            <a:spAutoFit/>
          </a:bodyPr>
          <a:lstStyle/>
          <a:p>
            <a:r>
              <a:rPr lang="en-US" dirty="0"/>
              <a:t>OR</a:t>
            </a:r>
          </a:p>
          <a:p>
            <a:pPr lvl="1"/>
            <a:r>
              <a:rPr lang="en-US" dirty="0"/>
              <a:t> I		= P/E x 1.73 (for 3-phase amps)</a:t>
            </a:r>
          </a:p>
          <a:p>
            <a:pPr lvl="1"/>
            <a:r>
              <a:rPr lang="en-US" dirty="0"/>
              <a:t> I		= 30 x 1000 VA / (240 x 1.73) </a:t>
            </a:r>
          </a:p>
          <a:p>
            <a:pPr lvl="1"/>
            <a:r>
              <a:rPr lang="en-US" dirty="0"/>
              <a:t> I		=30,000 / 415.2</a:t>
            </a:r>
          </a:p>
          <a:p>
            <a:pPr lvl="1"/>
            <a:r>
              <a:rPr lang="en-US" dirty="0"/>
              <a:t> I		= 72.25 amperes</a:t>
            </a:r>
          </a:p>
          <a:p>
            <a:pPr lvl="1"/>
            <a:endParaRPr lang="en-US" dirty="0"/>
          </a:p>
        </p:txBody>
      </p:sp>
      <p:sp>
        <p:nvSpPr>
          <p:cNvPr id="6" name="TextBox 5"/>
          <p:cNvSpPr txBox="1"/>
          <p:nvPr/>
        </p:nvSpPr>
        <p:spPr>
          <a:xfrm>
            <a:off x="899592" y="6021288"/>
            <a:ext cx="8843199" cy="369332"/>
          </a:xfrm>
          <a:prstGeom prst="rect">
            <a:avLst/>
          </a:prstGeom>
          <a:noFill/>
        </p:spPr>
        <p:txBody>
          <a:bodyPr wrap="square" rtlCol="0">
            <a:spAutoFit/>
          </a:bodyPr>
          <a:lstStyle/>
          <a:p>
            <a:r>
              <a:rPr lang="en-US" dirty="0"/>
              <a:t>The correct answer is C, 72 amperes</a:t>
            </a:r>
          </a:p>
        </p:txBody>
      </p:sp>
    </p:spTree>
    <p:custDataLst>
      <p:tags r:id="rId1"/>
    </p:custDataLst>
    <p:extLst>
      <p:ext uri="{BB962C8B-B14F-4D97-AF65-F5344CB8AC3E}">
        <p14:creationId xmlns:p14="http://schemas.microsoft.com/office/powerpoint/2010/main" val="917875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copper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supply an AC transformer arc welder with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60 % duty cycle and rated at 43 amperes primary 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AC transformer welder connection terminals have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temperature rating of 60</a:t>
            </a:r>
            <a:r>
              <a:rPr lang="en-US" sz="2400" b="1" spc="38" baseline="50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0</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8 AWG</a:t>
            </a:r>
          </a:p>
          <a:p>
            <a:pPr marL="342900" indent="-342900">
              <a:buAutoNum type="alphaUcPeriod"/>
            </a:pPr>
            <a:r>
              <a:rPr lang="en-US" dirty="0"/>
              <a:t>6 AWG</a:t>
            </a:r>
          </a:p>
          <a:p>
            <a:pPr marL="342900" indent="-342900">
              <a:buAutoNum type="alphaUcPeriod"/>
            </a:pPr>
            <a:r>
              <a:rPr lang="en-US" dirty="0"/>
              <a:t>4 AWG</a:t>
            </a:r>
          </a:p>
        </p:txBody>
      </p:sp>
      <p:sp>
        <p:nvSpPr>
          <p:cNvPr id="4" name="TextBox 3"/>
          <p:cNvSpPr txBox="1"/>
          <p:nvPr/>
        </p:nvSpPr>
        <p:spPr>
          <a:xfrm>
            <a:off x="158905" y="3683662"/>
            <a:ext cx="8843850" cy="923330"/>
          </a:xfrm>
          <a:prstGeom prst="rect">
            <a:avLst/>
          </a:prstGeom>
          <a:noFill/>
        </p:spPr>
        <p:txBody>
          <a:bodyPr wrap="square" rtlCol="0">
            <a:spAutoFit/>
          </a:bodyPr>
          <a:lstStyle/>
          <a:p>
            <a:r>
              <a:rPr lang="en-US" dirty="0"/>
              <a:t>In the Index, find “Conductors” under which find “Welders, electric”, under which find </a:t>
            </a:r>
          </a:p>
          <a:p>
            <a:r>
              <a:rPr lang="en-US" dirty="0"/>
              <a:t>“Ampacity of supply, 630.11, 630.31.” Section 630.11 is applicable because an arc welder is </a:t>
            </a:r>
          </a:p>
          <a:p>
            <a:r>
              <a:rPr lang="en-US" dirty="0"/>
              <a:t>specified in the question.</a:t>
            </a:r>
            <a:endParaRPr lang="en-US" baseline="58000" dirty="0"/>
          </a:p>
        </p:txBody>
      </p:sp>
      <p:sp>
        <p:nvSpPr>
          <p:cNvPr id="2" name="TextBox 1"/>
          <p:cNvSpPr txBox="1"/>
          <p:nvPr/>
        </p:nvSpPr>
        <p:spPr>
          <a:xfrm>
            <a:off x="148558" y="3005356"/>
            <a:ext cx="8843850" cy="646331"/>
          </a:xfrm>
          <a:prstGeom prst="rect">
            <a:avLst/>
          </a:prstGeom>
          <a:noFill/>
        </p:spPr>
        <p:txBody>
          <a:bodyPr wrap="square" rtlCol="0">
            <a:spAutoFit/>
          </a:bodyPr>
          <a:lstStyle/>
          <a:p>
            <a:r>
              <a:rPr lang="en-US" dirty="0"/>
              <a:t>The question is about the minimum size Type THW copper conductor permitted to serve an AC transformer welder.</a:t>
            </a:r>
          </a:p>
        </p:txBody>
      </p:sp>
      <p:sp>
        <p:nvSpPr>
          <p:cNvPr id="3" name="TextBox 2"/>
          <p:cNvSpPr txBox="1"/>
          <p:nvPr/>
        </p:nvSpPr>
        <p:spPr>
          <a:xfrm>
            <a:off x="169823" y="4671327"/>
            <a:ext cx="8833503" cy="923330"/>
          </a:xfrm>
          <a:prstGeom prst="rect">
            <a:avLst/>
          </a:prstGeom>
          <a:noFill/>
        </p:spPr>
        <p:txBody>
          <a:bodyPr wrap="square" rtlCol="0">
            <a:spAutoFit/>
          </a:bodyPr>
          <a:lstStyle/>
          <a:p>
            <a:r>
              <a:rPr lang="en-US" dirty="0"/>
              <a:t>Section 630.11(A), Individual Welders, requires the ampacity of the supply conductors to be not less than current values determined by multiplying welder nameplate primary rating and the duty cycle factor.</a:t>
            </a:r>
          </a:p>
        </p:txBody>
      </p:sp>
      <p:sp>
        <p:nvSpPr>
          <p:cNvPr id="7" name="TextBox 6"/>
          <p:cNvSpPr txBox="1"/>
          <p:nvPr/>
        </p:nvSpPr>
        <p:spPr>
          <a:xfrm>
            <a:off x="539552" y="5805264"/>
            <a:ext cx="7704856" cy="369332"/>
          </a:xfrm>
          <a:prstGeom prst="rect">
            <a:avLst/>
          </a:prstGeom>
          <a:noFill/>
        </p:spPr>
        <p:txBody>
          <a:bodyPr wrap="square" rtlCol="0">
            <a:spAutoFit/>
          </a:bodyPr>
          <a:lstStyle/>
          <a:p>
            <a:r>
              <a:rPr lang="en-US" dirty="0"/>
              <a:t>43 amps x .78 (multiplier for 60 percent duty cycle) = 33.54 amperes.</a:t>
            </a:r>
          </a:p>
        </p:txBody>
      </p:sp>
    </p:spTree>
    <p:custDataLst>
      <p:tags r:id="rId1"/>
    </p:custDataLst>
    <p:extLst>
      <p:ext uri="{BB962C8B-B14F-4D97-AF65-F5344CB8AC3E}">
        <p14:creationId xmlns:p14="http://schemas.microsoft.com/office/powerpoint/2010/main" val="390395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flipH="1">
            <a:off x="2494718" y="2204864"/>
            <a:ext cx="5821698" cy="1152128"/>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rmAutofit/>
          </a:bodyPr>
          <a:lstStyle/>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ELECTRICAL CONTRACTOR CAN RECIPRICATE WITH:</a:t>
            </a:r>
          </a:p>
          <a:p>
            <a:pPr algn="ct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MINNESOTA</a:t>
            </a: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SOUTH DAKOTA</a:t>
            </a:r>
          </a:p>
        </p:txBody>
      </p:sp>
      <p:sp>
        <p:nvSpPr>
          <p:cNvPr id="25" name="Pentagon 24"/>
          <p:cNvSpPr/>
          <p:nvPr/>
        </p:nvSpPr>
        <p:spPr>
          <a:xfrm flipH="1">
            <a:off x="2487151" y="4325706"/>
            <a:ext cx="5760640" cy="1361306"/>
          </a:xfrm>
          <a:prstGeom prst="homePlate">
            <a:avLst>
              <a:gd name="adj" fmla="val 0"/>
            </a:avLst>
          </a:prstGeom>
          <a:gradFill>
            <a:gsLst>
              <a:gs pos="1000">
                <a:schemeClr val="bg1">
                  <a:lumMod val="75000"/>
                </a:schemeClr>
              </a:gs>
              <a:gs pos="100000">
                <a:schemeClr val="bg1">
                  <a:lumMod val="6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rmAutofit/>
          </a:bodyPr>
          <a:lstStyle/>
          <a:p>
            <a:pPr algn="ct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JOURNEYMAN CAN RECIPRICATE WITH:</a:t>
            </a:r>
          </a:p>
          <a:p>
            <a:pPr algn="ctr" defTabSz="685800"/>
            <a:endPar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ALASKA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NORTH DAKOTA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OKLAHOMA </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IDAHO</a:t>
            </a:r>
          </a:p>
          <a:p>
            <a:pP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ARKANSAS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MINNESOTA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NEW MEXICO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WYOMING</a:t>
            </a:r>
          </a:p>
          <a:p>
            <a:pP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SOUTH DAKOTA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TEXAS</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COLORADO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MONTANA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IOWA</a:t>
            </a:r>
          </a:p>
        </p:txBody>
      </p:sp>
      <p:grpSp>
        <p:nvGrpSpPr>
          <p:cNvPr id="11" name="Group 10"/>
          <p:cNvGrpSpPr/>
          <p:nvPr/>
        </p:nvGrpSpPr>
        <p:grpSpPr>
          <a:xfrm>
            <a:off x="499147" y="1852463"/>
            <a:ext cx="1912613" cy="1936577"/>
            <a:chOff x="533400" y="742950"/>
            <a:chExt cx="1649628" cy="1649628"/>
          </a:xfrm>
        </p:grpSpPr>
        <p:sp>
          <p:nvSpPr>
            <p:cNvPr id="45" name="Pentagon 44">
              <a:hlinkClick r:id="rId3" action="ppaction://hlinksldjump"/>
            </p:cNvPr>
            <p:cNvSpPr/>
            <p:nvPr/>
          </p:nvSpPr>
          <p:spPr>
            <a:xfrm>
              <a:off x="533400" y="742950"/>
              <a:ext cx="1649628" cy="1649628"/>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25" y="755166"/>
              <a:ext cx="1458975" cy="1613622"/>
            </a:xfrm>
            <a:prstGeom prst="rect">
              <a:avLst/>
            </a:prstGeom>
          </p:spPr>
        </p:pic>
      </p:grpSp>
      <p:grpSp>
        <p:nvGrpSpPr>
          <p:cNvPr id="12" name="Group 11"/>
          <p:cNvGrpSpPr/>
          <p:nvPr/>
        </p:nvGrpSpPr>
        <p:grpSpPr>
          <a:xfrm>
            <a:off x="499148" y="4130946"/>
            <a:ext cx="1912612" cy="1665847"/>
            <a:chOff x="533400" y="2750922"/>
            <a:chExt cx="1649628" cy="1649628"/>
          </a:xfrm>
        </p:grpSpPr>
        <p:sp>
          <p:nvSpPr>
            <p:cNvPr id="34" name="Pentagon 33">
              <a:hlinkClick r:id="rId3" action="ppaction://hlinksldjump"/>
            </p:cNvPr>
            <p:cNvSpPr/>
            <p:nvPr/>
          </p:nvSpPr>
          <p:spPr>
            <a:xfrm>
              <a:off x="533400" y="2750922"/>
              <a:ext cx="1649628" cy="1649628"/>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25" y="2833574"/>
              <a:ext cx="1511096" cy="1511096"/>
            </a:xfrm>
            <a:prstGeom prst="rect">
              <a:avLst/>
            </a:prstGeom>
          </p:spPr>
        </p:pic>
      </p:grpSp>
      <p:sp>
        <p:nvSpPr>
          <p:cNvPr id="13" name="Rectangle 12"/>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3841392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copper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supply an AC transformer arc welder with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60 % duty cycle and rated at 43 amperes primary 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AC transformer welder connection terminals have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temperature rating of 60</a:t>
            </a:r>
            <a:r>
              <a:rPr lang="en-US" sz="2400" b="1" spc="38" baseline="50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0</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8 AWG</a:t>
            </a:r>
          </a:p>
          <a:p>
            <a:pPr marL="342900" indent="-342900">
              <a:buAutoNum type="alphaUcPeriod"/>
            </a:pPr>
            <a:r>
              <a:rPr lang="en-US" dirty="0"/>
              <a:t>6 AWG</a:t>
            </a:r>
          </a:p>
          <a:p>
            <a:pPr marL="342900" indent="-342900">
              <a:buAutoNum type="alphaUcPeriod"/>
            </a:pPr>
            <a:r>
              <a:rPr lang="en-US" dirty="0"/>
              <a:t>4 AWG</a:t>
            </a:r>
          </a:p>
        </p:txBody>
      </p:sp>
      <p:sp>
        <p:nvSpPr>
          <p:cNvPr id="4" name="TextBox 3"/>
          <p:cNvSpPr txBox="1"/>
          <p:nvPr/>
        </p:nvSpPr>
        <p:spPr>
          <a:xfrm>
            <a:off x="177267" y="3276280"/>
            <a:ext cx="8843850" cy="1477328"/>
          </a:xfrm>
          <a:prstGeom prst="rect">
            <a:avLst/>
          </a:prstGeom>
          <a:noFill/>
        </p:spPr>
        <p:txBody>
          <a:bodyPr wrap="square" rtlCol="0">
            <a:spAutoFit/>
          </a:bodyPr>
          <a:lstStyle/>
          <a:p>
            <a:r>
              <a:rPr lang="en-US" dirty="0"/>
              <a:t>Section 110.14(C) states that conductor shall be selected and coordinated so as not to </a:t>
            </a:r>
          </a:p>
          <a:p>
            <a:r>
              <a:rPr lang="en-US" dirty="0"/>
              <a:t>exceed the lowest temperature rating of any connected termination. Therefore, even though Type THW is rated for 75</a:t>
            </a:r>
            <a:r>
              <a:rPr lang="en-US" baseline="50000" dirty="0"/>
              <a:t>o</a:t>
            </a:r>
            <a:r>
              <a:rPr lang="en-US" dirty="0"/>
              <a:t>C [see Table 310.15(B)(16)], the 60</a:t>
            </a:r>
            <a:r>
              <a:rPr lang="en-US" baseline="50000" dirty="0"/>
              <a:t>o</a:t>
            </a:r>
            <a:r>
              <a:rPr lang="en-US" dirty="0"/>
              <a:t>C column must be used because of the lower temperature rating of the terminals of the welder. Section 110.40 is not </a:t>
            </a:r>
          </a:p>
          <a:p>
            <a:r>
              <a:rPr lang="en-US" dirty="0"/>
              <a:t>applicable as it is intended for use on systems rated over 600 volts, nominal.</a:t>
            </a:r>
            <a:endParaRPr lang="en-US" baseline="50000" dirty="0"/>
          </a:p>
        </p:txBody>
      </p:sp>
      <p:sp>
        <p:nvSpPr>
          <p:cNvPr id="2" name="TextBox 1"/>
          <p:cNvSpPr txBox="1"/>
          <p:nvPr/>
        </p:nvSpPr>
        <p:spPr>
          <a:xfrm>
            <a:off x="158904" y="2920000"/>
            <a:ext cx="8843850" cy="369332"/>
          </a:xfrm>
          <a:prstGeom prst="rect">
            <a:avLst/>
          </a:prstGeom>
          <a:noFill/>
        </p:spPr>
        <p:txBody>
          <a:bodyPr wrap="square" rtlCol="0">
            <a:spAutoFit/>
          </a:bodyPr>
          <a:lstStyle/>
          <a:p>
            <a:r>
              <a:rPr lang="en-US" dirty="0"/>
              <a:t>In Index, find “Connections” under which find “Temperature limitations, 110.14(C), 110.40.”</a:t>
            </a:r>
          </a:p>
        </p:txBody>
      </p:sp>
      <p:sp>
        <p:nvSpPr>
          <p:cNvPr id="3" name="TextBox 2"/>
          <p:cNvSpPr txBox="1"/>
          <p:nvPr/>
        </p:nvSpPr>
        <p:spPr>
          <a:xfrm>
            <a:off x="124955" y="4720735"/>
            <a:ext cx="8833503" cy="646331"/>
          </a:xfrm>
          <a:prstGeom prst="rect">
            <a:avLst/>
          </a:prstGeom>
          <a:noFill/>
        </p:spPr>
        <p:txBody>
          <a:bodyPr wrap="square" rtlCol="0">
            <a:spAutoFit/>
          </a:bodyPr>
          <a:lstStyle/>
          <a:p>
            <a:r>
              <a:rPr lang="en-US" dirty="0"/>
              <a:t>In Index, find “Ampacities” under which find “Conductors, 310.15, Tables 310.15(B)(16) </a:t>
            </a:r>
          </a:p>
          <a:p>
            <a:r>
              <a:rPr lang="en-US" dirty="0"/>
              <a:t>through 310.15(B)(21).”</a:t>
            </a:r>
          </a:p>
        </p:txBody>
      </p:sp>
      <p:sp>
        <p:nvSpPr>
          <p:cNvPr id="7" name="TextBox 6"/>
          <p:cNvSpPr txBox="1"/>
          <p:nvPr/>
        </p:nvSpPr>
        <p:spPr>
          <a:xfrm>
            <a:off x="177267" y="5367066"/>
            <a:ext cx="8820453" cy="923330"/>
          </a:xfrm>
          <a:prstGeom prst="rect">
            <a:avLst/>
          </a:prstGeom>
          <a:noFill/>
        </p:spPr>
        <p:txBody>
          <a:bodyPr wrap="square" rtlCol="0">
            <a:spAutoFit/>
          </a:bodyPr>
          <a:lstStyle/>
          <a:p>
            <a:r>
              <a:rPr lang="en-US" dirty="0"/>
              <a:t>In Table 310.15(B)(16), read down the 60</a:t>
            </a:r>
            <a:r>
              <a:rPr lang="en-US" baseline="50000" dirty="0"/>
              <a:t>o</a:t>
            </a:r>
            <a:r>
              <a:rPr lang="en-US" dirty="0"/>
              <a:t>C column (copper) to next ampacity higher than </a:t>
            </a:r>
          </a:p>
          <a:p>
            <a:r>
              <a:rPr lang="en-US" dirty="0"/>
              <a:t>33.54 amperes and read left to the AWG column, which requires a 8 AWG Type THW copper conductor. .</a:t>
            </a:r>
          </a:p>
        </p:txBody>
      </p:sp>
      <p:sp>
        <p:nvSpPr>
          <p:cNvPr id="6" name="TextBox 5"/>
          <p:cNvSpPr txBox="1"/>
          <p:nvPr/>
        </p:nvSpPr>
        <p:spPr>
          <a:xfrm>
            <a:off x="2411760" y="6263629"/>
            <a:ext cx="5832648" cy="369332"/>
          </a:xfrm>
          <a:prstGeom prst="rect">
            <a:avLst/>
          </a:prstGeom>
          <a:noFill/>
        </p:spPr>
        <p:txBody>
          <a:bodyPr wrap="square" rtlCol="0">
            <a:spAutoFit/>
          </a:bodyPr>
          <a:lstStyle/>
          <a:p>
            <a:r>
              <a:rPr lang="en-US" dirty="0"/>
              <a:t>The correct answer is B, 8 AWG</a:t>
            </a:r>
          </a:p>
        </p:txBody>
      </p:sp>
    </p:spTree>
    <p:custDataLst>
      <p:tags r:id="rId1"/>
    </p:custDataLst>
    <p:extLst>
      <p:ext uri="{BB962C8B-B14F-4D97-AF65-F5344CB8AC3E}">
        <p14:creationId xmlns:p14="http://schemas.microsoft.com/office/powerpoint/2010/main" val="229283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volume required for a junction box containing three 12 AWG and three 10 AWG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172 cm</a:t>
            </a:r>
            <a:r>
              <a:rPr lang="en-US" baseline="48000" dirty="0"/>
              <a:t>3</a:t>
            </a:r>
            <a:r>
              <a:rPr lang="en-US" dirty="0"/>
              <a:t>  (10.50 cu.in.)</a:t>
            </a:r>
          </a:p>
          <a:p>
            <a:pPr marL="342900" indent="-342900">
              <a:buAutoNum type="alphaUcPeriod"/>
            </a:pPr>
            <a:r>
              <a:rPr lang="en-US" dirty="0"/>
              <a:t>205 cm</a:t>
            </a:r>
            <a:r>
              <a:rPr lang="en-US" baseline="48000" dirty="0"/>
              <a:t>3</a:t>
            </a:r>
            <a:r>
              <a:rPr lang="en-US" dirty="0"/>
              <a:t>  (12.50 cu.in.)</a:t>
            </a:r>
          </a:p>
          <a:p>
            <a:pPr marL="342900" indent="-342900">
              <a:buAutoNum type="alphaUcPeriod"/>
            </a:pPr>
            <a:r>
              <a:rPr lang="en-US" dirty="0"/>
              <a:t>234 cm</a:t>
            </a:r>
            <a:r>
              <a:rPr lang="en-US" baseline="48000" dirty="0"/>
              <a:t>3</a:t>
            </a:r>
            <a:r>
              <a:rPr lang="en-US" dirty="0"/>
              <a:t>  (14.25 cu.in.)</a:t>
            </a:r>
          </a:p>
          <a:p>
            <a:pPr marL="342900" indent="-342900">
              <a:buAutoNum type="alphaUcPeriod"/>
            </a:pPr>
            <a:r>
              <a:rPr lang="en-US" dirty="0"/>
              <a:t>238 cm</a:t>
            </a:r>
            <a:r>
              <a:rPr lang="en-US" baseline="48000" dirty="0"/>
              <a:t>3</a:t>
            </a:r>
            <a:r>
              <a:rPr lang="en-US" dirty="0"/>
              <a:t>  (14.50 cu.in.)</a:t>
            </a:r>
          </a:p>
        </p:txBody>
      </p:sp>
      <p:sp>
        <p:nvSpPr>
          <p:cNvPr id="4" name="TextBox 3"/>
          <p:cNvSpPr txBox="1"/>
          <p:nvPr/>
        </p:nvSpPr>
        <p:spPr>
          <a:xfrm>
            <a:off x="148558" y="3947897"/>
            <a:ext cx="8843850" cy="369332"/>
          </a:xfrm>
          <a:prstGeom prst="rect">
            <a:avLst/>
          </a:prstGeom>
          <a:noFill/>
        </p:spPr>
        <p:txBody>
          <a:bodyPr wrap="square" rtlCol="0">
            <a:spAutoFit/>
          </a:bodyPr>
          <a:lstStyle/>
          <a:p>
            <a:r>
              <a:rPr lang="en-US" dirty="0"/>
              <a:t>In Index find “Boxes” under which find “Conductors, number in box, 314.16.”</a:t>
            </a:r>
            <a:endParaRPr lang="en-US" baseline="50000" dirty="0"/>
          </a:p>
        </p:txBody>
      </p:sp>
      <p:sp>
        <p:nvSpPr>
          <p:cNvPr id="2" name="TextBox 1"/>
          <p:cNvSpPr txBox="1"/>
          <p:nvPr/>
        </p:nvSpPr>
        <p:spPr>
          <a:xfrm>
            <a:off x="148558" y="3225984"/>
            <a:ext cx="8843850" cy="646331"/>
          </a:xfrm>
          <a:prstGeom prst="rect">
            <a:avLst/>
          </a:prstGeom>
          <a:noFill/>
        </p:spPr>
        <p:txBody>
          <a:bodyPr wrap="square" rtlCol="0">
            <a:spAutoFit/>
          </a:bodyPr>
          <a:lstStyle/>
          <a:p>
            <a:r>
              <a:rPr lang="en-US" dirty="0"/>
              <a:t>The question is about the minimum “cubic inch box volume” required for a specified number of conductors of different sizes.</a:t>
            </a:r>
          </a:p>
        </p:txBody>
      </p:sp>
      <p:sp>
        <p:nvSpPr>
          <p:cNvPr id="3" name="TextBox 2"/>
          <p:cNvSpPr txBox="1"/>
          <p:nvPr/>
        </p:nvSpPr>
        <p:spPr>
          <a:xfrm>
            <a:off x="102701" y="4593799"/>
            <a:ext cx="8975682" cy="646331"/>
          </a:xfrm>
          <a:prstGeom prst="rect">
            <a:avLst/>
          </a:prstGeom>
          <a:noFill/>
        </p:spPr>
        <p:txBody>
          <a:bodyPr wrap="square" rtlCol="0">
            <a:spAutoFit/>
          </a:bodyPr>
          <a:lstStyle/>
          <a:p>
            <a:r>
              <a:rPr lang="en-US" dirty="0"/>
              <a:t>Section 314.16 requires the volume of the box to be not less than the fill calculation based on Section 314.16(B), which requires volumes to be added together [as calculated by 314.16(A).</a:t>
            </a:r>
          </a:p>
        </p:txBody>
      </p:sp>
      <p:sp>
        <p:nvSpPr>
          <p:cNvPr id="8" name="TextBox 7"/>
          <p:cNvSpPr txBox="1"/>
          <p:nvPr/>
        </p:nvSpPr>
        <p:spPr>
          <a:xfrm>
            <a:off x="216043" y="5910800"/>
            <a:ext cx="8820453" cy="369332"/>
          </a:xfrm>
          <a:prstGeom prst="rect">
            <a:avLst/>
          </a:prstGeom>
          <a:noFill/>
        </p:spPr>
        <p:txBody>
          <a:bodyPr wrap="square" rtlCol="0">
            <a:spAutoFit/>
          </a:bodyPr>
          <a:lstStyle/>
          <a:p>
            <a:r>
              <a:rPr lang="en-US" dirty="0"/>
              <a:t>Section 314.16(B)(1), Conductor Fill, requires the fill to be computed using Table 314.16(B).</a:t>
            </a:r>
          </a:p>
        </p:txBody>
      </p:sp>
    </p:spTree>
    <p:custDataLst>
      <p:tags r:id="rId1"/>
    </p:custDataLst>
    <p:extLst>
      <p:ext uri="{BB962C8B-B14F-4D97-AF65-F5344CB8AC3E}">
        <p14:creationId xmlns:p14="http://schemas.microsoft.com/office/powerpoint/2010/main" val="1981337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volume required for a junction box containing three 12 AWG and three 10 AWG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172 cm</a:t>
            </a:r>
            <a:r>
              <a:rPr lang="en-US" baseline="48000" dirty="0"/>
              <a:t>3</a:t>
            </a:r>
            <a:r>
              <a:rPr lang="en-US" dirty="0"/>
              <a:t>  (10.50 cu.in.)</a:t>
            </a:r>
          </a:p>
          <a:p>
            <a:pPr marL="342900" indent="-342900">
              <a:buAutoNum type="alphaUcPeriod"/>
            </a:pPr>
            <a:r>
              <a:rPr lang="en-US" dirty="0"/>
              <a:t>205 cm</a:t>
            </a:r>
            <a:r>
              <a:rPr lang="en-US" baseline="48000" dirty="0"/>
              <a:t>3</a:t>
            </a:r>
            <a:r>
              <a:rPr lang="en-US" dirty="0"/>
              <a:t>  (12.50 cu.in.)</a:t>
            </a:r>
          </a:p>
          <a:p>
            <a:pPr marL="342900" indent="-342900">
              <a:buAutoNum type="alphaUcPeriod"/>
            </a:pPr>
            <a:r>
              <a:rPr lang="en-US" dirty="0"/>
              <a:t>234 cm</a:t>
            </a:r>
            <a:r>
              <a:rPr lang="en-US" baseline="48000" dirty="0"/>
              <a:t>3</a:t>
            </a:r>
            <a:r>
              <a:rPr lang="en-US" dirty="0"/>
              <a:t>  (14.25 cu.in.)</a:t>
            </a:r>
          </a:p>
          <a:p>
            <a:pPr marL="342900" indent="-342900">
              <a:buAutoNum type="alphaUcPeriod"/>
            </a:pPr>
            <a:r>
              <a:rPr lang="en-US" dirty="0"/>
              <a:t>238 cm</a:t>
            </a:r>
            <a:r>
              <a:rPr lang="en-US" baseline="48000" dirty="0"/>
              <a:t>3</a:t>
            </a:r>
            <a:r>
              <a:rPr lang="en-US" dirty="0"/>
              <a:t>  (14.50 cu.in.)</a:t>
            </a:r>
          </a:p>
        </p:txBody>
      </p:sp>
      <p:sp>
        <p:nvSpPr>
          <p:cNvPr id="6" name="TextBox 5"/>
          <p:cNvSpPr txBox="1"/>
          <p:nvPr/>
        </p:nvSpPr>
        <p:spPr>
          <a:xfrm>
            <a:off x="2411760" y="5980956"/>
            <a:ext cx="5832648" cy="369332"/>
          </a:xfrm>
          <a:prstGeom prst="rect">
            <a:avLst/>
          </a:prstGeom>
          <a:noFill/>
        </p:spPr>
        <p:txBody>
          <a:bodyPr wrap="square" rtlCol="0">
            <a:spAutoFit/>
          </a:bodyPr>
          <a:lstStyle/>
          <a:p>
            <a:r>
              <a:rPr lang="en-US" dirty="0"/>
              <a:t>The correct answer is C, 234 cm</a:t>
            </a:r>
            <a:r>
              <a:rPr lang="en-US" baseline="48000" dirty="0"/>
              <a:t>3</a:t>
            </a:r>
            <a:r>
              <a:rPr lang="en-US" dirty="0"/>
              <a:t> (14.25 cu.in.) </a:t>
            </a:r>
          </a:p>
        </p:txBody>
      </p:sp>
      <p:sp>
        <p:nvSpPr>
          <p:cNvPr id="9" name="TextBox 8"/>
          <p:cNvSpPr txBox="1"/>
          <p:nvPr/>
        </p:nvSpPr>
        <p:spPr>
          <a:xfrm>
            <a:off x="139107" y="3284984"/>
            <a:ext cx="8930028" cy="1200329"/>
          </a:xfrm>
          <a:prstGeom prst="rect">
            <a:avLst/>
          </a:prstGeom>
          <a:noFill/>
        </p:spPr>
        <p:txBody>
          <a:bodyPr wrap="square" rtlCol="0">
            <a:spAutoFit/>
          </a:bodyPr>
          <a:lstStyle/>
          <a:p>
            <a:r>
              <a:rPr lang="en-US" dirty="0"/>
              <a:t>Table 314.16(B) requires 36.9 cm</a:t>
            </a:r>
            <a:r>
              <a:rPr lang="en-US" baseline="48000" dirty="0"/>
              <a:t>3</a:t>
            </a:r>
            <a:r>
              <a:rPr lang="en-US" dirty="0"/>
              <a:t> (2.25 cu.in.) for every 12 AWG and 41.0 cm</a:t>
            </a:r>
            <a:r>
              <a:rPr lang="en-US" baseline="48000" dirty="0"/>
              <a:t>3</a:t>
            </a:r>
            <a:r>
              <a:rPr lang="en-US" dirty="0"/>
              <a:t> (2.5 cu.in.) for every 10 AWG conductor in the box.</a:t>
            </a:r>
          </a:p>
          <a:p>
            <a:r>
              <a:rPr lang="en-US" dirty="0"/>
              <a:t>	3 x 36.9 cm</a:t>
            </a:r>
            <a:r>
              <a:rPr lang="en-US" baseline="48000" dirty="0"/>
              <a:t>3</a:t>
            </a:r>
            <a:r>
              <a:rPr lang="en-US" dirty="0"/>
              <a:t> (2.25 cu.in.) = 110.7 cm</a:t>
            </a:r>
            <a:r>
              <a:rPr lang="en-US" baseline="48000" dirty="0"/>
              <a:t>3</a:t>
            </a:r>
            <a:r>
              <a:rPr lang="en-US" dirty="0"/>
              <a:t> (6.75 cu.in.)</a:t>
            </a:r>
          </a:p>
          <a:p>
            <a:r>
              <a:rPr lang="en-US" dirty="0"/>
              <a:t>	3 x 41.0 cm</a:t>
            </a:r>
            <a:r>
              <a:rPr lang="en-US" baseline="48000" dirty="0"/>
              <a:t>3</a:t>
            </a:r>
            <a:r>
              <a:rPr lang="en-US" dirty="0"/>
              <a:t> (2.50 cu.in.) = 123 cm</a:t>
            </a:r>
            <a:r>
              <a:rPr lang="en-US" baseline="48000" dirty="0"/>
              <a:t>3</a:t>
            </a:r>
            <a:r>
              <a:rPr lang="en-US" dirty="0"/>
              <a:t> (7.50 cu.in.) </a:t>
            </a:r>
          </a:p>
        </p:txBody>
      </p:sp>
      <p:sp>
        <p:nvSpPr>
          <p:cNvPr id="7" name="TextBox 6"/>
          <p:cNvSpPr txBox="1"/>
          <p:nvPr/>
        </p:nvSpPr>
        <p:spPr>
          <a:xfrm>
            <a:off x="251520" y="4943545"/>
            <a:ext cx="8784976" cy="646331"/>
          </a:xfrm>
          <a:prstGeom prst="rect">
            <a:avLst/>
          </a:prstGeom>
          <a:noFill/>
        </p:spPr>
        <p:txBody>
          <a:bodyPr wrap="square" rtlCol="0">
            <a:spAutoFit/>
          </a:bodyPr>
          <a:lstStyle/>
          <a:p>
            <a:r>
              <a:rPr lang="en-US" dirty="0"/>
              <a:t>TOTAL	 110.7 cm</a:t>
            </a:r>
            <a:r>
              <a:rPr lang="en-US" baseline="48000" dirty="0"/>
              <a:t>3</a:t>
            </a:r>
            <a:r>
              <a:rPr lang="en-US" dirty="0"/>
              <a:t> (6.75 cu.in.) + 123 cm</a:t>
            </a:r>
            <a:r>
              <a:rPr lang="en-US" baseline="48000" dirty="0"/>
              <a:t>3</a:t>
            </a:r>
            <a:r>
              <a:rPr lang="en-US" dirty="0"/>
              <a:t> (7.50 cu.in.) = 234 cm</a:t>
            </a:r>
            <a:r>
              <a:rPr lang="en-US" baseline="48000" dirty="0"/>
              <a:t>3</a:t>
            </a:r>
            <a:r>
              <a:rPr lang="en-US" dirty="0"/>
              <a:t> (14.25 cu.in.) as the </a:t>
            </a:r>
          </a:p>
          <a:p>
            <a:r>
              <a:rPr lang="en-US" dirty="0"/>
              <a:t>                   minimum box volume required. </a:t>
            </a:r>
          </a:p>
        </p:txBody>
      </p:sp>
    </p:spTree>
    <p:custDataLst>
      <p:tags r:id="rId1"/>
    </p:custDataLst>
    <p:extLst>
      <p:ext uri="{BB962C8B-B14F-4D97-AF65-F5344CB8AC3E}">
        <p14:creationId xmlns:p14="http://schemas.microsoft.com/office/powerpoint/2010/main" val="4191642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Temporary flexible cord wiring is permitted to be laid on floors in an exhibition hall used for display booths, as in trade shows, provided it complies with which one of the following?</a:t>
            </a:r>
          </a:p>
        </p:txBody>
      </p:sp>
      <p:sp>
        <p:nvSpPr>
          <p:cNvPr id="5" name="TextBox 4"/>
          <p:cNvSpPr txBox="1"/>
          <p:nvPr/>
        </p:nvSpPr>
        <p:spPr>
          <a:xfrm>
            <a:off x="683568" y="1785658"/>
            <a:ext cx="7920880" cy="1200329"/>
          </a:xfrm>
          <a:prstGeom prst="rect">
            <a:avLst/>
          </a:prstGeom>
          <a:noFill/>
        </p:spPr>
        <p:txBody>
          <a:bodyPr wrap="square" rtlCol="0">
            <a:spAutoFit/>
          </a:bodyPr>
          <a:lstStyle/>
          <a:p>
            <a:pPr marL="342900" indent="-342900">
              <a:buAutoNum type="alphaUcPeriod"/>
            </a:pPr>
            <a:r>
              <a:rPr lang="en-US" dirty="0"/>
              <a:t>Is not over 150 volts between conductors</a:t>
            </a:r>
          </a:p>
          <a:p>
            <a:pPr marL="342900" indent="-342900">
              <a:buAutoNum type="alphaUcPeriod"/>
            </a:pPr>
            <a:r>
              <a:rPr lang="en-US" dirty="0"/>
              <a:t>Is not a branch circuit</a:t>
            </a:r>
          </a:p>
          <a:p>
            <a:pPr marL="342900" indent="-342900">
              <a:buAutoNum type="alphaUcPeriod"/>
            </a:pPr>
            <a:r>
              <a:rPr lang="en-US" dirty="0"/>
              <a:t>Is protected from contact by the general public. GFCI protection does not apply</a:t>
            </a:r>
          </a:p>
          <a:p>
            <a:pPr marL="342900" indent="-342900">
              <a:buAutoNum type="alphaUcPeriod"/>
            </a:pPr>
            <a:r>
              <a:rPr lang="en-US" dirty="0"/>
              <a:t>Is of Type SRD cable</a:t>
            </a:r>
          </a:p>
        </p:txBody>
      </p:sp>
      <p:sp>
        <p:nvSpPr>
          <p:cNvPr id="2" name="TextBox 1"/>
          <p:cNvSpPr txBox="1"/>
          <p:nvPr/>
        </p:nvSpPr>
        <p:spPr>
          <a:xfrm>
            <a:off x="158904" y="2920000"/>
            <a:ext cx="8843850" cy="646331"/>
          </a:xfrm>
          <a:prstGeom prst="rect">
            <a:avLst/>
          </a:prstGeom>
          <a:noFill/>
        </p:spPr>
        <p:txBody>
          <a:bodyPr wrap="square" rtlCol="0">
            <a:spAutoFit/>
          </a:bodyPr>
          <a:lstStyle/>
          <a:p>
            <a:r>
              <a:rPr lang="en-US" dirty="0"/>
              <a:t>The question is about temporary flexible cord wiring in exhibition halls, which are places of</a:t>
            </a:r>
          </a:p>
          <a:p>
            <a:r>
              <a:rPr lang="en-US" dirty="0"/>
              <a:t> assembly.</a:t>
            </a:r>
          </a:p>
        </p:txBody>
      </p:sp>
      <p:sp>
        <p:nvSpPr>
          <p:cNvPr id="3" name="TextBox 2"/>
          <p:cNvSpPr txBox="1"/>
          <p:nvPr/>
        </p:nvSpPr>
        <p:spPr>
          <a:xfrm>
            <a:off x="153731" y="3610761"/>
            <a:ext cx="8990269" cy="1477328"/>
          </a:xfrm>
          <a:prstGeom prst="rect">
            <a:avLst/>
          </a:prstGeom>
          <a:noFill/>
        </p:spPr>
        <p:txBody>
          <a:bodyPr wrap="square" rtlCol="0">
            <a:spAutoFit/>
          </a:bodyPr>
          <a:lstStyle/>
          <a:p>
            <a:r>
              <a:rPr lang="en-US" dirty="0"/>
              <a:t>In Index, find “Assembly, places of , 410.10(E), Art. 518” under which none of the subtitles </a:t>
            </a:r>
          </a:p>
          <a:p>
            <a:r>
              <a:rPr lang="en-US" dirty="0"/>
              <a:t>appear applicable to temporary wiring. You must be familiar with the Code and the scope of </a:t>
            </a:r>
          </a:p>
          <a:p>
            <a:r>
              <a:rPr lang="en-US" dirty="0"/>
              <a:t>Article 518, located in 518.1 to know that you’re in the correct code article for exhibition halls.</a:t>
            </a:r>
          </a:p>
          <a:p>
            <a:r>
              <a:rPr lang="en-US" dirty="0"/>
              <a:t>Note that the facility must be designed to accommodate 100 or more occupants at the same </a:t>
            </a:r>
          </a:p>
          <a:p>
            <a:r>
              <a:rPr lang="en-US" dirty="0"/>
              <a:t>time in order to be considered an assembly occupancy.</a:t>
            </a:r>
          </a:p>
        </p:txBody>
      </p:sp>
      <p:sp>
        <p:nvSpPr>
          <p:cNvPr id="7" name="TextBox 6"/>
          <p:cNvSpPr txBox="1"/>
          <p:nvPr/>
        </p:nvSpPr>
        <p:spPr>
          <a:xfrm>
            <a:off x="1331640" y="6173912"/>
            <a:ext cx="8820453" cy="369332"/>
          </a:xfrm>
          <a:prstGeom prst="rect">
            <a:avLst/>
          </a:prstGeom>
          <a:noFill/>
        </p:spPr>
        <p:txBody>
          <a:bodyPr wrap="square" rtlCol="0">
            <a:spAutoFit/>
          </a:bodyPr>
          <a:lstStyle/>
          <a:p>
            <a:r>
              <a:rPr lang="en-US" dirty="0"/>
              <a:t>The correct answer is C.</a:t>
            </a:r>
          </a:p>
        </p:txBody>
      </p:sp>
      <p:sp>
        <p:nvSpPr>
          <p:cNvPr id="8" name="TextBox 7"/>
          <p:cNvSpPr txBox="1"/>
          <p:nvPr/>
        </p:nvSpPr>
        <p:spPr>
          <a:xfrm>
            <a:off x="153731" y="5034277"/>
            <a:ext cx="8932023" cy="923330"/>
          </a:xfrm>
          <a:prstGeom prst="rect">
            <a:avLst/>
          </a:prstGeom>
          <a:noFill/>
        </p:spPr>
        <p:txBody>
          <a:bodyPr wrap="square" rtlCol="0">
            <a:spAutoFit/>
          </a:bodyPr>
          <a:lstStyle/>
          <a:p>
            <a:r>
              <a:rPr lang="en-US" dirty="0"/>
              <a:t>Scan Article 518 and find “518.3(B), Temporary Wiring,” which permits flexible cables and </a:t>
            </a:r>
          </a:p>
          <a:p>
            <a:r>
              <a:rPr lang="en-US" dirty="0"/>
              <a:t>cords approved for hard usage to be laid on floors where protected from contact by the </a:t>
            </a:r>
          </a:p>
          <a:p>
            <a:r>
              <a:rPr lang="en-US" dirty="0"/>
              <a:t>general public. This section also exempts the GFCI requirements of 590.6. Answer C is correct.</a:t>
            </a:r>
          </a:p>
        </p:txBody>
      </p:sp>
    </p:spTree>
    <p:custDataLst>
      <p:tags r:id="rId1"/>
    </p:custDataLst>
    <p:extLst>
      <p:ext uri="{BB962C8B-B14F-4D97-AF65-F5344CB8AC3E}">
        <p14:creationId xmlns:p14="http://schemas.microsoft.com/office/powerpoint/2010/main" val="2127812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required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two 25-horsepower and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208-volt, 3-phase motors?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(Motors are rated continuous duty)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164 amperes</a:t>
            </a:r>
          </a:p>
          <a:p>
            <a:pPr marL="342900" indent="-342900">
              <a:buAutoNum type="alphaUcPeriod"/>
            </a:pPr>
            <a:r>
              <a:rPr lang="en-US" dirty="0"/>
              <a:t>181 amperes</a:t>
            </a:r>
          </a:p>
          <a:p>
            <a:pPr marL="342900" indent="-342900">
              <a:buAutoNum type="alphaUcPeriod"/>
            </a:pPr>
            <a:r>
              <a:rPr lang="en-US" dirty="0"/>
              <a:t>199 amperes</a:t>
            </a:r>
          </a:p>
          <a:p>
            <a:pPr marL="342900" indent="-342900">
              <a:buAutoNum type="alphaUcPeriod"/>
            </a:pPr>
            <a:r>
              <a:rPr lang="en-US" dirty="0"/>
              <a:t>218 amperes</a:t>
            </a:r>
          </a:p>
        </p:txBody>
      </p:sp>
      <p:sp>
        <p:nvSpPr>
          <p:cNvPr id="2" name="TextBox 1"/>
          <p:cNvSpPr txBox="1"/>
          <p:nvPr/>
        </p:nvSpPr>
        <p:spPr>
          <a:xfrm>
            <a:off x="158904" y="2920000"/>
            <a:ext cx="8843850" cy="646331"/>
          </a:xfrm>
          <a:prstGeom prst="rect">
            <a:avLst/>
          </a:prstGeom>
          <a:noFill/>
        </p:spPr>
        <p:txBody>
          <a:bodyPr wrap="square" rtlCol="0">
            <a:spAutoFit/>
          </a:bodyPr>
          <a:lstStyle/>
          <a:p>
            <a:r>
              <a:rPr lang="en-US" dirty="0"/>
              <a:t>The question is about minimum ampacity for motor circuit conductors supplying multiple </a:t>
            </a:r>
          </a:p>
          <a:p>
            <a:r>
              <a:rPr lang="en-US" dirty="0"/>
              <a:t>motors.</a:t>
            </a:r>
          </a:p>
        </p:txBody>
      </p:sp>
      <p:sp>
        <p:nvSpPr>
          <p:cNvPr id="3" name="TextBox 2"/>
          <p:cNvSpPr txBox="1"/>
          <p:nvPr/>
        </p:nvSpPr>
        <p:spPr>
          <a:xfrm>
            <a:off x="153731" y="3610761"/>
            <a:ext cx="8833503" cy="646331"/>
          </a:xfrm>
          <a:prstGeom prst="rect">
            <a:avLst/>
          </a:prstGeom>
          <a:noFill/>
        </p:spPr>
        <p:txBody>
          <a:bodyPr wrap="square" rtlCol="0">
            <a:spAutoFit/>
          </a:bodyPr>
          <a:lstStyle/>
          <a:p>
            <a:r>
              <a:rPr lang="en-US" dirty="0"/>
              <a:t>In Index, find “Motors” under which find “Conductors” under which find </a:t>
            </a:r>
          </a:p>
          <a:p>
            <a:r>
              <a:rPr lang="en-US" dirty="0"/>
              <a:t>“Several motors, 430.24”</a:t>
            </a:r>
          </a:p>
        </p:txBody>
      </p:sp>
      <p:sp>
        <p:nvSpPr>
          <p:cNvPr id="7" name="TextBox 6"/>
          <p:cNvSpPr txBox="1"/>
          <p:nvPr/>
        </p:nvSpPr>
        <p:spPr>
          <a:xfrm>
            <a:off x="177267" y="5367066"/>
            <a:ext cx="8820453" cy="923330"/>
          </a:xfrm>
          <a:prstGeom prst="rect">
            <a:avLst/>
          </a:prstGeom>
          <a:noFill/>
        </p:spPr>
        <p:txBody>
          <a:bodyPr wrap="square" rtlCol="0">
            <a:spAutoFit/>
          </a:bodyPr>
          <a:lstStyle/>
          <a:p>
            <a:r>
              <a:rPr lang="en-US" dirty="0"/>
              <a:t>Section 430.6(A) requires the use of Tables 430.247 through 430.250 when determining the ampacity of conductors for other than for motors built for low speeds (less than 1200 RPM) or high torques, and for multispeed motors.</a:t>
            </a:r>
          </a:p>
        </p:txBody>
      </p:sp>
      <p:sp>
        <p:nvSpPr>
          <p:cNvPr id="8" name="TextBox 7"/>
          <p:cNvSpPr txBox="1"/>
          <p:nvPr/>
        </p:nvSpPr>
        <p:spPr>
          <a:xfrm>
            <a:off x="177267" y="4462894"/>
            <a:ext cx="8820453" cy="646331"/>
          </a:xfrm>
          <a:prstGeom prst="rect">
            <a:avLst/>
          </a:prstGeom>
          <a:noFill/>
        </p:spPr>
        <p:txBody>
          <a:bodyPr wrap="square" rtlCol="0">
            <a:spAutoFit/>
          </a:bodyPr>
          <a:lstStyle/>
          <a:p>
            <a:r>
              <a:rPr lang="en-US" dirty="0"/>
              <a:t>Section 430.24 requires conductors to have an ampacity equal to the sum of the full-load current rating of all the motors as determined by 430.6(A), plus 25 % of the largest motor.</a:t>
            </a:r>
          </a:p>
        </p:txBody>
      </p:sp>
    </p:spTree>
    <p:custDataLst>
      <p:tags r:id="rId1"/>
    </p:custDataLst>
    <p:extLst>
      <p:ext uri="{BB962C8B-B14F-4D97-AF65-F5344CB8AC3E}">
        <p14:creationId xmlns:p14="http://schemas.microsoft.com/office/powerpoint/2010/main" val="71994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required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two 25-horsepower and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208-volt, 3-phase motors?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(Motors are rated continuous duty)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164 amperes</a:t>
            </a:r>
          </a:p>
          <a:p>
            <a:pPr marL="342900" indent="-342900">
              <a:buAutoNum type="alphaUcPeriod"/>
            </a:pPr>
            <a:r>
              <a:rPr lang="en-US" dirty="0"/>
              <a:t>181 amperes</a:t>
            </a:r>
          </a:p>
          <a:p>
            <a:pPr marL="342900" indent="-342900">
              <a:buAutoNum type="alphaUcPeriod"/>
            </a:pPr>
            <a:r>
              <a:rPr lang="en-US" dirty="0"/>
              <a:t>199 amperes</a:t>
            </a:r>
          </a:p>
          <a:p>
            <a:pPr marL="342900" indent="-342900">
              <a:buAutoNum type="alphaUcPeriod"/>
            </a:pPr>
            <a:r>
              <a:rPr lang="en-US" dirty="0"/>
              <a:t>218 amperes</a:t>
            </a:r>
          </a:p>
        </p:txBody>
      </p:sp>
      <p:sp>
        <p:nvSpPr>
          <p:cNvPr id="2" name="TextBox 1"/>
          <p:cNvSpPr txBox="1"/>
          <p:nvPr/>
        </p:nvSpPr>
        <p:spPr>
          <a:xfrm>
            <a:off x="192646" y="3216157"/>
            <a:ext cx="8843850" cy="923330"/>
          </a:xfrm>
          <a:prstGeom prst="rect">
            <a:avLst/>
          </a:prstGeom>
          <a:noFill/>
        </p:spPr>
        <p:txBody>
          <a:bodyPr wrap="square" rtlCol="0">
            <a:spAutoFit/>
          </a:bodyPr>
          <a:lstStyle/>
          <a:p>
            <a:r>
              <a:rPr lang="en-US" dirty="0"/>
              <a:t>Table 430.250 states the following full-load currents under the 208-volt column:</a:t>
            </a:r>
          </a:p>
          <a:p>
            <a:r>
              <a:rPr lang="en-US" dirty="0"/>
              <a:t>	FLC for 25-horsepower motor = 74.8 amps</a:t>
            </a:r>
          </a:p>
          <a:p>
            <a:r>
              <a:rPr lang="en-US" dirty="0"/>
              <a:t>	FLC for 10-horsepower motor = 30.8 amps.</a:t>
            </a:r>
          </a:p>
        </p:txBody>
      </p:sp>
      <p:sp>
        <p:nvSpPr>
          <p:cNvPr id="6" name="TextBox 5"/>
          <p:cNvSpPr txBox="1"/>
          <p:nvPr/>
        </p:nvSpPr>
        <p:spPr>
          <a:xfrm>
            <a:off x="2411760" y="6263629"/>
            <a:ext cx="5832648" cy="369332"/>
          </a:xfrm>
          <a:prstGeom prst="rect">
            <a:avLst/>
          </a:prstGeom>
          <a:noFill/>
        </p:spPr>
        <p:txBody>
          <a:bodyPr wrap="square" rtlCol="0">
            <a:spAutoFit/>
          </a:bodyPr>
          <a:lstStyle/>
          <a:p>
            <a:r>
              <a:rPr lang="en-US" dirty="0"/>
              <a:t>The correct answer is C, 199 amperes</a:t>
            </a:r>
          </a:p>
        </p:txBody>
      </p:sp>
      <p:sp>
        <p:nvSpPr>
          <p:cNvPr id="8" name="TextBox 7"/>
          <p:cNvSpPr txBox="1"/>
          <p:nvPr/>
        </p:nvSpPr>
        <p:spPr>
          <a:xfrm>
            <a:off x="177267" y="4462894"/>
            <a:ext cx="8820453" cy="1477328"/>
          </a:xfrm>
          <a:prstGeom prst="rect">
            <a:avLst/>
          </a:prstGeom>
          <a:noFill/>
        </p:spPr>
        <p:txBody>
          <a:bodyPr wrap="square" rtlCol="0">
            <a:spAutoFit/>
          </a:bodyPr>
          <a:lstStyle/>
          <a:p>
            <a:r>
              <a:rPr lang="en-US" dirty="0"/>
              <a:t>Minimum feeder ampacity:</a:t>
            </a:r>
          </a:p>
          <a:p>
            <a:r>
              <a:rPr lang="en-US" dirty="0"/>
              <a:t>	74.8 x 2 (2-25 HP motors)	= 149.6 amperes</a:t>
            </a:r>
          </a:p>
          <a:p>
            <a:r>
              <a:rPr lang="en-US" dirty="0"/>
              <a:t>	30.8 (1-10 HP motor)	= 30.8 amperes</a:t>
            </a:r>
          </a:p>
          <a:p>
            <a:r>
              <a:rPr lang="en-US" dirty="0"/>
              <a:t>	18.7 (25% of 74.8)		</a:t>
            </a:r>
            <a:r>
              <a:rPr lang="en-US" u="sng" dirty="0"/>
              <a:t>= 18.7 amperes </a:t>
            </a:r>
            <a:r>
              <a:rPr lang="en-US" dirty="0"/>
              <a:t>for the “largest” motor of the group</a:t>
            </a:r>
          </a:p>
          <a:p>
            <a:r>
              <a:rPr lang="en-US" dirty="0"/>
              <a:t>			Total	= 199.1 amperes	</a:t>
            </a:r>
          </a:p>
        </p:txBody>
      </p:sp>
    </p:spTree>
    <p:custDataLst>
      <p:tags r:id="rId1"/>
    </p:custDataLst>
    <p:extLst>
      <p:ext uri="{BB962C8B-B14F-4D97-AF65-F5344CB8AC3E}">
        <p14:creationId xmlns:p14="http://schemas.microsoft.com/office/powerpoint/2010/main" val="3062295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2963001"/>
            <a:ext cx="8843850" cy="646331"/>
          </a:xfrm>
          <a:prstGeom prst="rect">
            <a:avLst/>
          </a:prstGeom>
          <a:noFill/>
        </p:spPr>
        <p:txBody>
          <a:bodyPr wrap="square" rtlCol="0">
            <a:spAutoFit/>
          </a:bodyPr>
          <a:lstStyle/>
          <a:p>
            <a:r>
              <a:rPr lang="en-US" dirty="0"/>
              <a:t>The question is about minimum conduit size required for a specified number of conductors </a:t>
            </a:r>
          </a:p>
          <a:p>
            <a:r>
              <a:rPr lang="en-US" dirty="0"/>
              <a:t>of different sizes.</a:t>
            </a:r>
          </a:p>
        </p:txBody>
      </p:sp>
      <p:sp>
        <p:nvSpPr>
          <p:cNvPr id="3" name="TextBox 2"/>
          <p:cNvSpPr txBox="1"/>
          <p:nvPr/>
        </p:nvSpPr>
        <p:spPr>
          <a:xfrm>
            <a:off x="153731" y="3610761"/>
            <a:ext cx="8833503" cy="369332"/>
          </a:xfrm>
          <a:prstGeom prst="rect">
            <a:avLst/>
          </a:prstGeom>
          <a:noFill/>
        </p:spPr>
        <p:txBody>
          <a:bodyPr wrap="square" rtlCol="0">
            <a:spAutoFit/>
          </a:bodyPr>
          <a:lstStyle/>
          <a:p>
            <a:r>
              <a:rPr lang="en-US" dirty="0"/>
              <a:t>In Index, find “Conductor fill” under which find “Rigid polyvinyl chloride conduit, 352.22.”</a:t>
            </a:r>
          </a:p>
        </p:txBody>
      </p:sp>
      <p:sp>
        <p:nvSpPr>
          <p:cNvPr id="7" name="TextBox 6"/>
          <p:cNvSpPr txBox="1"/>
          <p:nvPr/>
        </p:nvSpPr>
        <p:spPr>
          <a:xfrm>
            <a:off x="611560" y="6176120"/>
            <a:ext cx="8820453" cy="369332"/>
          </a:xfrm>
          <a:prstGeom prst="rect">
            <a:avLst/>
          </a:prstGeom>
          <a:noFill/>
        </p:spPr>
        <p:txBody>
          <a:bodyPr wrap="square" rtlCol="0">
            <a:spAutoFit/>
          </a:bodyPr>
          <a:lstStyle/>
          <a:p>
            <a:r>
              <a:rPr lang="en-US" dirty="0"/>
              <a:t>Note: We must find “Area in square inches,” not the diameter for these conductors.</a:t>
            </a:r>
          </a:p>
        </p:txBody>
      </p:sp>
      <p:sp>
        <p:nvSpPr>
          <p:cNvPr id="8" name="TextBox 7"/>
          <p:cNvSpPr txBox="1"/>
          <p:nvPr/>
        </p:nvSpPr>
        <p:spPr>
          <a:xfrm>
            <a:off x="287972" y="4251305"/>
            <a:ext cx="8820453" cy="1477328"/>
          </a:xfrm>
          <a:prstGeom prst="rect">
            <a:avLst/>
          </a:prstGeom>
          <a:noFill/>
        </p:spPr>
        <p:txBody>
          <a:bodyPr wrap="square" rtlCol="0">
            <a:spAutoFit/>
          </a:bodyPr>
          <a:lstStyle/>
          <a:p>
            <a:r>
              <a:rPr lang="en-US" dirty="0"/>
              <a:t>Section 352.22 refers to Table 1, Chapter 9, under which Note 6 for combinations of </a:t>
            </a:r>
          </a:p>
          <a:p>
            <a:r>
              <a:rPr lang="en-US" dirty="0"/>
              <a:t>conductors refers to using the actual dimensions of the conductors or Table 5 and 5A and </a:t>
            </a:r>
          </a:p>
          <a:p>
            <a:r>
              <a:rPr lang="en-US" dirty="0"/>
              <a:t>Table 4 for applicable size of conduit. Since the actual dimensions of the conductors were </a:t>
            </a:r>
          </a:p>
          <a:p>
            <a:r>
              <a:rPr lang="en-US" dirty="0"/>
              <a:t>not provided in the question, Tables 5 and 5A will be used. Where bare conductors are </a:t>
            </a:r>
          </a:p>
          <a:p>
            <a:r>
              <a:rPr lang="en-US" dirty="0"/>
              <a:t>concerned, Note 8 permits the use of Table 8 for actual dimensions of the conductors.</a:t>
            </a:r>
          </a:p>
        </p:txBody>
      </p:sp>
    </p:spTree>
    <p:custDataLst>
      <p:tags r:id="rId1"/>
    </p:custDataLst>
    <p:extLst>
      <p:ext uri="{BB962C8B-B14F-4D97-AF65-F5344CB8AC3E}">
        <p14:creationId xmlns:p14="http://schemas.microsoft.com/office/powerpoint/2010/main" val="1177610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2963001"/>
            <a:ext cx="8843850" cy="1200329"/>
          </a:xfrm>
          <a:prstGeom prst="rect">
            <a:avLst/>
          </a:prstGeom>
          <a:noFill/>
        </p:spPr>
        <p:txBody>
          <a:bodyPr wrap="square" rtlCol="0">
            <a:spAutoFit/>
          </a:bodyPr>
          <a:lstStyle/>
          <a:p>
            <a:r>
              <a:rPr lang="en-US" dirty="0"/>
              <a:t>Referring to Table 5 for conductor areas (Table 8 for bare conductors),</a:t>
            </a:r>
          </a:p>
          <a:p>
            <a:r>
              <a:rPr lang="en-US" dirty="0"/>
              <a:t>	(2) 500 </a:t>
            </a:r>
            <a:r>
              <a:rPr lang="en-US" dirty="0" err="1"/>
              <a:t>kcmil</a:t>
            </a:r>
            <a:r>
              <a:rPr lang="en-US" dirty="0"/>
              <a:t> Type THW (Table 5)</a:t>
            </a:r>
          </a:p>
          <a:p>
            <a:r>
              <a:rPr lang="en-US" dirty="0"/>
              <a:t>			= 0.7901 x 2</a:t>
            </a:r>
          </a:p>
          <a:p>
            <a:r>
              <a:rPr lang="en-US" dirty="0"/>
              <a:t>			= 1.5802</a:t>
            </a:r>
          </a:p>
        </p:txBody>
      </p:sp>
      <p:sp>
        <p:nvSpPr>
          <p:cNvPr id="8" name="TextBox 7"/>
          <p:cNvSpPr txBox="1"/>
          <p:nvPr/>
        </p:nvSpPr>
        <p:spPr>
          <a:xfrm>
            <a:off x="183506" y="4171994"/>
            <a:ext cx="8820453" cy="646331"/>
          </a:xfrm>
          <a:prstGeom prst="rect">
            <a:avLst/>
          </a:prstGeom>
          <a:noFill/>
        </p:spPr>
        <p:txBody>
          <a:bodyPr wrap="square" rtlCol="0">
            <a:spAutoFit/>
          </a:bodyPr>
          <a:lstStyle/>
          <a:p>
            <a:pPr marL="1257300" lvl="2" indent="-342900">
              <a:buAutoNum type="arabicParenBoth"/>
            </a:pPr>
            <a:r>
              <a:rPr lang="en-US" dirty="0"/>
              <a:t>250 </a:t>
            </a:r>
            <a:r>
              <a:rPr lang="en-US" dirty="0" err="1"/>
              <a:t>kcmil</a:t>
            </a:r>
            <a:r>
              <a:rPr lang="en-US" dirty="0"/>
              <a:t> Type THW (Table 5)</a:t>
            </a:r>
          </a:p>
          <a:p>
            <a:pPr lvl="6"/>
            <a:r>
              <a:rPr lang="en-US" dirty="0"/>
              <a:t>= 0.4596 </a:t>
            </a:r>
          </a:p>
        </p:txBody>
      </p:sp>
      <p:sp>
        <p:nvSpPr>
          <p:cNvPr id="4" name="TextBox 3"/>
          <p:cNvSpPr txBox="1"/>
          <p:nvPr/>
        </p:nvSpPr>
        <p:spPr>
          <a:xfrm>
            <a:off x="183506" y="4818325"/>
            <a:ext cx="8576400" cy="1477328"/>
          </a:xfrm>
          <a:prstGeom prst="rect">
            <a:avLst/>
          </a:prstGeom>
          <a:noFill/>
        </p:spPr>
        <p:txBody>
          <a:bodyPr wrap="square" rtlCol="0">
            <a:spAutoFit/>
          </a:bodyPr>
          <a:lstStyle/>
          <a:p>
            <a:r>
              <a:rPr lang="en-US" dirty="0"/>
              <a:t>	(1) 1 AWG bare conductor (Table 8)</a:t>
            </a:r>
          </a:p>
          <a:p>
            <a:r>
              <a:rPr lang="en-US" dirty="0"/>
              <a:t>			=0.087</a:t>
            </a:r>
          </a:p>
          <a:p>
            <a:r>
              <a:rPr lang="en-US" dirty="0"/>
              <a:t>Total conductor area</a:t>
            </a:r>
          </a:p>
          <a:p>
            <a:r>
              <a:rPr lang="en-US" dirty="0"/>
              <a:t>			= 1.5802 + 0.4596 + 0.087</a:t>
            </a:r>
          </a:p>
          <a:p>
            <a:r>
              <a:rPr lang="en-US" dirty="0"/>
              <a:t>			= 2.1268 sq. in.</a:t>
            </a:r>
          </a:p>
        </p:txBody>
      </p:sp>
    </p:spTree>
    <p:custDataLst>
      <p:tags r:id="rId1"/>
    </p:custDataLst>
    <p:extLst>
      <p:ext uri="{BB962C8B-B14F-4D97-AF65-F5344CB8AC3E}">
        <p14:creationId xmlns:p14="http://schemas.microsoft.com/office/powerpoint/2010/main" val="4105819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3197067"/>
            <a:ext cx="8843850" cy="2031325"/>
          </a:xfrm>
          <a:prstGeom prst="rect">
            <a:avLst/>
          </a:prstGeom>
          <a:noFill/>
        </p:spPr>
        <p:txBody>
          <a:bodyPr wrap="square" rtlCol="0">
            <a:spAutoFit/>
          </a:bodyPr>
          <a:lstStyle/>
          <a:p>
            <a:r>
              <a:rPr lang="en-US" dirty="0"/>
              <a:t>Referring to Table 4 Rigid PVC Conduit (PVC), Schedule 40, and HDPE Conduit, under the “Over 2 Wires 40%” column:</a:t>
            </a:r>
          </a:p>
          <a:p>
            <a:r>
              <a:rPr lang="en-US" dirty="0"/>
              <a:t>	63 metric designator (Trade Size 2 ½) conduit</a:t>
            </a:r>
          </a:p>
          <a:p>
            <a:r>
              <a:rPr lang="en-US" dirty="0"/>
              <a:t>			= 1.878 sq. in.</a:t>
            </a:r>
          </a:p>
          <a:p>
            <a:endParaRPr lang="en-US" dirty="0"/>
          </a:p>
          <a:p>
            <a:r>
              <a:rPr lang="en-US" dirty="0"/>
              <a:t>	78 metric designator (Trade Size 3) conduit</a:t>
            </a:r>
          </a:p>
          <a:p>
            <a:r>
              <a:rPr lang="en-US" dirty="0"/>
              <a:t>			= 2.907 sq. in.</a:t>
            </a:r>
          </a:p>
        </p:txBody>
      </p:sp>
      <p:sp>
        <p:nvSpPr>
          <p:cNvPr id="7" name="TextBox 6"/>
          <p:cNvSpPr txBox="1"/>
          <p:nvPr/>
        </p:nvSpPr>
        <p:spPr>
          <a:xfrm>
            <a:off x="216043" y="5406182"/>
            <a:ext cx="8820453" cy="369332"/>
          </a:xfrm>
          <a:prstGeom prst="rect">
            <a:avLst/>
          </a:prstGeom>
          <a:noFill/>
        </p:spPr>
        <p:txBody>
          <a:bodyPr wrap="square" rtlCol="0">
            <a:spAutoFit/>
          </a:bodyPr>
          <a:lstStyle/>
          <a:p>
            <a:r>
              <a:rPr lang="en-US" dirty="0"/>
              <a:t>The correct answer is D, Metric designator 78 (Trade Size 3)</a:t>
            </a:r>
          </a:p>
        </p:txBody>
      </p:sp>
    </p:spTree>
    <p:custDataLst>
      <p:tags r:id="rId1"/>
    </p:custDataLst>
    <p:extLst>
      <p:ext uri="{BB962C8B-B14F-4D97-AF65-F5344CB8AC3E}">
        <p14:creationId xmlns:p14="http://schemas.microsoft.com/office/powerpoint/2010/main" val="3790010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conductor ampacity for a 460-volt,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feeder supplying one 10-horsepower squirrel-cage induction motor, one 20-horsepower wound-rotor induction motor, and one 30-horsepower wound-rotor induction motor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81 amperes</a:t>
            </a:r>
          </a:p>
          <a:p>
            <a:pPr marL="342900" indent="-342900">
              <a:buAutoNum type="alphaUcPeriod"/>
            </a:pPr>
            <a:r>
              <a:rPr lang="en-US" dirty="0"/>
              <a:t>91 amperes</a:t>
            </a:r>
          </a:p>
          <a:p>
            <a:pPr marL="342900" indent="-342900">
              <a:buAutoNum type="alphaUcPeriod"/>
            </a:pPr>
            <a:r>
              <a:rPr lang="en-US" dirty="0"/>
              <a:t>101 amperes</a:t>
            </a:r>
          </a:p>
          <a:p>
            <a:pPr marL="342900" indent="-342900">
              <a:buAutoNum type="alphaUcPeriod"/>
            </a:pPr>
            <a:r>
              <a:rPr lang="en-US" dirty="0"/>
              <a:t>177 amperes</a:t>
            </a:r>
          </a:p>
        </p:txBody>
      </p:sp>
      <p:sp>
        <p:nvSpPr>
          <p:cNvPr id="2" name="TextBox 1"/>
          <p:cNvSpPr txBox="1"/>
          <p:nvPr/>
        </p:nvSpPr>
        <p:spPr>
          <a:xfrm>
            <a:off x="158905" y="2963001"/>
            <a:ext cx="8843850" cy="369332"/>
          </a:xfrm>
          <a:prstGeom prst="rect">
            <a:avLst/>
          </a:prstGeom>
          <a:noFill/>
        </p:spPr>
        <p:txBody>
          <a:bodyPr wrap="square" rtlCol="0">
            <a:spAutoFit/>
          </a:bodyPr>
          <a:lstStyle/>
          <a:p>
            <a:r>
              <a:rPr lang="en-US" dirty="0"/>
              <a:t>The question is about feeder conductor ampacity for several motors.</a:t>
            </a:r>
          </a:p>
        </p:txBody>
      </p:sp>
      <p:sp>
        <p:nvSpPr>
          <p:cNvPr id="3" name="TextBox 2"/>
          <p:cNvSpPr txBox="1"/>
          <p:nvPr/>
        </p:nvSpPr>
        <p:spPr>
          <a:xfrm>
            <a:off x="153731" y="3610761"/>
            <a:ext cx="8833503" cy="646331"/>
          </a:xfrm>
          <a:prstGeom prst="rect">
            <a:avLst/>
          </a:prstGeom>
          <a:noFill/>
        </p:spPr>
        <p:txBody>
          <a:bodyPr wrap="square" rtlCol="0">
            <a:spAutoFit/>
          </a:bodyPr>
          <a:lstStyle/>
          <a:p>
            <a:r>
              <a:rPr lang="en-US" dirty="0"/>
              <a:t>In Index, find “Motors” under which find “Conductors” under which find “Several motors, </a:t>
            </a:r>
          </a:p>
          <a:p>
            <a:r>
              <a:rPr lang="en-US" dirty="0"/>
              <a:t>430.24.” There is no specific reference under “Motors” to feeder conductors.</a:t>
            </a:r>
          </a:p>
        </p:txBody>
      </p:sp>
      <p:sp>
        <p:nvSpPr>
          <p:cNvPr id="8" name="TextBox 7"/>
          <p:cNvSpPr txBox="1"/>
          <p:nvPr/>
        </p:nvSpPr>
        <p:spPr>
          <a:xfrm>
            <a:off x="153731" y="4433078"/>
            <a:ext cx="8954694" cy="646331"/>
          </a:xfrm>
          <a:prstGeom prst="rect">
            <a:avLst/>
          </a:prstGeom>
          <a:noFill/>
        </p:spPr>
        <p:txBody>
          <a:bodyPr wrap="square" rtlCol="0">
            <a:spAutoFit/>
          </a:bodyPr>
          <a:lstStyle/>
          <a:p>
            <a:r>
              <a:rPr lang="en-US" dirty="0"/>
              <a:t>Section 430.24 requires conductors to have an ampacity equal to the sum of the full-load </a:t>
            </a:r>
          </a:p>
          <a:p>
            <a:r>
              <a:rPr lang="en-US" dirty="0"/>
              <a:t>current of all the motors as determined by 430.6(A), plus 25% of the largest motor.</a:t>
            </a:r>
          </a:p>
        </p:txBody>
      </p:sp>
      <p:sp>
        <p:nvSpPr>
          <p:cNvPr id="4" name="TextBox 3"/>
          <p:cNvSpPr txBox="1"/>
          <p:nvPr/>
        </p:nvSpPr>
        <p:spPr>
          <a:xfrm>
            <a:off x="153731" y="5357837"/>
            <a:ext cx="9036477" cy="923330"/>
          </a:xfrm>
          <a:prstGeom prst="rect">
            <a:avLst/>
          </a:prstGeom>
          <a:noFill/>
        </p:spPr>
        <p:txBody>
          <a:bodyPr wrap="square" rtlCol="0">
            <a:spAutoFit/>
          </a:bodyPr>
          <a:lstStyle/>
          <a:p>
            <a:r>
              <a:rPr lang="en-US" dirty="0"/>
              <a:t>Section 430.6(A) requires the use of  Tables 430.247 through 430.250 when determining the </a:t>
            </a:r>
          </a:p>
          <a:p>
            <a:r>
              <a:rPr lang="en-US" dirty="0"/>
              <a:t>ampacity of conductors for other than for motors built for low speeds (less than 1200 RPM) or high torques, and for multispeed motors.</a:t>
            </a:r>
          </a:p>
        </p:txBody>
      </p:sp>
    </p:spTree>
    <p:custDataLst>
      <p:tags r:id="rId1"/>
    </p:custDataLst>
    <p:extLst>
      <p:ext uri="{BB962C8B-B14F-4D97-AF65-F5344CB8AC3E}">
        <p14:creationId xmlns:p14="http://schemas.microsoft.com/office/powerpoint/2010/main" val="292651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5293</TotalTime>
  <Words>21431</Words>
  <Application>Microsoft Office PowerPoint</Application>
  <PresentationFormat>On-screen Show (4:3)</PresentationFormat>
  <Paragraphs>2360</Paragraphs>
  <Slides>194</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194</vt:i4>
      </vt:variant>
    </vt:vector>
  </HeadingPairs>
  <TitlesOfParts>
    <vt:vector size="202" baseType="lpstr">
      <vt:lpstr>Arial</vt:lpstr>
      <vt:lpstr>Calibri</vt:lpstr>
      <vt:lpstr>Calibri Light</vt:lpstr>
      <vt:lpstr>Tahoma</vt:lpstr>
      <vt:lpstr>Custom Design</vt:lpstr>
      <vt:lpstr>3_Custom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general conditions conductors installed in raceways shall be stranded if larger than what size?</vt:lpstr>
      <vt:lpstr>What is the minimum size copper equipment grounding conductor required for grounding a water heater connected to a circuit protected by a 40-amp overcurrent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mike.bouwens@nebraska.gov</dc:creator>
  <cp:lastModifiedBy>Thelen, Craig</cp:lastModifiedBy>
  <cp:revision>377</cp:revision>
  <dcterms:created xsi:type="dcterms:W3CDTF">2014-04-01T16:35:38Z</dcterms:created>
  <dcterms:modified xsi:type="dcterms:W3CDTF">2023-03-10T15:40:52Z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6AC84AFD-95D3-4EB9-B596-AE4D57AF0C4E</vt:lpwstr>
  </property>
  <property fmtid="{D5CDD505-2E9C-101B-9397-08002B2CF9AE}" pid="3" name="ArticulatePath">
    <vt:lpwstr>Pre-exam Class - March20-2018 2-Widescreen</vt:lpwstr>
  </property>
</Properties>
</file>